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  <p:sldId id="264" r:id="rId10"/>
    <p:sldId id="265" r:id="rId11"/>
    <p:sldId id="309" r:id="rId12"/>
    <p:sldId id="269" r:id="rId13"/>
    <p:sldId id="266" r:id="rId14"/>
    <p:sldId id="267" r:id="rId15"/>
    <p:sldId id="268" r:id="rId16"/>
    <p:sldId id="270" r:id="rId17"/>
    <p:sldId id="311" r:id="rId18"/>
    <p:sldId id="31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312" r:id="rId36"/>
    <p:sldId id="288" r:id="rId37"/>
    <p:sldId id="289" r:id="rId38"/>
    <p:sldId id="290" r:id="rId39"/>
    <p:sldId id="291" r:id="rId40"/>
    <p:sldId id="292" r:id="rId41"/>
    <p:sldId id="293" r:id="rId42"/>
    <p:sldId id="295" r:id="rId43"/>
    <p:sldId id="296" r:id="rId44"/>
    <p:sldId id="297" r:id="rId45"/>
    <p:sldId id="298" r:id="rId46"/>
    <p:sldId id="313" r:id="rId47"/>
    <p:sldId id="299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9CFD6-C571-43AC-AB64-F233CDC54017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19F03-6ACA-4078-87D9-07C13EEE8A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254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12058-39D9-44AF-B684-AA180A68437B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8DF38-817E-47F5-AB7A-6C0722AF77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609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8DF38-817E-47F5-AB7A-6C0722AF77E4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824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8DF38-817E-47F5-AB7A-6C0722AF77E4}" type="slidenum">
              <a:rPr lang="en-NZ" smtClean="0"/>
              <a:t>44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821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3A8F-4498-42CF-BCCB-4C8EA4357524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F75B-7591-4D19-BB85-17B8BCB155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578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3A8F-4498-42CF-BCCB-4C8EA4357524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F75B-7591-4D19-BB85-17B8BCB155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693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3A8F-4498-42CF-BCCB-4C8EA4357524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F75B-7591-4D19-BB85-17B8BCB155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169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3A8F-4498-42CF-BCCB-4C8EA4357524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F75B-7591-4D19-BB85-17B8BCB155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339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3A8F-4498-42CF-BCCB-4C8EA4357524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F75B-7591-4D19-BB85-17B8BCB155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68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3A8F-4498-42CF-BCCB-4C8EA4357524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F75B-7591-4D19-BB85-17B8BCB155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615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3A8F-4498-42CF-BCCB-4C8EA4357524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F75B-7591-4D19-BB85-17B8BCB155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718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3A8F-4498-42CF-BCCB-4C8EA4357524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F75B-7591-4D19-BB85-17B8BCB155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834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3A8F-4498-42CF-BCCB-4C8EA4357524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F75B-7591-4D19-BB85-17B8BCB155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465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3A8F-4498-42CF-BCCB-4C8EA4357524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F75B-7591-4D19-BB85-17B8BCB155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317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3A8F-4498-42CF-BCCB-4C8EA4357524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F75B-7591-4D19-BB85-17B8BCB155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016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93A8F-4498-42CF-BCCB-4C8EA4357524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AF75B-7591-4D19-BB85-17B8BCB155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91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youtube.com/watch?v=efstlgoynl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ild_development" TargetMode="External"/><Relationship Id="rId2" Type="http://schemas.openxmlformats.org/officeDocument/2006/relationships/hyperlink" Target="http://en.wikipedia.org/wiki/Cogni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en.wikipedia.org/wiki/IQ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hmula.com/wp-content/uploads/2007/03/variation-in-manufactu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204635"/>
            <a:ext cx="10017862" cy="708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515" y="2557152"/>
            <a:ext cx="7772400" cy="1470025"/>
          </a:xfrm>
        </p:spPr>
        <p:txBody>
          <a:bodyPr>
            <a:normAutofit/>
          </a:bodyPr>
          <a:lstStyle/>
          <a:p>
            <a:r>
              <a:rPr lang="en-NZ" sz="6600" dirty="0" smtClean="0">
                <a:solidFill>
                  <a:schemeClr val="bg1"/>
                </a:solidFill>
              </a:rPr>
              <a:t>Sources of Variation</a:t>
            </a:r>
            <a:endParaRPr lang="en-NZ" sz="6600" dirty="0">
              <a:solidFill>
                <a:schemeClr val="bg1"/>
              </a:solidFill>
            </a:endParaRPr>
          </a:p>
        </p:txBody>
      </p:sp>
      <p:sp>
        <p:nvSpPr>
          <p:cNvPr id="4" name="AutoShape 2" descr="http://www.shmula.com/wp-content/uploads/2007/03/variation-in-manufactur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624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Single gene mutations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3727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Substitution</a:t>
            </a:r>
          </a:p>
          <a:p>
            <a:endParaRPr lang="en-NZ" dirty="0" smtClean="0"/>
          </a:p>
          <a:p>
            <a:r>
              <a:rPr lang="en-NZ" dirty="0" smtClean="0"/>
              <a:t>These point mutations may not affect functionality because:</a:t>
            </a:r>
          </a:p>
          <a:p>
            <a:pPr lvl="1"/>
            <a:r>
              <a:rPr lang="en-NZ" dirty="0" smtClean="0"/>
              <a:t> there is a second polymerase enzyme to check for mistakes</a:t>
            </a:r>
          </a:p>
          <a:p>
            <a:pPr lvl="1"/>
            <a:r>
              <a:rPr lang="en-NZ" dirty="0" smtClean="0"/>
              <a:t>large amounts of our DNA is non-coding (introns) </a:t>
            </a:r>
          </a:p>
          <a:p>
            <a:pPr lvl="1"/>
            <a:r>
              <a:rPr lang="en-NZ" dirty="0" smtClean="0"/>
              <a:t>codons are redundant (e.g. UUA, UUG, CUU, CUC, CUA, CUG all code for </a:t>
            </a:r>
            <a:r>
              <a:rPr lang="en-NZ" dirty="0" err="1" smtClean="0"/>
              <a:t>leucine</a:t>
            </a:r>
            <a:r>
              <a:rPr lang="en-NZ" dirty="0" smtClean="0"/>
              <a:t>)</a:t>
            </a:r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1332394"/>
            <a:ext cx="4471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dirty="0" smtClean="0">
                <a:solidFill>
                  <a:srgbClr val="FF0000"/>
                </a:solidFill>
              </a:rPr>
              <a:t>THE FAT CAT ATE THE RAT</a:t>
            </a:r>
            <a:endParaRPr lang="en-NZ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3050" y="1988840"/>
            <a:ext cx="3958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dirty="0" smtClean="0">
                <a:solidFill>
                  <a:schemeClr val="tx2">
                    <a:lumMod val="75000"/>
                  </a:schemeClr>
                </a:solidFill>
              </a:rPr>
              <a:t>THE FAT CA</a:t>
            </a:r>
            <a:r>
              <a:rPr lang="en-NZ" sz="2800" b="1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NZ" sz="2800" b="1" dirty="0" smtClean="0">
                <a:solidFill>
                  <a:schemeClr val="tx2">
                    <a:lumMod val="75000"/>
                  </a:schemeClr>
                </a:solidFill>
              </a:rPr>
              <a:t> ATE THE </a:t>
            </a:r>
            <a:r>
              <a:rPr lang="en-NZ" sz="2800" b="1" dirty="0" smtClean="0">
                <a:solidFill>
                  <a:srgbClr val="FF0000"/>
                </a:solidFill>
              </a:rPr>
              <a:t>H</a:t>
            </a:r>
            <a:r>
              <a:rPr lang="en-NZ" sz="2800" b="1" dirty="0" smtClean="0">
                <a:solidFill>
                  <a:schemeClr val="tx2">
                    <a:lumMod val="75000"/>
                  </a:schemeClr>
                </a:solidFill>
              </a:rPr>
              <a:t>AT</a:t>
            </a:r>
            <a:endParaRPr lang="en-NZ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gene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Insertion</a:t>
            </a:r>
          </a:p>
          <a:p>
            <a:endParaRPr lang="en-NZ" dirty="0"/>
          </a:p>
          <a:p>
            <a:r>
              <a:rPr lang="en-NZ" dirty="0"/>
              <a:t>Deletion</a:t>
            </a:r>
          </a:p>
          <a:p>
            <a:endParaRPr lang="en-NZ" dirty="0"/>
          </a:p>
          <a:p>
            <a:r>
              <a:rPr lang="en-NZ" dirty="0"/>
              <a:t>These mutations can affect the reading frame (3 bases = 1 codon)</a:t>
            </a:r>
          </a:p>
          <a:p>
            <a:endParaRPr lang="en-NZ" dirty="0"/>
          </a:p>
          <a:p>
            <a:r>
              <a:rPr lang="en-NZ" dirty="0" err="1"/>
              <a:t>Frameshift</a:t>
            </a:r>
            <a:r>
              <a:rPr lang="en-NZ" dirty="0"/>
              <a:t> mutations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4273" y="1593374"/>
            <a:ext cx="4671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2800" b="1" dirty="0" smtClean="0">
                <a:solidFill>
                  <a:schemeClr val="tx2">
                    <a:lumMod val="75000"/>
                  </a:schemeClr>
                </a:solidFill>
              </a:rPr>
              <a:t>THE FAT CAT </a:t>
            </a:r>
            <a:r>
              <a:rPr lang="en-NZ" sz="2800" b="1" dirty="0" smtClean="0">
                <a:solidFill>
                  <a:srgbClr val="FF0000"/>
                </a:solidFill>
              </a:rPr>
              <a:t>H</a:t>
            </a:r>
            <a:r>
              <a:rPr lang="en-NZ" sz="2800" b="1" dirty="0" smtClean="0">
                <a:solidFill>
                  <a:schemeClr val="tx2">
                    <a:lumMod val="75000"/>
                  </a:schemeClr>
                </a:solidFill>
              </a:rPr>
              <a:t>ATE THE RAT</a:t>
            </a:r>
            <a:endParaRPr lang="en-NZ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2697425"/>
            <a:ext cx="4427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tx2">
                    <a:lumMod val="75000"/>
                  </a:schemeClr>
                </a:solidFill>
              </a:rPr>
              <a:t>THE FAT CAT AT</a:t>
            </a:r>
            <a:r>
              <a:rPr lang="en-NZ" sz="2800" b="1" dirty="0" smtClean="0">
                <a:solidFill>
                  <a:srgbClr val="FF0000"/>
                </a:solidFill>
              </a:rPr>
              <a:t>_</a:t>
            </a:r>
            <a:r>
              <a:rPr lang="en-NZ" sz="2800" b="1" dirty="0" smtClean="0">
                <a:solidFill>
                  <a:schemeClr val="tx2">
                    <a:lumMod val="75000"/>
                  </a:schemeClr>
                </a:solidFill>
              </a:rPr>
              <a:t> THE RAT</a:t>
            </a:r>
            <a:endParaRPr lang="en-NZ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4819" y="5949280"/>
            <a:ext cx="4241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rgbClr val="FF0000"/>
                </a:solidFill>
              </a:rPr>
              <a:t>HEF ATC ATA TET HER AT</a:t>
            </a:r>
            <a:endParaRPr lang="en-N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7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Mutation video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n-NZ" dirty="0" smtClean="0">
                <a:hlinkClick r:id="rId2"/>
              </a:rPr>
              <a:t>http://www.youtube.com/watch?v=efstlgoynlk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16468" r="36861" b="32937"/>
          <a:stretch/>
        </p:blipFill>
        <p:spPr bwMode="auto">
          <a:xfrm>
            <a:off x="1547664" y="2420888"/>
            <a:ext cx="6066972" cy="370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5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6592" y="409228"/>
            <a:ext cx="8229600" cy="1143000"/>
          </a:xfrm>
        </p:spPr>
        <p:txBody>
          <a:bodyPr/>
          <a:lstStyle/>
          <a:p>
            <a:r>
              <a:rPr lang="en-NZ" dirty="0" smtClean="0"/>
              <a:t>Chromosomal mutations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203032" cy="4493095"/>
          </a:xfrm>
        </p:spPr>
        <p:txBody>
          <a:bodyPr>
            <a:normAutofit fontScale="85000" lnSpcReduction="20000"/>
          </a:bodyPr>
          <a:lstStyle/>
          <a:p>
            <a:r>
              <a:rPr lang="en-NZ" dirty="0" smtClean="0"/>
              <a:t>Non-disjunction</a:t>
            </a:r>
          </a:p>
          <a:p>
            <a:pPr marL="274320" lvl="1" indent="-274320"/>
            <a:r>
              <a:rPr lang="en-NZ" dirty="0"/>
              <a:t>During meiosis, the spindle fibres may fail to separate, meaning the gamete has more or less than one of each chromosome.</a:t>
            </a:r>
          </a:p>
          <a:p>
            <a:endParaRPr lang="en-NZ" dirty="0" smtClean="0"/>
          </a:p>
          <a:p>
            <a:r>
              <a:rPr lang="en-NZ" dirty="0" smtClean="0"/>
              <a:t>Down’s syndrome</a:t>
            </a:r>
          </a:p>
          <a:p>
            <a:pPr lvl="1"/>
            <a:r>
              <a:rPr lang="en-NZ" dirty="0" smtClean="0"/>
              <a:t>People with three copies of chromosome 21 (Trisomy 21).</a:t>
            </a:r>
          </a:p>
          <a:p>
            <a:pPr lvl="1"/>
            <a:r>
              <a:rPr lang="en-NZ" dirty="0"/>
              <a:t>Down syndrome is associated with a delay in </a:t>
            </a:r>
            <a:r>
              <a:rPr lang="en-NZ" dirty="0">
                <a:hlinkClick r:id="rId2" tooltip="Cognition"/>
              </a:rPr>
              <a:t>cognitive</a:t>
            </a:r>
            <a:r>
              <a:rPr lang="en-NZ" dirty="0"/>
              <a:t> ability and </a:t>
            </a:r>
            <a:r>
              <a:rPr lang="en-NZ" dirty="0">
                <a:hlinkClick r:id="rId3" tooltip="Child development"/>
              </a:rPr>
              <a:t>physical growth</a:t>
            </a:r>
            <a:r>
              <a:rPr lang="en-NZ" dirty="0"/>
              <a:t>, and a particular set of facial </a:t>
            </a:r>
            <a:r>
              <a:rPr lang="en-NZ" dirty="0" smtClean="0"/>
              <a:t>characteristics.</a:t>
            </a:r>
            <a:r>
              <a:rPr lang="en-NZ" baseline="30000" dirty="0"/>
              <a:t> </a:t>
            </a:r>
            <a:r>
              <a:rPr lang="en-NZ" dirty="0" smtClean="0"/>
              <a:t>The </a:t>
            </a:r>
            <a:r>
              <a:rPr lang="en-NZ" dirty="0"/>
              <a:t>average </a:t>
            </a:r>
            <a:r>
              <a:rPr lang="en-NZ" dirty="0">
                <a:hlinkClick r:id="rId4" tooltip="IQ"/>
              </a:rPr>
              <a:t>IQ</a:t>
            </a:r>
            <a:r>
              <a:rPr lang="en-NZ" dirty="0"/>
              <a:t> of young adults with Down syndrome is around </a:t>
            </a:r>
            <a:r>
              <a:rPr lang="en-NZ" dirty="0" smtClean="0"/>
              <a:t>50</a:t>
            </a:r>
            <a:r>
              <a:rPr lang="en-NZ" dirty="0"/>
              <a:t>.</a:t>
            </a:r>
            <a:endParaRPr lang="en-N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80728"/>
            <a:ext cx="2376732" cy="2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832" y="3717032"/>
            <a:ext cx="20955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6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Chromosomal mutations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7"/>
          </a:xfrm>
        </p:spPr>
        <p:txBody>
          <a:bodyPr>
            <a:normAutofit fontScale="85000" lnSpcReduction="20000"/>
          </a:bodyPr>
          <a:lstStyle/>
          <a:p>
            <a:r>
              <a:rPr lang="en-NZ" dirty="0" smtClean="0"/>
              <a:t>Deletion</a:t>
            </a:r>
          </a:p>
          <a:p>
            <a:pPr lvl="1"/>
            <a:r>
              <a:rPr lang="en-NZ" dirty="0"/>
              <a:t>Whole genes may be lost if they become unattached to the centromere. The effect depends on how important the lost genes are</a:t>
            </a:r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Duplication</a:t>
            </a:r>
          </a:p>
          <a:p>
            <a:pPr lvl="1"/>
            <a:r>
              <a:rPr lang="en-NZ" dirty="0" smtClean="0"/>
              <a:t>Genes are duplicated to appear twice in the chromosome. This can be advantageous because no information is lost and new genes are gained.</a:t>
            </a:r>
          </a:p>
          <a:p>
            <a:pPr lvl="1"/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90863"/>
            <a:ext cx="54864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021288"/>
            <a:ext cx="54959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3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Chromosomal mutations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Inversion</a:t>
            </a:r>
          </a:p>
          <a:p>
            <a:pPr lvl="1"/>
            <a:r>
              <a:rPr lang="en-NZ" dirty="0" smtClean="0"/>
              <a:t>The order of a section is reversed so the genes appear in the wrong order. This can be harmful or beneficial depending on which genes are inverted.</a:t>
            </a:r>
          </a:p>
          <a:p>
            <a:pPr lvl="1"/>
            <a:endParaRPr lang="en-NZ" dirty="0" smtClean="0"/>
          </a:p>
          <a:p>
            <a:pPr lvl="1"/>
            <a:endParaRPr lang="en-NZ" dirty="0"/>
          </a:p>
          <a:p>
            <a:pPr lvl="1"/>
            <a:endParaRPr lang="en-NZ" dirty="0" smtClean="0"/>
          </a:p>
          <a:p>
            <a:r>
              <a:rPr lang="en-NZ" dirty="0" smtClean="0"/>
              <a:t>Translocation</a:t>
            </a:r>
          </a:p>
          <a:p>
            <a:pPr lvl="1"/>
            <a:r>
              <a:rPr lang="en-NZ" dirty="0" smtClean="0"/>
              <a:t>A section of a chromosome becomes attached to a non-homologous chromosome (so, different to duplication). This is often fatal.</a:t>
            </a: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00" y="3068960"/>
            <a:ext cx="53149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99" y="5661248"/>
            <a:ext cx="56102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Key Points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NZ" dirty="0" smtClean="0"/>
              <a:t>Mutations are a permanent change in the DNA. </a:t>
            </a:r>
          </a:p>
          <a:p>
            <a:r>
              <a:rPr lang="en-NZ" dirty="0" smtClean="0"/>
              <a:t>Mutations may be beneficial, deleterious or neutral.</a:t>
            </a:r>
          </a:p>
          <a:p>
            <a:r>
              <a:rPr lang="en-NZ" dirty="0" smtClean="0"/>
              <a:t>Mutations only enter the gene pool if they are </a:t>
            </a:r>
            <a:r>
              <a:rPr lang="en-NZ" dirty="0" err="1" smtClean="0"/>
              <a:t>gametic</a:t>
            </a:r>
            <a:r>
              <a:rPr lang="en-NZ" dirty="0" smtClean="0"/>
              <a:t> mutations.</a:t>
            </a:r>
          </a:p>
          <a:p>
            <a:r>
              <a:rPr lang="en-NZ" dirty="0" smtClean="0"/>
              <a:t>Somatic mutations only affect the individual and are not passed on.</a:t>
            </a:r>
          </a:p>
          <a:p>
            <a:r>
              <a:rPr lang="en-NZ" dirty="0" smtClean="0"/>
              <a:t>Silent mutations may be passed on but not expressed until a change in environment or a combination of recessive alleles occurs.</a:t>
            </a:r>
          </a:p>
        </p:txBody>
      </p:sp>
    </p:spTree>
    <p:extLst>
      <p:ext uri="{BB962C8B-B14F-4D97-AF65-F5344CB8AC3E}">
        <p14:creationId xmlns:p14="http://schemas.microsoft.com/office/powerpoint/2010/main" val="386003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 Crossword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US" dirty="0" smtClean="0"/>
              <a:t>Across</a:t>
            </a:r>
          </a:p>
          <a:p>
            <a:pPr lvl="1"/>
            <a:r>
              <a:rPr lang="en-US" dirty="0" smtClean="0"/>
              <a:t>2 (8)</a:t>
            </a:r>
          </a:p>
          <a:p>
            <a:pPr lvl="1"/>
            <a:r>
              <a:rPr lang="en-US" dirty="0" smtClean="0"/>
              <a:t>6 (9)</a:t>
            </a:r>
          </a:p>
          <a:p>
            <a:pPr lvl="1"/>
            <a:r>
              <a:rPr lang="en-US" dirty="0" smtClean="0"/>
              <a:t>7 (6)</a:t>
            </a:r>
          </a:p>
          <a:p>
            <a:pPr lvl="1"/>
            <a:r>
              <a:rPr lang="en-US" dirty="0" smtClean="0"/>
              <a:t>9 (12)</a:t>
            </a:r>
          </a:p>
          <a:p>
            <a:pPr lvl="1"/>
            <a:r>
              <a:rPr lang="en-US" dirty="0" smtClean="0"/>
              <a:t>12 (8)</a:t>
            </a:r>
          </a:p>
          <a:p>
            <a:pPr lvl="1"/>
            <a:r>
              <a:rPr lang="en-US" dirty="0" smtClean="0"/>
              <a:t>13 (7)</a:t>
            </a:r>
          </a:p>
          <a:p>
            <a:pPr lvl="1"/>
            <a:r>
              <a:rPr lang="en-US" dirty="0" smtClean="0"/>
              <a:t>14 (9)</a:t>
            </a:r>
          </a:p>
          <a:p>
            <a:pPr lvl="1"/>
            <a:r>
              <a:rPr lang="en-US" dirty="0" smtClean="0"/>
              <a:t>15 (7)</a:t>
            </a:r>
          </a:p>
          <a:p>
            <a:pPr lvl="1"/>
            <a:r>
              <a:rPr lang="en-US" dirty="0" smtClean="0"/>
              <a:t>16 (9)</a:t>
            </a:r>
          </a:p>
          <a:p>
            <a:pPr lvl="1"/>
            <a:r>
              <a:rPr lang="en-US" dirty="0" smtClean="0"/>
              <a:t>17 (5,8)</a:t>
            </a:r>
          </a:p>
          <a:p>
            <a:r>
              <a:rPr lang="en-US" dirty="0" smtClean="0"/>
              <a:t>Down</a:t>
            </a:r>
          </a:p>
          <a:p>
            <a:pPr lvl="1"/>
            <a:r>
              <a:rPr lang="en-US" dirty="0" smtClean="0"/>
              <a:t>1 (11)</a:t>
            </a:r>
          </a:p>
          <a:p>
            <a:pPr lvl="1"/>
            <a:r>
              <a:rPr lang="en-US" dirty="0" smtClean="0"/>
              <a:t>3 (6)</a:t>
            </a:r>
          </a:p>
          <a:p>
            <a:pPr lvl="1"/>
            <a:r>
              <a:rPr lang="en-US" dirty="0" smtClean="0"/>
              <a:t>4 (3)</a:t>
            </a:r>
          </a:p>
          <a:p>
            <a:pPr lvl="1"/>
            <a:r>
              <a:rPr lang="en-US" dirty="0" smtClean="0"/>
              <a:t>5 (13)</a:t>
            </a:r>
          </a:p>
          <a:p>
            <a:pPr lvl="1"/>
            <a:r>
              <a:rPr lang="en-US" dirty="0" smtClean="0"/>
              <a:t>8 (9)</a:t>
            </a:r>
          </a:p>
          <a:p>
            <a:pPr lvl="1"/>
            <a:r>
              <a:rPr lang="en-US" dirty="0" smtClean="0"/>
              <a:t>10 (7)</a:t>
            </a:r>
          </a:p>
          <a:p>
            <a:pPr lvl="1"/>
            <a:r>
              <a:rPr lang="en-US" dirty="0" smtClean="0"/>
              <a:t>11 (8)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85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 Crossword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08912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178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Sources of Variation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1600200"/>
            <a:ext cx="5915000" cy="4525963"/>
          </a:xfrm>
        </p:spPr>
        <p:txBody>
          <a:bodyPr>
            <a:normAutofit/>
          </a:bodyPr>
          <a:lstStyle/>
          <a:p>
            <a:r>
              <a:rPr lang="en-NZ" sz="4400" b="1" dirty="0" smtClean="0">
                <a:latin typeface="Freestyle Script" pitchFamily="66" charset="0"/>
              </a:rPr>
              <a:t>Mutations</a:t>
            </a:r>
          </a:p>
          <a:p>
            <a:pPr marL="0" indent="0">
              <a:buNone/>
            </a:pPr>
            <a:endParaRPr lang="en-NZ" sz="4400" b="1" dirty="0">
              <a:latin typeface="Freestyle Script" pitchFamily="66" charset="0"/>
            </a:endParaRPr>
          </a:p>
          <a:p>
            <a:r>
              <a:rPr lang="en-NZ" sz="4400" b="1" dirty="0" smtClean="0">
                <a:latin typeface="Freestyle Script" pitchFamily="66" charset="0"/>
              </a:rPr>
              <a:t>Meiosis</a:t>
            </a:r>
          </a:p>
          <a:p>
            <a:endParaRPr lang="en-NZ" sz="4400" b="1" dirty="0">
              <a:latin typeface="Freestyle Script" pitchFamily="66" charset="0"/>
            </a:endParaRPr>
          </a:p>
          <a:p>
            <a:r>
              <a:rPr lang="en-NZ" sz="4400" b="1" dirty="0" smtClean="0">
                <a:latin typeface="Freestyle Script" pitchFamily="66" charset="0"/>
              </a:rPr>
              <a:t>Sexual Reproduction</a:t>
            </a:r>
            <a:endParaRPr lang="en-NZ" sz="4400" b="1" dirty="0">
              <a:latin typeface="Freestyle Script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768" y="3140968"/>
            <a:ext cx="2592288" cy="792088"/>
          </a:xfrm>
          <a:prstGeom prst="rect">
            <a:avLst/>
          </a:prstGeom>
          <a:solidFill>
            <a:schemeClr val="accent3">
              <a:lumMod val="75000"/>
              <a:alpha val="34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44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is variation?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Variation </a:t>
            </a:r>
            <a:r>
              <a:rPr lang="en-NZ" dirty="0"/>
              <a:t>refers to an individual that possesses characteristics different from the others of the same kind</a:t>
            </a:r>
            <a:r>
              <a:rPr lang="en-NZ" dirty="0" smtClean="0"/>
              <a:t>.</a:t>
            </a:r>
          </a:p>
          <a:p>
            <a:endParaRPr lang="en-NZ" dirty="0"/>
          </a:p>
          <a:p>
            <a:r>
              <a:rPr lang="en-NZ" dirty="0"/>
              <a:t>Variation can be measured at the individual level, i.e. differences between individual people, or at the population level, i.e. differences between populations living in different regions.</a:t>
            </a:r>
          </a:p>
          <a:p>
            <a:endParaRPr lang="en-NZ" dirty="0" smtClean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32393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83880" cy="1051560"/>
          </a:xfrm>
        </p:spPr>
        <p:txBody>
          <a:bodyPr/>
          <a:lstStyle/>
          <a:p>
            <a:r>
              <a:rPr lang="en-US" dirty="0" smtClean="0"/>
              <a:t>How many chromosomes?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55892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body cells have TWO sets of chromosomes = </a:t>
            </a:r>
            <a:r>
              <a:rPr lang="en-US" b="1" dirty="0" smtClean="0"/>
              <a:t>diploid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 smtClean="0"/>
              <a:t>Sex cells (gametes/germ cells) have only one set of chromosomes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= </a:t>
            </a:r>
            <a:r>
              <a:rPr lang="en-US" b="1" dirty="0" smtClean="0"/>
              <a:t>haploid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That means when fertilization </a:t>
            </a:r>
          </a:p>
          <a:p>
            <a:pPr marL="0" indent="0">
              <a:buNone/>
            </a:pPr>
            <a:r>
              <a:rPr lang="en-US" dirty="0" smtClean="0"/>
              <a:t>occurs, the new individual will</a:t>
            </a:r>
          </a:p>
          <a:p>
            <a:pPr marL="0" indent="0">
              <a:buNone/>
            </a:pPr>
            <a:r>
              <a:rPr lang="en-US" dirty="0" smtClean="0"/>
              <a:t> have the correct number of chromosomes.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9"/>
          <a:stretch/>
        </p:blipFill>
        <p:spPr bwMode="auto">
          <a:xfrm>
            <a:off x="6012160" y="4005064"/>
            <a:ext cx="2448272" cy="169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5" t="24068" b="15873"/>
          <a:stretch/>
        </p:blipFill>
        <p:spPr bwMode="auto">
          <a:xfrm>
            <a:off x="5724128" y="1916832"/>
            <a:ext cx="2453470" cy="95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6388741"/>
            <a:ext cx="463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fertilized egg is called a ZYGOTE</a:t>
            </a:r>
            <a:endParaRPr lang="en-NZ" b="1" dirty="0"/>
          </a:p>
        </p:txBody>
      </p:sp>
      <p:sp>
        <p:nvSpPr>
          <p:cNvPr id="4" name="TextBox 3"/>
          <p:cNvSpPr txBox="1"/>
          <p:nvPr/>
        </p:nvSpPr>
        <p:spPr>
          <a:xfrm rot="20774273">
            <a:off x="3763907" y="2144195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>
                <a:solidFill>
                  <a:schemeClr val="accent2">
                    <a:lumMod val="75000"/>
                  </a:schemeClr>
                </a:solidFill>
              </a:rPr>
              <a:t>MITOSIS!!</a:t>
            </a:r>
            <a:endParaRPr lang="en-N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47318">
            <a:off x="4298016" y="3965525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>
                <a:solidFill>
                  <a:schemeClr val="accent2">
                    <a:lumMod val="75000"/>
                  </a:schemeClr>
                </a:solidFill>
              </a:rPr>
              <a:t>MEIOSIS!!</a:t>
            </a:r>
            <a:endParaRPr lang="en-N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/>
          <a:lstStyle/>
          <a:p>
            <a:r>
              <a:rPr lang="en-US" dirty="0" smtClean="0"/>
              <a:t>How are gametes created?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need sex cells for:</a:t>
            </a:r>
          </a:p>
          <a:p>
            <a:pPr lvl="1"/>
            <a:r>
              <a:rPr lang="en-US" dirty="0" smtClean="0"/>
              <a:t>Reproduction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All gametes must contain only ONE of each pair of chromosomes in the nucleus.</a:t>
            </a:r>
          </a:p>
          <a:p>
            <a:endParaRPr lang="en-US" dirty="0"/>
          </a:p>
          <a:p>
            <a:r>
              <a:rPr lang="en-US" dirty="0" smtClean="0"/>
              <a:t>Sex cells have the </a:t>
            </a:r>
            <a:r>
              <a:rPr lang="en-US" u="sng" dirty="0" smtClean="0"/>
              <a:t>haploid</a:t>
            </a:r>
            <a:r>
              <a:rPr lang="en-US" dirty="0" smtClean="0"/>
              <a:t> number of chromosomes. </a:t>
            </a:r>
          </a:p>
          <a:p>
            <a:pPr marL="34747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9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90" y="5661248"/>
            <a:ext cx="8183880" cy="1051560"/>
          </a:xfrm>
        </p:spPr>
        <p:txBody>
          <a:bodyPr/>
          <a:lstStyle/>
          <a:p>
            <a:r>
              <a:rPr lang="en-US" dirty="0" smtClean="0"/>
              <a:t>Meiosis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404664"/>
            <a:ext cx="8183880" cy="4187952"/>
          </a:xfrm>
        </p:spPr>
        <p:txBody>
          <a:bodyPr/>
          <a:lstStyle/>
          <a:p>
            <a:r>
              <a:rPr lang="en-US" dirty="0" smtClean="0"/>
              <a:t>Watch the video to identify the steps.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Meiosi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9874" y="1124744"/>
            <a:ext cx="5897712" cy="442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0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Meiosis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1 - Chromosomes in the nucleus replicate, shorten and fatten and become visible.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2640840" y="3073314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7" name="Group 26"/>
          <p:cNvGrpSpPr/>
          <p:nvPr/>
        </p:nvGrpSpPr>
        <p:grpSpPr>
          <a:xfrm>
            <a:off x="4166045" y="3892734"/>
            <a:ext cx="400656" cy="863131"/>
            <a:chOff x="4224997" y="2592236"/>
            <a:chExt cx="400656" cy="863131"/>
          </a:xfrm>
        </p:grpSpPr>
        <p:sp>
          <p:nvSpPr>
            <p:cNvPr id="5" name="Oval 4"/>
            <p:cNvSpPr/>
            <p:nvPr/>
          </p:nvSpPr>
          <p:spPr>
            <a:xfrm rot="529196">
              <a:off x="4395036" y="2592236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Oval 5"/>
            <p:cNvSpPr/>
            <p:nvPr/>
          </p:nvSpPr>
          <p:spPr>
            <a:xfrm rot="2411174">
              <a:off x="4510493" y="2690819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Oval 6"/>
            <p:cNvSpPr/>
            <p:nvPr/>
          </p:nvSpPr>
          <p:spPr>
            <a:xfrm rot="1053946">
              <a:off x="4362509" y="2954210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Oval 7"/>
            <p:cNvSpPr/>
            <p:nvPr/>
          </p:nvSpPr>
          <p:spPr>
            <a:xfrm rot="2190384">
              <a:off x="4224997" y="2877815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09121" y="4638575"/>
            <a:ext cx="167826" cy="568466"/>
            <a:chOff x="5004048" y="2780928"/>
            <a:chExt cx="246146" cy="72712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" name="Oval 8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Oval 9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Oval 10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Oval 11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62049" y="4419220"/>
            <a:ext cx="561576" cy="859210"/>
            <a:chOff x="3339511" y="3261196"/>
            <a:chExt cx="561576" cy="859210"/>
          </a:xfrm>
        </p:grpSpPr>
        <p:sp>
          <p:nvSpPr>
            <p:cNvPr id="17" name="Oval 16"/>
            <p:cNvSpPr/>
            <p:nvPr/>
          </p:nvSpPr>
          <p:spPr>
            <a:xfrm rot="18884347">
              <a:off x="3463017" y="3322027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Oval 17"/>
            <p:cNvSpPr/>
            <p:nvPr/>
          </p:nvSpPr>
          <p:spPr>
            <a:xfrm rot="20766325">
              <a:off x="3592023" y="3261196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Oval 18"/>
            <p:cNvSpPr/>
            <p:nvPr/>
          </p:nvSpPr>
          <p:spPr>
            <a:xfrm rot="19409097">
              <a:off x="3813643" y="3549634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Oval 19"/>
            <p:cNvSpPr/>
            <p:nvPr/>
          </p:nvSpPr>
          <p:spPr>
            <a:xfrm rot="20545535">
              <a:off x="3674622" y="3600397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1" name="Group 20"/>
          <p:cNvGrpSpPr/>
          <p:nvPr/>
        </p:nvGrpSpPr>
        <p:grpSpPr>
          <a:xfrm rot="17868781">
            <a:off x="4807005" y="4165478"/>
            <a:ext cx="221151" cy="537491"/>
            <a:chOff x="5004048" y="2780928"/>
            <a:chExt cx="246146" cy="72712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" name="Oval 21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Oval 22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Oval 23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Oval 24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8" name="Oval 27"/>
          <p:cNvSpPr/>
          <p:nvPr/>
        </p:nvSpPr>
        <p:spPr>
          <a:xfrm>
            <a:off x="3504936" y="3721386"/>
            <a:ext cx="1944216" cy="17281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70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Meiosis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2 – The nuclear membrane disappears and spindles attach to each chromosome.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2638464" y="2921146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7" name="Group 26"/>
          <p:cNvGrpSpPr/>
          <p:nvPr/>
        </p:nvGrpSpPr>
        <p:grpSpPr>
          <a:xfrm>
            <a:off x="4093430" y="3783434"/>
            <a:ext cx="400656" cy="863131"/>
            <a:chOff x="4224997" y="2592236"/>
            <a:chExt cx="400656" cy="863131"/>
          </a:xfrm>
        </p:grpSpPr>
        <p:sp>
          <p:nvSpPr>
            <p:cNvPr id="5" name="Oval 4"/>
            <p:cNvSpPr/>
            <p:nvPr/>
          </p:nvSpPr>
          <p:spPr>
            <a:xfrm rot="529196">
              <a:off x="4395036" y="2592236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Oval 5"/>
            <p:cNvSpPr/>
            <p:nvPr/>
          </p:nvSpPr>
          <p:spPr>
            <a:xfrm rot="2411174">
              <a:off x="4510493" y="2690819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Oval 6"/>
            <p:cNvSpPr/>
            <p:nvPr/>
          </p:nvSpPr>
          <p:spPr>
            <a:xfrm rot="1053946">
              <a:off x="4362509" y="2954210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Oval 7"/>
            <p:cNvSpPr/>
            <p:nvPr/>
          </p:nvSpPr>
          <p:spPr>
            <a:xfrm rot="2190384">
              <a:off x="4224997" y="2877815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29459" y="4976898"/>
            <a:ext cx="167826" cy="568466"/>
            <a:chOff x="5004048" y="2780928"/>
            <a:chExt cx="246146" cy="72712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" name="Oval 8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Oval 9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Oval 10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Oval 11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65524" y="4408836"/>
            <a:ext cx="561576" cy="859210"/>
            <a:chOff x="3339511" y="3261196"/>
            <a:chExt cx="561576" cy="859210"/>
          </a:xfrm>
        </p:grpSpPr>
        <p:sp>
          <p:nvSpPr>
            <p:cNvPr id="17" name="Oval 16"/>
            <p:cNvSpPr/>
            <p:nvPr/>
          </p:nvSpPr>
          <p:spPr>
            <a:xfrm rot="18884347">
              <a:off x="3463017" y="3322027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Oval 17"/>
            <p:cNvSpPr/>
            <p:nvPr/>
          </p:nvSpPr>
          <p:spPr>
            <a:xfrm rot="20766325">
              <a:off x="3592023" y="3261196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Oval 18"/>
            <p:cNvSpPr/>
            <p:nvPr/>
          </p:nvSpPr>
          <p:spPr>
            <a:xfrm rot="19409097">
              <a:off x="3813643" y="3549634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Oval 19"/>
            <p:cNvSpPr/>
            <p:nvPr/>
          </p:nvSpPr>
          <p:spPr>
            <a:xfrm rot="20545535">
              <a:off x="3674622" y="3600397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1" name="Group 20"/>
          <p:cNvGrpSpPr/>
          <p:nvPr/>
        </p:nvGrpSpPr>
        <p:grpSpPr>
          <a:xfrm rot="17868781">
            <a:off x="5312528" y="3815073"/>
            <a:ext cx="221151" cy="537491"/>
            <a:chOff x="5004048" y="2780928"/>
            <a:chExt cx="246146" cy="72712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" name="Oval 21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Oval 22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Oval 23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Oval 24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3" name="Oval 12"/>
          <p:cNvSpPr/>
          <p:nvPr/>
        </p:nvSpPr>
        <p:spPr>
          <a:xfrm>
            <a:off x="2841829" y="4352428"/>
            <a:ext cx="72008" cy="1357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8" name="Oval 27"/>
          <p:cNvSpPr/>
          <p:nvPr/>
        </p:nvSpPr>
        <p:spPr>
          <a:xfrm>
            <a:off x="5866165" y="4335378"/>
            <a:ext cx="72008" cy="1357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Arc 13"/>
          <p:cNvSpPr/>
          <p:nvPr/>
        </p:nvSpPr>
        <p:spPr>
          <a:xfrm>
            <a:off x="2913837" y="3839346"/>
            <a:ext cx="1432265" cy="1117932"/>
          </a:xfrm>
          <a:prstGeom prst="arc">
            <a:avLst>
              <a:gd name="adj1" fmla="val 10997362"/>
              <a:gd name="adj2" fmla="val 2005144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9" name="Arc 28"/>
          <p:cNvSpPr/>
          <p:nvPr/>
        </p:nvSpPr>
        <p:spPr>
          <a:xfrm rot="11044903">
            <a:off x="2904836" y="4244298"/>
            <a:ext cx="1330757" cy="55404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0" name="Arc 29"/>
          <p:cNvSpPr/>
          <p:nvPr/>
        </p:nvSpPr>
        <p:spPr>
          <a:xfrm>
            <a:off x="5408722" y="4107726"/>
            <a:ext cx="529451" cy="468337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Arc 30"/>
          <p:cNvSpPr/>
          <p:nvPr/>
        </p:nvSpPr>
        <p:spPr>
          <a:xfrm rot="6068151">
            <a:off x="4572054" y="3902511"/>
            <a:ext cx="1512168" cy="1218383"/>
          </a:xfrm>
          <a:prstGeom prst="arc">
            <a:avLst>
              <a:gd name="adj1" fmla="val 15077556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2" name="Arc 31"/>
          <p:cNvSpPr/>
          <p:nvPr/>
        </p:nvSpPr>
        <p:spPr>
          <a:xfrm rot="9472025">
            <a:off x="4364047" y="3187585"/>
            <a:ext cx="1853991" cy="1552718"/>
          </a:xfrm>
          <a:prstGeom prst="arc">
            <a:avLst>
              <a:gd name="adj1" fmla="val 14332964"/>
              <a:gd name="adj2" fmla="val 29228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3" name="Arc 32"/>
          <p:cNvSpPr/>
          <p:nvPr/>
        </p:nvSpPr>
        <p:spPr>
          <a:xfrm rot="9472025">
            <a:off x="2886886" y="3260777"/>
            <a:ext cx="2505939" cy="2630571"/>
          </a:xfrm>
          <a:prstGeom prst="arc">
            <a:avLst>
              <a:gd name="adj1" fmla="val 14332964"/>
              <a:gd name="adj2" fmla="val 159642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34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Meiosis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3 – Homologous chromosomes pair up at the equator.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2580937" y="2813413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7" name="Group 26"/>
          <p:cNvGrpSpPr/>
          <p:nvPr/>
        </p:nvGrpSpPr>
        <p:grpSpPr>
          <a:xfrm rot="20166774">
            <a:off x="4345377" y="3411656"/>
            <a:ext cx="400656" cy="863131"/>
            <a:chOff x="4224997" y="2592236"/>
            <a:chExt cx="400656" cy="863131"/>
          </a:xfrm>
        </p:grpSpPr>
        <p:sp>
          <p:nvSpPr>
            <p:cNvPr id="5" name="Oval 4"/>
            <p:cNvSpPr/>
            <p:nvPr/>
          </p:nvSpPr>
          <p:spPr>
            <a:xfrm rot="529196">
              <a:off x="4395036" y="2592236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Oval 5"/>
            <p:cNvSpPr/>
            <p:nvPr/>
          </p:nvSpPr>
          <p:spPr>
            <a:xfrm rot="2411174">
              <a:off x="4510493" y="2690819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Oval 6"/>
            <p:cNvSpPr/>
            <p:nvPr/>
          </p:nvSpPr>
          <p:spPr>
            <a:xfrm rot="1053946">
              <a:off x="4362509" y="2954210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Oval 7"/>
            <p:cNvSpPr/>
            <p:nvPr/>
          </p:nvSpPr>
          <p:spPr>
            <a:xfrm rot="2190384">
              <a:off x="4224997" y="2877815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15666" y="4560297"/>
            <a:ext cx="167826" cy="568466"/>
            <a:chOff x="5004048" y="2780928"/>
            <a:chExt cx="246146" cy="72712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" name="Oval 8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Oval 9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Oval 10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Oval 11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6" name="Group 25"/>
          <p:cNvGrpSpPr/>
          <p:nvPr/>
        </p:nvGrpSpPr>
        <p:grpSpPr>
          <a:xfrm rot="1185168">
            <a:off x="3717116" y="3399033"/>
            <a:ext cx="561576" cy="859210"/>
            <a:chOff x="3339511" y="3261196"/>
            <a:chExt cx="561576" cy="859210"/>
          </a:xfrm>
        </p:grpSpPr>
        <p:sp>
          <p:nvSpPr>
            <p:cNvPr id="17" name="Oval 16"/>
            <p:cNvSpPr/>
            <p:nvPr/>
          </p:nvSpPr>
          <p:spPr>
            <a:xfrm rot="18884347">
              <a:off x="3463017" y="3322027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Oval 17"/>
            <p:cNvSpPr/>
            <p:nvPr/>
          </p:nvSpPr>
          <p:spPr>
            <a:xfrm rot="20766325">
              <a:off x="3592023" y="3261196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Oval 18"/>
            <p:cNvSpPr/>
            <p:nvPr/>
          </p:nvSpPr>
          <p:spPr>
            <a:xfrm rot="19409097">
              <a:off x="3813643" y="3549634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Oval 19"/>
            <p:cNvSpPr/>
            <p:nvPr/>
          </p:nvSpPr>
          <p:spPr>
            <a:xfrm rot="20545535">
              <a:off x="3674622" y="3600397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1" name="Group 20"/>
          <p:cNvGrpSpPr/>
          <p:nvPr/>
        </p:nvGrpSpPr>
        <p:grpSpPr>
          <a:xfrm rot="289178">
            <a:off x="4448084" y="4579783"/>
            <a:ext cx="221151" cy="537491"/>
            <a:chOff x="5004048" y="2780928"/>
            <a:chExt cx="246146" cy="72712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" name="Oval 21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Oval 22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Oval 23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Oval 24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516216" y="3860698"/>
            <a:ext cx="2233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2400" dirty="0" smtClean="0">
                <a:latin typeface="Aharoni" pitchFamily="2" charset="-79"/>
                <a:cs typeface="Aharoni" pitchFamily="2" charset="-79"/>
              </a:rPr>
              <a:t>INDEPENDENT</a:t>
            </a:r>
            <a:br>
              <a:rPr lang="en-NZ" sz="2400" dirty="0" smtClean="0">
                <a:latin typeface="Aharoni" pitchFamily="2" charset="-79"/>
                <a:cs typeface="Aharoni" pitchFamily="2" charset="-79"/>
              </a:rPr>
            </a:br>
            <a:r>
              <a:rPr lang="en-NZ" sz="2400" dirty="0" smtClean="0">
                <a:latin typeface="Aharoni" pitchFamily="2" charset="-79"/>
                <a:cs typeface="Aharoni" pitchFamily="2" charset="-79"/>
              </a:rPr>
              <a:t>ASSORTMENT</a:t>
            </a:r>
            <a:endParaRPr lang="en-NZ" sz="2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0651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Meiosis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4 – Adjacent non-sister chromatids may swap genes.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2051720" y="2998844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7" name="Group 26"/>
          <p:cNvGrpSpPr/>
          <p:nvPr/>
        </p:nvGrpSpPr>
        <p:grpSpPr>
          <a:xfrm rot="20166774">
            <a:off x="3511346" y="3661564"/>
            <a:ext cx="719109" cy="863131"/>
            <a:chOff x="3906544" y="2592236"/>
            <a:chExt cx="719109" cy="863131"/>
          </a:xfrm>
        </p:grpSpPr>
        <p:sp>
          <p:nvSpPr>
            <p:cNvPr id="5" name="Oval 4"/>
            <p:cNvSpPr/>
            <p:nvPr/>
          </p:nvSpPr>
          <p:spPr>
            <a:xfrm rot="529196">
              <a:off x="4395036" y="2592236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Oval 5"/>
            <p:cNvSpPr/>
            <p:nvPr/>
          </p:nvSpPr>
          <p:spPr>
            <a:xfrm rot="2411174">
              <a:off x="4510493" y="2690819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Oval 6"/>
            <p:cNvSpPr/>
            <p:nvPr/>
          </p:nvSpPr>
          <p:spPr>
            <a:xfrm rot="1053946">
              <a:off x="4362509" y="2954210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Oval 7"/>
            <p:cNvSpPr/>
            <p:nvPr/>
          </p:nvSpPr>
          <p:spPr>
            <a:xfrm rot="3975717">
              <a:off x="4129398" y="2786240"/>
              <a:ext cx="115160" cy="5608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86449" y="4745728"/>
            <a:ext cx="167826" cy="568466"/>
            <a:chOff x="5004048" y="2780928"/>
            <a:chExt cx="246146" cy="72712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" name="Oval 8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Oval 9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Oval 10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Oval 11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6" name="Group 25"/>
          <p:cNvGrpSpPr/>
          <p:nvPr/>
        </p:nvGrpSpPr>
        <p:grpSpPr>
          <a:xfrm rot="1185168">
            <a:off x="3178402" y="3639017"/>
            <a:ext cx="884409" cy="859210"/>
            <a:chOff x="3339511" y="3261196"/>
            <a:chExt cx="884409" cy="859210"/>
          </a:xfrm>
        </p:grpSpPr>
        <p:sp>
          <p:nvSpPr>
            <p:cNvPr id="17" name="Oval 16"/>
            <p:cNvSpPr/>
            <p:nvPr/>
          </p:nvSpPr>
          <p:spPr>
            <a:xfrm rot="18884347">
              <a:off x="3463017" y="3322027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Oval 17"/>
            <p:cNvSpPr/>
            <p:nvPr/>
          </p:nvSpPr>
          <p:spPr>
            <a:xfrm rot="20766325">
              <a:off x="3592023" y="3261196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Oval 18"/>
            <p:cNvSpPr/>
            <p:nvPr/>
          </p:nvSpPr>
          <p:spPr>
            <a:xfrm rot="17693944">
              <a:off x="3886018" y="3453834"/>
              <a:ext cx="87444" cy="588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Oval 19"/>
            <p:cNvSpPr/>
            <p:nvPr/>
          </p:nvSpPr>
          <p:spPr>
            <a:xfrm rot="20545535">
              <a:off x="3674622" y="3600397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1" name="Group 20"/>
          <p:cNvGrpSpPr/>
          <p:nvPr/>
        </p:nvGrpSpPr>
        <p:grpSpPr>
          <a:xfrm rot="289178">
            <a:off x="3918867" y="4765214"/>
            <a:ext cx="221151" cy="537491"/>
            <a:chOff x="5004048" y="2780928"/>
            <a:chExt cx="246146" cy="72712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" name="Oval 21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Oval 22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Oval 23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Oval 24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759874" y="3860698"/>
            <a:ext cx="1745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2400" dirty="0" smtClean="0">
                <a:latin typeface="Aharoni" pitchFamily="2" charset="-79"/>
                <a:cs typeface="Aharoni" pitchFamily="2" charset="-79"/>
              </a:rPr>
              <a:t>CROSSING</a:t>
            </a:r>
            <a:br>
              <a:rPr lang="en-NZ" sz="2400" dirty="0" smtClean="0">
                <a:latin typeface="Aharoni" pitchFamily="2" charset="-79"/>
                <a:cs typeface="Aharoni" pitchFamily="2" charset="-79"/>
              </a:rPr>
            </a:br>
            <a:r>
              <a:rPr lang="en-NZ" sz="2400" dirty="0" smtClean="0">
                <a:latin typeface="Aharoni" pitchFamily="2" charset="-79"/>
                <a:cs typeface="Aharoni" pitchFamily="2" charset="-79"/>
              </a:rPr>
              <a:t>OVER</a:t>
            </a:r>
            <a:endParaRPr lang="en-NZ" sz="2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0771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4609781" y="2906827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Meiosis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5 – Two new cells form with a different mix of chromosomes.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883648" y="3041042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5" name="Group 14"/>
          <p:cNvGrpSpPr/>
          <p:nvPr/>
        </p:nvGrpSpPr>
        <p:grpSpPr>
          <a:xfrm>
            <a:off x="2698349" y="4787926"/>
            <a:ext cx="167826" cy="568466"/>
            <a:chOff x="5004048" y="2780928"/>
            <a:chExt cx="246146" cy="72712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" name="Oval 8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Oval 9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Oval 10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Oval 11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1" name="Group 20"/>
          <p:cNvGrpSpPr/>
          <p:nvPr/>
        </p:nvGrpSpPr>
        <p:grpSpPr>
          <a:xfrm rot="289178">
            <a:off x="6126936" y="4634660"/>
            <a:ext cx="221151" cy="537491"/>
            <a:chOff x="5004048" y="2780928"/>
            <a:chExt cx="246146" cy="72712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" name="Oval 21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Oval 22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Oval 23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Oval 24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43582" y="3664946"/>
            <a:ext cx="527219" cy="923630"/>
            <a:chOff x="3820663" y="2352630"/>
            <a:chExt cx="527219" cy="923630"/>
          </a:xfrm>
        </p:grpSpPr>
        <p:grpSp>
          <p:nvGrpSpPr>
            <p:cNvPr id="26" name="Group 25"/>
            <p:cNvGrpSpPr/>
            <p:nvPr/>
          </p:nvGrpSpPr>
          <p:grpSpPr>
            <a:xfrm rot="1185168">
              <a:off x="3820663" y="2352630"/>
              <a:ext cx="527219" cy="859210"/>
              <a:chOff x="3339511" y="3261196"/>
              <a:chExt cx="527219" cy="859210"/>
            </a:xfrm>
          </p:grpSpPr>
          <p:sp>
            <p:nvSpPr>
              <p:cNvPr id="17" name="Oval 16"/>
              <p:cNvSpPr/>
              <p:nvPr/>
            </p:nvSpPr>
            <p:spPr>
              <a:xfrm rot="18884347">
                <a:off x="3463017" y="3322027"/>
                <a:ext cx="87444" cy="33445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8" name="Oval 17"/>
              <p:cNvSpPr/>
              <p:nvPr/>
            </p:nvSpPr>
            <p:spPr>
              <a:xfrm rot="20766325">
                <a:off x="3592023" y="3261196"/>
                <a:ext cx="87444" cy="33445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9" name="Oval 18"/>
              <p:cNvSpPr/>
              <p:nvPr/>
            </p:nvSpPr>
            <p:spPr>
              <a:xfrm rot="19537359">
                <a:off x="3779286" y="3554124"/>
                <a:ext cx="87444" cy="51493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0" name="Oval 19"/>
              <p:cNvSpPr/>
              <p:nvPr/>
            </p:nvSpPr>
            <p:spPr>
              <a:xfrm rot="20545535">
                <a:off x="3674622" y="3600397"/>
                <a:ext cx="87444" cy="52000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13" name="Flowchart: Delay 12"/>
            <p:cNvSpPr/>
            <p:nvPr/>
          </p:nvSpPr>
          <p:spPr>
            <a:xfrm rot="4712523">
              <a:off x="4157226" y="3096997"/>
              <a:ext cx="273598" cy="84927"/>
            </a:xfrm>
            <a:prstGeom prst="flowChartDelay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41000" y="3654147"/>
            <a:ext cx="371914" cy="863131"/>
            <a:chOff x="4475424" y="2365240"/>
            <a:chExt cx="371914" cy="863131"/>
          </a:xfrm>
        </p:grpSpPr>
        <p:grpSp>
          <p:nvGrpSpPr>
            <p:cNvPr id="27" name="Group 26"/>
            <p:cNvGrpSpPr/>
            <p:nvPr/>
          </p:nvGrpSpPr>
          <p:grpSpPr>
            <a:xfrm rot="20166774">
              <a:off x="4475424" y="2365240"/>
              <a:ext cx="371914" cy="863131"/>
              <a:chOff x="4253739" y="2592236"/>
              <a:chExt cx="371914" cy="863131"/>
            </a:xfrm>
          </p:grpSpPr>
          <p:sp>
            <p:nvSpPr>
              <p:cNvPr id="5" name="Oval 4"/>
              <p:cNvSpPr/>
              <p:nvPr/>
            </p:nvSpPr>
            <p:spPr>
              <a:xfrm rot="529196">
                <a:off x="4395036" y="2592236"/>
                <a:ext cx="115160" cy="32233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6" name="Oval 5"/>
              <p:cNvSpPr/>
              <p:nvPr/>
            </p:nvSpPr>
            <p:spPr>
              <a:xfrm rot="2411174">
                <a:off x="4510493" y="2690819"/>
                <a:ext cx="115160" cy="32233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" name="Oval 6"/>
              <p:cNvSpPr/>
              <p:nvPr/>
            </p:nvSpPr>
            <p:spPr>
              <a:xfrm rot="1053946">
                <a:off x="4362509" y="2954210"/>
                <a:ext cx="115160" cy="501157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" name="Oval 7"/>
              <p:cNvSpPr/>
              <p:nvPr/>
            </p:nvSpPr>
            <p:spPr>
              <a:xfrm rot="2211733">
                <a:off x="4253739" y="2899698"/>
                <a:ext cx="97574" cy="50078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28" name="Flowchart: Delay 27"/>
            <p:cNvSpPr/>
            <p:nvPr/>
          </p:nvSpPr>
          <p:spPr>
            <a:xfrm rot="6409817">
              <a:off x="4428858" y="3058718"/>
              <a:ext cx="226883" cy="95483"/>
            </a:xfrm>
            <a:prstGeom prst="flowChartDelay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40899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4417571" y="2934745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Meiosis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6</a:t>
            </a:r>
            <a:r>
              <a:rPr lang="en-NZ" dirty="0" smtClean="0"/>
              <a:t> – The chromosomes then line up in a single line, in each cell.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691438" y="3068960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5" name="Group 14"/>
          <p:cNvGrpSpPr/>
          <p:nvPr/>
        </p:nvGrpSpPr>
        <p:grpSpPr>
          <a:xfrm rot="5574132">
            <a:off x="3047447" y="4370170"/>
            <a:ext cx="167826" cy="568466"/>
            <a:chOff x="5004048" y="2780928"/>
            <a:chExt cx="246146" cy="72712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" name="Oval 8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Oval 9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Oval 10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Oval 11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1" name="Group 20"/>
          <p:cNvGrpSpPr/>
          <p:nvPr/>
        </p:nvGrpSpPr>
        <p:grpSpPr>
          <a:xfrm rot="5400000">
            <a:off x="5533118" y="4407179"/>
            <a:ext cx="221151" cy="537491"/>
            <a:chOff x="5004048" y="2780928"/>
            <a:chExt cx="246146" cy="72712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" name="Oval 21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Oval 22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Oval 23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Oval 24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4" name="Group 13"/>
          <p:cNvGrpSpPr/>
          <p:nvPr/>
        </p:nvGrpSpPr>
        <p:grpSpPr>
          <a:xfrm rot="16794124">
            <a:off x="1480323" y="4303577"/>
            <a:ext cx="527219" cy="923630"/>
            <a:chOff x="3820663" y="2352630"/>
            <a:chExt cx="527219" cy="923630"/>
          </a:xfrm>
        </p:grpSpPr>
        <p:grpSp>
          <p:nvGrpSpPr>
            <p:cNvPr id="26" name="Group 25"/>
            <p:cNvGrpSpPr/>
            <p:nvPr/>
          </p:nvGrpSpPr>
          <p:grpSpPr>
            <a:xfrm rot="1185168">
              <a:off x="3820663" y="2352630"/>
              <a:ext cx="527219" cy="859210"/>
              <a:chOff x="3339511" y="3261196"/>
              <a:chExt cx="527219" cy="859210"/>
            </a:xfrm>
          </p:grpSpPr>
          <p:sp>
            <p:nvSpPr>
              <p:cNvPr id="17" name="Oval 16"/>
              <p:cNvSpPr/>
              <p:nvPr/>
            </p:nvSpPr>
            <p:spPr>
              <a:xfrm rot="18884347">
                <a:off x="3463017" y="3322027"/>
                <a:ext cx="87444" cy="33445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8" name="Oval 17"/>
              <p:cNvSpPr/>
              <p:nvPr/>
            </p:nvSpPr>
            <p:spPr>
              <a:xfrm rot="20766325">
                <a:off x="3592023" y="3261196"/>
                <a:ext cx="87444" cy="33445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9" name="Oval 18"/>
              <p:cNvSpPr/>
              <p:nvPr/>
            </p:nvSpPr>
            <p:spPr>
              <a:xfrm rot="19537359">
                <a:off x="3779286" y="3554124"/>
                <a:ext cx="87444" cy="51493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0" name="Oval 19"/>
              <p:cNvSpPr/>
              <p:nvPr/>
            </p:nvSpPr>
            <p:spPr>
              <a:xfrm rot="20545535">
                <a:off x="3674622" y="3600397"/>
                <a:ext cx="87444" cy="52000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13" name="Flowchart: Delay 12"/>
            <p:cNvSpPr/>
            <p:nvPr/>
          </p:nvSpPr>
          <p:spPr>
            <a:xfrm rot="4712523">
              <a:off x="4157226" y="3096997"/>
              <a:ext cx="273598" cy="84927"/>
            </a:xfrm>
            <a:prstGeom prst="flowChartDelay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6" name="Group 15"/>
          <p:cNvGrpSpPr/>
          <p:nvPr/>
        </p:nvGrpSpPr>
        <p:grpSpPr>
          <a:xfrm rot="16200000">
            <a:off x="6648486" y="4214900"/>
            <a:ext cx="371914" cy="863131"/>
            <a:chOff x="4475424" y="2365240"/>
            <a:chExt cx="371914" cy="863131"/>
          </a:xfrm>
        </p:grpSpPr>
        <p:grpSp>
          <p:nvGrpSpPr>
            <p:cNvPr id="27" name="Group 26"/>
            <p:cNvGrpSpPr/>
            <p:nvPr/>
          </p:nvGrpSpPr>
          <p:grpSpPr>
            <a:xfrm rot="20166774">
              <a:off x="4475424" y="2365240"/>
              <a:ext cx="371914" cy="863131"/>
              <a:chOff x="4253739" y="2592236"/>
              <a:chExt cx="371914" cy="863131"/>
            </a:xfrm>
          </p:grpSpPr>
          <p:sp>
            <p:nvSpPr>
              <p:cNvPr id="5" name="Oval 4"/>
              <p:cNvSpPr/>
              <p:nvPr/>
            </p:nvSpPr>
            <p:spPr>
              <a:xfrm rot="529196">
                <a:off x="4395036" y="2592236"/>
                <a:ext cx="115160" cy="32233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6" name="Oval 5"/>
              <p:cNvSpPr/>
              <p:nvPr/>
            </p:nvSpPr>
            <p:spPr>
              <a:xfrm rot="2411174">
                <a:off x="4510493" y="2690819"/>
                <a:ext cx="115160" cy="32233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" name="Oval 6"/>
              <p:cNvSpPr/>
              <p:nvPr/>
            </p:nvSpPr>
            <p:spPr>
              <a:xfrm rot="1053946">
                <a:off x="4362509" y="2954210"/>
                <a:ext cx="115160" cy="501157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" name="Oval 7"/>
              <p:cNvSpPr/>
              <p:nvPr/>
            </p:nvSpPr>
            <p:spPr>
              <a:xfrm rot="2211733">
                <a:off x="4253739" y="2899698"/>
                <a:ext cx="97574" cy="50078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28" name="Flowchart: Delay 27"/>
            <p:cNvSpPr/>
            <p:nvPr/>
          </p:nvSpPr>
          <p:spPr>
            <a:xfrm rot="6409817">
              <a:off x="4428858" y="3058718"/>
              <a:ext cx="226883" cy="95483"/>
            </a:xfrm>
            <a:prstGeom prst="flowChartDelay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114907" y="2348880"/>
            <a:ext cx="2291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2400" dirty="0" smtClean="0">
                <a:latin typeface="Aharoni" pitchFamily="2" charset="-79"/>
                <a:cs typeface="Aharoni" pitchFamily="2" charset="-79"/>
              </a:rPr>
              <a:t>SEGREGATION</a:t>
            </a:r>
            <a:endParaRPr lang="en-NZ" sz="2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98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4813791" y="3148172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Meiosis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7 - Each half of the chromosomes is pulled to the side of each cell.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892645" y="3127893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/>
          <p:cNvSpPr/>
          <p:nvPr/>
        </p:nvSpPr>
        <p:spPr>
          <a:xfrm rot="4618340">
            <a:off x="3098589" y="4027786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/>
          <p:cNvSpPr/>
          <p:nvPr/>
        </p:nvSpPr>
        <p:spPr>
          <a:xfrm rot="6761323">
            <a:off x="3167110" y="5067146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/>
          <p:cNvSpPr/>
          <p:nvPr/>
        </p:nvSpPr>
        <p:spPr>
          <a:xfrm rot="6600023">
            <a:off x="3312507" y="4042368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/>
          <p:cNvSpPr/>
          <p:nvPr/>
        </p:nvSpPr>
        <p:spPr>
          <a:xfrm rot="3871942">
            <a:off x="3433317" y="5061268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Oval 21"/>
          <p:cNvSpPr/>
          <p:nvPr/>
        </p:nvSpPr>
        <p:spPr>
          <a:xfrm rot="4444208">
            <a:off x="6109119" y="5143376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Oval 22"/>
          <p:cNvSpPr/>
          <p:nvPr/>
        </p:nvSpPr>
        <p:spPr>
          <a:xfrm rot="6587191">
            <a:off x="5892364" y="4015493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Oval 23"/>
          <p:cNvSpPr/>
          <p:nvPr/>
        </p:nvSpPr>
        <p:spPr>
          <a:xfrm rot="6425891">
            <a:off x="5892941" y="5145845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Oval 24"/>
          <p:cNvSpPr/>
          <p:nvPr/>
        </p:nvSpPr>
        <p:spPr>
          <a:xfrm rot="3697810">
            <a:off x="5670092" y="4041062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Oval 16"/>
          <p:cNvSpPr/>
          <p:nvPr/>
        </p:nvSpPr>
        <p:spPr>
          <a:xfrm rot="18571082">
            <a:off x="1894564" y="5261045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Oval 17"/>
          <p:cNvSpPr/>
          <p:nvPr/>
        </p:nvSpPr>
        <p:spPr>
          <a:xfrm rot="15206129">
            <a:off x="1823256" y="3842336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Oval 19"/>
          <p:cNvSpPr/>
          <p:nvPr/>
        </p:nvSpPr>
        <p:spPr>
          <a:xfrm rot="14462173">
            <a:off x="2236215" y="5144244"/>
            <a:ext cx="87444" cy="5200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30" name="Group 29"/>
          <p:cNvGrpSpPr/>
          <p:nvPr/>
        </p:nvGrpSpPr>
        <p:grpSpPr>
          <a:xfrm rot="3616403">
            <a:off x="1916019" y="4141591"/>
            <a:ext cx="568476" cy="100060"/>
            <a:chOff x="2023957" y="3276048"/>
            <a:chExt cx="568476" cy="100060"/>
          </a:xfrm>
        </p:grpSpPr>
        <p:sp>
          <p:nvSpPr>
            <p:cNvPr id="19" name="Oval 18"/>
            <p:cNvSpPr/>
            <p:nvPr/>
          </p:nvSpPr>
          <p:spPr>
            <a:xfrm rot="15916651">
              <a:off x="2237701" y="3074920"/>
              <a:ext cx="87444" cy="51493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Flowchart: Delay 12"/>
            <p:cNvSpPr/>
            <p:nvPr/>
          </p:nvSpPr>
          <p:spPr>
            <a:xfrm rot="21506647">
              <a:off x="2318835" y="3276048"/>
              <a:ext cx="273598" cy="84927"/>
            </a:xfrm>
            <a:prstGeom prst="flowChartDelay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5" name="Oval 4"/>
          <p:cNvSpPr/>
          <p:nvPr/>
        </p:nvSpPr>
        <p:spPr>
          <a:xfrm rot="18510272">
            <a:off x="6881273" y="5153106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/>
        </p:nvSpPr>
        <p:spPr>
          <a:xfrm rot="14208549">
            <a:off x="6686800" y="4010334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Oval 6"/>
          <p:cNvSpPr/>
          <p:nvPr/>
        </p:nvSpPr>
        <p:spPr>
          <a:xfrm rot="19058041">
            <a:off x="7019840" y="4008449"/>
            <a:ext cx="115160" cy="5011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31" name="Group 30"/>
          <p:cNvGrpSpPr/>
          <p:nvPr/>
        </p:nvGrpSpPr>
        <p:grpSpPr>
          <a:xfrm rot="18066091">
            <a:off x="6974554" y="5185761"/>
            <a:ext cx="502472" cy="141329"/>
            <a:chOff x="7110525" y="3375816"/>
            <a:chExt cx="502472" cy="141329"/>
          </a:xfrm>
        </p:grpSpPr>
        <p:sp>
          <p:nvSpPr>
            <p:cNvPr id="8" name="Oval 7"/>
            <p:cNvSpPr/>
            <p:nvPr/>
          </p:nvSpPr>
          <p:spPr>
            <a:xfrm rot="16978507">
              <a:off x="7312131" y="3174210"/>
              <a:ext cx="97574" cy="50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8" name="Flowchart: Delay 27"/>
            <p:cNvSpPr/>
            <p:nvPr/>
          </p:nvSpPr>
          <p:spPr>
            <a:xfrm rot="1009817">
              <a:off x="7386114" y="3421662"/>
              <a:ext cx="226883" cy="95483"/>
            </a:xfrm>
            <a:prstGeom prst="flowChartDelay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7251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Where does variation come from?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Every living organism has thousands of genes and each gene may have different alleles or affect other genes.</a:t>
            </a:r>
          </a:p>
          <a:p>
            <a:r>
              <a:rPr lang="en-NZ" dirty="0" smtClean="0"/>
              <a:t>An allele is an alternative form of a gene e.g. blue vs. brown eye colour.</a:t>
            </a:r>
          </a:p>
          <a:p>
            <a:endParaRPr lang="en-NZ" dirty="0" smtClean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AutoShape 2" descr="data:image/jpeg;base64,/9j/4AAQSkZJRgABAQAAAQABAAD/2wCEAAkGBxQTEhUUExQUFBQXFxgYFxcUFBQUFBcXFxcWFhcYFBQYHCggGBolHBUUITEhJSkrLi4uFx8zODMsNygtLisBCgoKDg0OGhAQFywkICQtLCwsLCwsLCwsLCwsLCwsLCwsLCwsLCwsLCwsLCwsLCwsLCwsLCwsLCwsNiwsLCwsLP/AABEIAOEA4AMBIgACEQEDEQH/xAAcAAABBQEBAQAAAAAAAAAAAAAFAAEDBAYCBwj/xABAEAABAwEDCgQDBQcEAwEAAAABAAIRAwQFIQYSMUFRYYGRobEiccHwE9HhBzJCUnIjM2KCssLxFBU0kmNzohb/xAAZAQADAQEBAAAAAAAAAAAAAAAAAQIDBAX/xAAkEQEBAAICAwABBAMAAAAAAAAAAQIRITEDEkEyBDNRYRNxsf/aAAwDAQACEQMRAD8A1N0MmoStDnILcjdJRhMO5SlcJEoDolcVKsAk4AaSlKxOW9+YfBYYH4yP6fmlctQ8cd0Gy0ynNU5rD+zGA/iPy97F58/xuJ1DkTs8hpVu3Vs4k8GjTj7Pdc0qOIaOfqVltrr5ERZEDWcB759FzUEYe4GnnieSnpDOcXxgBDeOjoAeCr1MXGNAEnumQbXGc7ynnB09eivuZBbubhxzfUdVVsYkF0fjw8oH0V21CAw7oPCT8k0o6x8J3EdPfZdFgiZx+uHYBdFktcBhhhwMfJcsbMb5HliMeoQEubLcMDqOiHCO+HNEbFWBbJG46j7Co2R2IadBkeWsd4Vui0tfH5geYwPvfuSVEFsGrkdv196UPNcjTq0j5b0Rt4/D/wBT6enkUKqOn9Q6+aAnZXjTi06DsRC7ba+jUFWk7Nc3HD1GwoIHYbvcj1UtjqwY5fXolo5Xv+S+UDLXSDhg8YPb+U7txRqV4Jk9fLrNWbUYTEw9u0awV7ddtubWptewy1wkfI71pjltnljpdlNKZJVtJ5SlMkgFKQKZIIAfcZlkokqd1simFbKQKU4CQTOPJAUL7t/wqZOs6Pn1HNeT39ajjjJProHryWvysvEF2bqGJ8hgB3XntetnVcdXiI1SZjoCssrutsZqKzKEuA/KMfN0fPupaTSQ92gQAN2ccBP6QVNZ6PgMnGo6Sd2gdypa3iaWiPvwODTCejUnjMpiNfqYb6Ki6kQz9RHce+CL3ozFrRx8miPmo20pLAfyAccSfe9GiodQs8Dzx5x6A8l3afuxsBPL/AVtrxiNmPAkg9yqNev4mzrb1gz1hUhxRktaQfzN5492qaiyQY0EkeUiR/UFTsdWGHa12H9XpC7s9aC8aYOcODiR0hBbWYzsRtnifF6K9WdLT+ZpzsNOHzB6oeaox2e3f04KQWjNdJ8jv28wUlw9rqhzQRoOjds+XBCaj8Z1jT5efTgpa1WJbxHvnzVI1sffvZyQSXbuxHviU2K5a/p2SCAuU6ug6jgfPUVvPs5v806hoPPhcRGOh27z9F51QdiRtGCtUqxaWu1ggHy0tPDQp6p9x9KNM4p1n8jr7Fps7X/iHheNcjXxWgWs5Z2aJMnTJkSQSSCA4s7YaApQEzRoXSAZVLyrZrD5GfICSray2WNshoaNLv8APeFNuoqTdYm+bUXSZxcSeAmFmrv8Wcdr44CB3lXr7tUF8YZjepEd0Lu2rm0mnzPRqzjW0WdVGc0DQJI36Y79FEKviaBqHPH6ofVrw8eQHKAubHaPGN2bp/hxPYKkr1tqy+puaWjlBjmnFYB4/V/YQEKFWZdrOPMtB7KO1WqHDHQBh5YeiZVatlSKhG0OaeOI6u6IVa7RIB2Onnj811eFY58/p5gmVQz9Pv3qTSs2Svi4ai3q0/KUqlbNdnDXA5H5BUqbvEPenA91I84e9I99EEvUbTgQdXbR2PRdmtLRtiOWjpHIoZTcp6D9XvcUrFx1VqTBUDjiuiVw4IhVLSOO4++3ZSN2cFWacN6sOOM7QCignOgg71bJ5HA+R+sdVTqxGCms7paQlTjc/ZjfHwrR8JxhtTw/zjRz7r2RhXzZZq5a5rwYODgR+ZuzkvoS4baK1CnU/M0T56+qMb8LOfRJMkkrQSSSSYdwknKRQHDjC86yjtefXganAepW7vOrm03Hce0noF5nWdNQHfPUrPP+Gvjn1jcpa0Cptc8Dk369FRp1v2Y3SPT0VjK9kVM3Vnk9ghdGr4QPM+vqidC9p6tWY961yyrEEbTP/VROfhG8cMSoM8o0S38aBuw6GAoLS7Ox3H5+pUrLM54AaJw6yVbo3JVcPunl71I3Ir0tDarpA2jH09FWOtaJmTdbNMsPJVn3DUGlqJnBfHl/ALC7mUT/ANncum3K46Ee8L/HkExhvHVdNOtHLPk646Vc/wDzsbUrnFTxZMyU5GCNWq5o0ITaaJbgnMpU5Y2K7dKlBwUTiuqapCVPY3wVyuGYOKRrzXaf4XTwOC9j+ym3Z9nNMnFjiOGB9ei8ZDvFuc2OOrst39lNvzbWWE4VGdR/l3JTOKd6eyJJBJaMySSTICUpl09cOKYBcpqkUXb4HMiT0Xnzj+0Pl6T3W0ywqxmt8vr0Cw8+N+4j0Cyy7bYfiyWWY/ak+fHGECbgYG0gcBHotBlOfHJ1EnzIMjqVmrM6CFU6TexmxXW58gBaShkeBicTsGJ5BXclc18B2DQJcdGGydU+i0FqynbmtZZqTc1ziwVavhpyASc0DToWW7XRqYxn7NdzKRxa4b80rYXJTpvAiCvNq+UtodaHUg6m/wAREhhAMaxjgFssjLRnPaHDNc8GI0EjSPPAqMsbKuZTKcN067WluhZa/rva2cFvbEJGKz2U9AZpTvSMby8ttFMZ0LujSl4Y0ST0G9SVqUP4qE1nMc7MEuMYnUNylr9aVlloUx46jZ3mAOHzQi8LdZwcKrPIQeZC0VXJp7aDatF1GrUkvl5AJa9sQPykRMbztXlZsbviOzjIk4DTOxa3CScsJ5LbwPV67TiCCNoQ61WYPC5bdzg0HFp89uqFdstAxip6X+XcZO22YsO5cWRsh26D1j1C0t5WQEFAbDSioWH8QLffJa45bjnzx1XFVsFQP0q5XbhvGn19VVrj378+icQkecAdi0mSFozLVReNTgesGf5XP5LMsMtPv3rRjJ1/7RnEf9mlvc9UquPo4J1BY6ucxrtrQeYU6tkSZJOgJnKNykeoajoTDFZYVv2kDUO+GngsqPvHaS48hmg84Re+65dWdrlwbwEE9UBc7SRqBjiAe8LH66JOGZyjfOjb0JJ9GrOs9UfvnEv2AN/t0c0Ap4u4q4zvbY5PU3VAG45v4gDE7idi9FtN1MqWcU3SyMWOaJzTEaBpEEgjes3kHdpIBhemULsbGKxl106LJqbecWTJIMcSX4kQfhtIPBzvu8itzk5ctOkGkMhwECSSQEYp3e0aAFep0YS0dy41D0WwgWUI8JRxz4Qe9RnAqLeBjOdvOLbTxXVloGZbpUl6tzXFdXZU8SUrWjlkpZw2Hyx5qpabgBMgCd4lGrKwESFazVXKNsk7J/W4zwgKnbLEGjBa61vACzV4VdKW1zlmbbSwWStfhqA7CFs7boWPvgYrXx3lj5Zw7tph2dqOlUrRTgSNE9PZVrOzmCdBAHkdR5yoXDAtOr2CPetaOdXs5xhWrtqlj97TPIz6KmWkYjEfLsrIMPB2hOiPonJOvn2Sg7/xtHIR3BRcLF/Zfbs+y/D103EcCZHdbRVj0i9kknTJkmcqF6Vs2m5xMQDjw+avuWby0qRZiJ+8QOqMuIeM3WBtleQT5nifFHKEPrVIadckTwEx0XVrqffg4Y9TA7IdbqsDDScRxj6LnjpoLbqktf04me2ahl3smoBvVy1O8J3+g+o5KK4RNdg2lafKznOUe+ZEXeG0m4alsW0wg+TtLNpN8gjYWMbZdmaAk8rh7lXq1kW8JmPKSpUbGnFZ69re1gOMKgcoAbQaRY7HAOGLZ2HYN6zmU1UuccTA0rL23OHTj4rLyrXnag84KtY6sOhCbFecuzCxw2O08xq6q7Wf4xGnWjpdjc3bacAiD6yzN11TARf4uCrbKxHb3ygFqCK2mogltqJKgXbSslfOlam0lZW+lr4+2Pl6RWYzSG4kHuPXqmO3ZgfJc3VjnM/MMPPSPVMXwcePY+9y2rmiCqIPUKYPlo2gweP+Oq5tg9++KVmEgjaO2Pp1R8L69L+y+q5tRxGLSBIx2nEcivWGleafZKQ74gP3mZp82unsQea9LATw6LLs6QSSCpKchZTLn9y3cT3HLStS8rN5bUpoHy+X0Sz6PDt5lfDC0xrLWHRpkTPHOKCXnU1bo99CtBfTZFJ35qTP/mW+gWWtz8XHeQ3l9VhO3RelCsZLgNQA7kqK5X5topH+MdSp7GyS/wDT/aVR+6Q78rh0MjseS1/pnvVlfU1z/u2+QRGUDyXtIqWem4a2g9EYLlg3rmqVG1qVVyam9I0NW7qedn5oB2gafNZS8rubVr5m2ZjcthWqQDJhA7PZs2pnuIjbO1RV42sFftzmi+GCBtXNhu/WZJ3rVZQ1WveYghBqVUBJe7pestKApar8FVZaguK1fBMoitVVCbS9WLXVQ2tURFq9oOCzN9rRV3LOX45a4dufy9B1kdDgd6v29uIdtx56eoKG0zoRS1DwjdPzW9csVrR90Hd2/wAJ7tHj80qv7sfqI4FW7isZfUa0aXGBx9lT8P69V+zG63Nb8UiA5sfq8RIJ59AvQVUuqzCnSps/Kxo5DHrKtq5NRFu6ZJJJMkj1RvagHsIOiPorz1FWZI4FOiPHr1aRTa1w8dN7m8CZ7hZK0tl5GoHHiQvT8qLuzg97RjgTxxnnI4Lzm10DnO2YeZ0t54Bc/VdG9xWu6z+ONrfkD6oVbqcFwjUOYgzycVp7NQ/aNOgfCPPOB7AIJelPXtIB4iPkrl5TZw9c+yG9fiWNrCcaZLeA0dFvi9eA/ZbfPwbQaZMNqDD9Q99F7pRrSFjnNVthdzbm114Q118sZMkKa8zhAQ2x5NU3+KqC6dAkgcdqz3dtJJ9AryyvBfEPdjgGNLuJjQqt73g9wAbnD3sC21SxUaYjNAG4AIXVdRaS4DUcIlLh243H4wX+se2ZDsNepQ/7wJxMeeHdHL2tjahhjffBCDZxraOKqaR5ZInsVrzsQZCIgmFXpUAACAB5aFY+II1JMFG1vQ+o5WbZUVJ5TOoqpWZvmrLoR62Vg1pJWUqPznE7Vt459cvmy+JLOySEUtB8An3OHZVLDS18OasW8yQ0cOw7LSsI4NGWsG1xPvmvTPs1yaMi0PEATmAjXET1KymTt0G0V2Ux91slx3aT8l7lYLMKbGsAgNAHIBLGb5PK64WYSSSWjMySSdAdlMU7ykEyBLfYQ4uG0c/xehXmN+3dmvLYiHdtHqvYqzJI2+/mVjMtrEBmuGBIIPCIWec4218d50w1pbm4/wABA85DR6rP26n4DuI4RH1RW+K/iazeSfLGO55oRa6ngO908B/hZxrQRlQscHNMOaQQd694yIygbaaDXA+IYOGsELwuuzHsimSV/OsdYOxzDg8Y4jaN4Tzx9onDL1un0DUbKt0zAQ66beytTa9jg5rhIIRINXM3UbbiCstbGDEaJ2La1LOCqdW7qetoKFS6YpljDQQ3Wqxu2NK2loptGgBDrSBCD2zbxCG16iJ2+oAgtepKZonuUFRy7KDXlbp8LdGs/JVJssrqKN72vPOaNA6qlRp9VJGO0qejTzcTp98guicTTjvN2tUxmt3nAf3H0SstLOdOoYDhpPdc0mFx6eQW8yEyWNV4qPBFJhwkRnOGKXfA65a3IG4/gUs5wh9QhxnU3SG9VrguYiIXYC11rhlbvkkkkkAydJJAdFKUzkyZGcsRl9ejW04GLpPk3QBJ1kwcN60F60qpBzBPI8MewC8pygsloe+MwkbB4sNuOiZ18cVlnfjbx487Z97y5xM4nXpgKpbmGW4YRh78oW4uLIWvUM1W/DaNR0kwDC9CbkbZhmywEtmDxJx5hTjjVZZSPnqq3DyKs2Wx548IM7NS9Ptn2eZ9pdhm0nA6ANUAnsea0mS+RzLK2HZtTzbjxn31mtWl7YvO8iryqWUAQSwk5zdmOls6+69Zu63tqNDmmQUCyluppq4NAGYNAjWUOsQfRdLT5jUfMLmz4yrox1cY276yFXhboVUXjnDYdn1Qy8KpdqUbXIuC1ZwQu8rZCrNrOCH26sNbh3PIJ7VMVO01y4qo/AScE9a1AfdE7z8lSqEkycU4LYjtlUuEDAIO+iSdCLvaosxaY3TLLk91XM+s7MpNl0EmcMBpJ5o1Zcg67zoAGsyffZEfs3A/1jQdbHjpPovWm0gFthNzbmzy1dMdkzkRTotDqjQ9+qdA4bVsbPRaxoa0AAbFIktJJGdtpQnSSQRJk6ZAJMEikEB05Mk5MmHRUJszJzs0T5DE7T6KSUpQHSUriUpQHZKaVzK5JU5ZSTdPGbug62085xPDkhFez4rROpqjaKS4subt2Y8TQXTop6tmBCshq7cxLSts3brAFn7XZdULdWijggtpsclEi5kyX+kXD7OtPUsUakJtjIVwuwOoxRZiu1GqEtTTRHJS1CjaqTzgA6D5OBaT1XtUrwVgXrORd7/HoAOP7SnDXbSPwu4jqCtfFl8c/mx+tEkmCdbMDpkkkAkkkyASQSSCATtKZJ2lcPqgaSB5lMSW9O0yEXjlNZaDXGpWYM2JbMvx0QwYngr1ltrajGvbOa4AiWuaYOOLXAEeRStkV63etLKaVwHqVizvknxU8d+mDZUgbgnBC5L1jbb22kk6cOCrVWq24qvVU2KgbXbCiDlbtowQqlUxSNPVChFCVbYyVco2ZPQ2AW6gAFmbbSlbC9tgWdtVFJWLOVqcKs5qJ2qniq/wkz0pZqI3Jeb7PVFRnk5upzdYKidZ0hRT6Kzb1+7LeytTFRhkHmDrB3q2vKbhvZ9mfIxYfvN2jaN4XpthtrKrA9hlp9wdhXRhn7OTPD1q0kmlJWzJJJMgEkEkggKtqrHNMYICSXF3lHMonaXQ0obZjifNvdLxW2cvb/SYSY2yPOnUBXvYtOLfikn+SGgdOq9qpWYQF4zk00/7hVfsqO/qK9nsdWQFjld1w592/wB3/p3WRRmzuGtEWp3BTcUbCyxyUFEMwLgtU6P2U8VFUKuvaqlUJVUUK79SFlniRh9KVC6zKVJbGFcqugKpSELt5lVtOg61MnFBba1aG0jBBrRQSVGdrUZKVOzwizrKm/0+5G1BZpJm0ESNFN8DcmSgbLKs3Rb6lmfLfEw/eZqO8bCrbKSZ9nCJdcxNm+K2t33gys3OYZGsawdjhqVsFee0GupuzqZLTu7HaEUflvRogC0nMcdBY1zg7+USQujDyS8VzZ+P15jXJIXdl/2euxr6VVjg4wMYdOwtOIO5EwVoy0SQSSCAD2/7jvJD7PoP6h3SSS8X4vf/AEv7bEZL/wDLtH/uf3Xq136Akkue9vOz7Faacpkk2ROXCSSQQvUFZJJTVxAVG9JJQtGnSSTCCtrQ6ukkiiIXJnJJJGhcuwkkmVcjSkUkkBwV5vl7/wAgfoHdydJaePtj5vxFMnv+PQ83dyvX7r/dM/SEkl0Nf1P7WH+lxMEkk3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AutoShape 4" descr="data:image/jpeg;base64,/9j/4AAQSkZJRgABAQAAAQABAAD/2wCEAAkGBxQTEhUUExQUFBQXFxgYFxcUFBQUFBcXFxcWFhcYFBQYHCggGBolHBUUITEhJSkrLi4uFx8zODMsNygtLisBCgoKDg0OGhAQFywkICQtLCwsLCwsLCwsLCwsLCwsLCwsLCwsLCwsLCwsLCwsLCwsLCwsLCwsLCwsNiwsLCwsLP/AABEIAOEA4AMBIgACEQEDEQH/xAAcAAABBQEBAQAAAAAAAAAAAAAFAAEDBAYCBwj/xABAEAABAwEDCgQDBQcEAwEAAAABAAIRAwQFIQYSMUFRYYGRobEiccHwE9HhBzJCUnIjM2KCssLxFBU0kmNzohb/xAAZAQADAQEBAAAAAAAAAAAAAAAAAQIDBAX/xAAkEQEBAAICAwABBAMAAAAAAAAAAQIRITEDEkEyBDNRYRNxsf/aAAwDAQACEQMRAD8A1N0MmoStDnILcjdJRhMO5SlcJEoDolcVKsAk4AaSlKxOW9+YfBYYH4yP6fmlctQ8cd0Gy0ynNU5rD+zGA/iPy97F58/xuJ1DkTs8hpVu3Vs4k8GjTj7Pdc0qOIaOfqVltrr5ERZEDWcB759FzUEYe4GnnieSnpDOcXxgBDeOjoAeCr1MXGNAEnumQbXGc7ynnB09eivuZBbubhxzfUdVVsYkF0fjw8oH0V21CAw7oPCT8k0o6x8J3EdPfZdFgiZx+uHYBdFktcBhhhwMfJcsbMb5HliMeoQEubLcMDqOiHCO+HNEbFWBbJG46j7Co2R2IadBkeWsd4Vui0tfH5geYwPvfuSVEFsGrkdv196UPNcjTq0j5b0Rt4/D/wBT6enkUKqOn9Q6+aAnZXjTi06DsRC7ba+jUFWk7Nc3HD1GwoIHYbvcj1UtjqwY5fXolo5Xv+S+UDLXSDhg8YPb+U7txRqV4Jk9fLrNWbUYTEw9u0awV7ddtubWptewy1wkfI71pjltnljpdlNKZJVtJ5SlMkgFKQKZIIAfcZlkokqd1simFbKQKU4CQTOPJAUL7t/wqZOs6Pn1HNeT39ajjjJProHryWvysvEF2bqGJ8hgB3XntetnVcdXiI1SZjoCssrutsZqKzKEuA/KMfN0fPupaTSQ92gQAN2ccBP6QVNZ6PgMnGo6Sd2gdypa3iaWiPvwODTCejUnjMpiNfqYb6Ki6kQz9RHce+CL3ozFrRx8miPmo20pLAfyAccSfe9GiodQs8Dzx5x6A8l3afuxsBPL/AVtrxiNmPAkg9yqNev4mzrb1gz1hUhxRktaQfzN5492qaiyQY0EkeUiR/UFTsdWGHa12H9XpC7s9aC8aYOcODiR0hBbWYzsRtnifF6K9WdLT+ZpzsNOHzB6oeaox2e3f04KQWjNdJ8jv28wUlw9rqhzQRoOjds+XBCaj8Z1jT5efTgpa1WJbxHvnzVI1sffvZyQSXbuxHviU2K5a/p2SCAuU6ug6jgfPUVvPs5v806hoPPhcRGOh27z9F51QdiRtGCtUqxaWu1ggHy0tPDQp6p9x9KNM4p1n8jr7Fps7X/iHheNcjXxWgWs5Z2aJMnTJkSQSSCA4s7YaApQEzRoXSAZVLyrZrD5GfICSray2WNshoaNLv8APeFNuoqTdYm+bUXSZxcSeAmFmrv8Wcdr44CB3lXr7tUF8YZjepEd0Lu2rm0mnzPRqzjW0WdVGc0DQJI36Y79FEKviaBqHPH6ofVrw8eQHKAubHaPGN2bp/hxPYKkr1tqy+puaWjlBjmnFYB4/V/YQEKFWZdrOPMtB7KO1WqHDHQBh5YeiZVatlSKhG0OaeOI6u6IVa7RIB2Onnj811eFY58/p5gmVQz9Pv3qTSs2Svi4ai3q0/KUqlbNdnDXA5H5BUqbvEPenA91I84e9I99EEvUbTgQdXbR2PRdmtLRtiOWjpHIoZTcp6D9XvcUrFx1VqTBUDjiuiVw4IhVLSOO4++3ZSN2cFWacN6sOOM7QCignOgg71bJ5HA+R+sdVTqxGCms7paQlTjc/ZjfHwrR8JxhtTw/zjRz7r2RhXzZZq5a5rwYODgR+ZuzkvoS4baK1CnU/M0T56+qMb8LOfRJMkkrQSSSSYdwknKRQHDjC86yjtefXganAepW7vOrm03Hce0noF5nWdNQHfPUrPP+Gvjn1jcpa0Cptc8Dk369FRp1v2Y3SPT0VjK9kVM3Vnk9ghdGr4QPM+vqidC9p6tWY961yyrEEbTP/VROfhG8cMSoM8o0S38aBuw6GAoLS7Ox3H5+pUrLM54AaJw6yVbo3JVcPunl71I3Ir0tDarpA2jH09FWOtaJmTdbNMsPJVn3DUGlqJnBfHl/ALC7mUT/ANncum3K46Ee8L/HkExhvHVdNOtHLPk646Vc/wDzsbUrnFTxZMyU5GCNWq5o0ITaaJbgnMpU5Y2K7dKlBwUTiuqapCVPY3wVyuGYOKRrzXaf4XTwOC9j+ym3Z9nNMnFjiOGB9ei8ZDvFuc2OOrst39lNvzbWWE4VGdR/l3JTOKd6eyJJBJaMySSTICUpl09cOKYBcpqkUXb4HMiT0Xnzj+0Pl6T3W0ywqxmt8vr0Cw8+N+4j0Cyy7bYfiyWWY/ak+fHGECbgYG0gcBHotBlOfHJ1EnzIMjqVmrM6CFU6TexmxXW58gBaShkeBicTsGJ5BXclc18B2DQJcdGGydU+i0FqynbmtZZqTc1ziwVavhpyASc0DToWW7XRqYxn7NdzKRxa4b80rYXJTpvAiCvNq+UtodaHUg6m/wAREhhAMaxjgFssjLRnPaHDNc8GI0EjSPPAqMsbKuZTKcN067WluhZa/rva2cFvbEJGKz2U9AZpTvSMby8ttFMZ0LujSl4Y0ST0G9SVqUP4qE1nMc7MEuMYnUNylr9aVlloUx46jZ3mAOHzQi8LdZwcKrPIQeZC0VXJp7aDatF1GrUkvl5AJa9sQPykRMbztXlZsbviOzjIk4DTOxa3CScsJ5LbwPV67TiCCNoQ61WYPC5bdzg0HFp89uqFdstAxip6X+XcZO22YsO5cWRsh26D1j1C0t5WQEFAbDSioWH8QLffJa45bjnzx1XFVsFQP0q5XbhvGn19VVrj378+icQkecAdi0mSFozLVReNTgesGf5XP5LMsMtPv3rRjJ1/7RnEf9mlvc9UquPo4J1BY6ucxrtrQeYU6tkSZJOgJnKNykeoajoTDFZYVv2kDUO+GngsqPvHaS48hmg84Re+65dWdrlwbwEE9UBc7SRqBjiAe8LH66JOGZyjfOjb0JJ9GrOs9UfvnEv2AN/t0c0Ap4u4q4zvbY5PU3VAG45v4gDE7idi9FtN1MqWcU3SyMWOaJzTEaBpEEgjes3kHdpIBhemULsbGKxl106LJqbecWTJIMcSX4kQfhtIPBzvu8itzk5ctOkGkMhwECSSQEYp3e0aAFep0YS0dy41D0WwgWUI8JRxz4Qe9RnAqLeBjOdvOLbTxXVloGZbpUl6tzXFdXZU8SUrWjlkpZw2Hyx5qpabgBMgCd4lGrKwESFazVXKNsk7J/W4zwgKnbLEGjBa61vACzV4VdKW1zlmbbSwWStfhqA7CFs7boWPvgYrXx3lj5Zw7tph2dqOlUrRTgSNE9PZVrOzmCdBAHkdR5yoXDAtOr2CPetaOdXs5xhWrtqlj97TPIz6KmWkYjEfLsrIMPB2hOiPonJOvn2Sg7/xtHIR3BRcLF/Zfbs+y/D103EcCZHdbRVj0i9kknTJkmcqF6Vs2m5xMQDjw+avuWby0qRZiJ+8QOqMuIeM3WBtleQT5nifFHKEPrVIadckTwEx0XVrqffg4Y9TA7IdbqsDDScRxj6LnjpoLbqktf04me2ahl3smoBvVy1O8J3+g+o5KK4RNdg2lafKznOUe+ZEXeG0m4alsW0wg+TtLNpN8gjYWMbZdmaAk8rh7lXq1kW8JmPKSpUbGnFZ69re1gOMKgcoAbQaRY7HAOGLZ2HYN6zmU1UuccTA0rL23OHTj4rLyrXnag84KtY6sOhCbFecuzCxw2O08xq6q7Wf4xGnWjpdjc3bacAiD6yzN11TARf4uCrbKxHb3ygFqCK2mogltqJKgXbSslfOlam0lZW+lr4+2Pl6RWYzSG4kHuPXqmO3ZgfJc3VjnM/MMPPSPVMXwcePY+9y2rmiCqIPUKYPlo2gweP+Oq5tg9++KVmEgjaO2Pp1R8L69L+y+q5tRxGLSBIx2nEcivWGleafZKQ74gP3mZp82unsQea9LATw6LLs6QSSCpKchZTLn9y3cT3HLStS8rN5bUpoHy+X0Sz6PDt5lfDC0xrLWHRpkTPHOKCXnU1bo99CtBfTZFJ35qTP/mW+gWWtz8XHeQ3l9VhO3RelCsZLgNQA7kqK5X5topH+MdSp7GyS/wDT/aVR+6Q78rh0MjseS1/pnvVlfU1z/u2+QRGUDyXtIqWem4a2g9EYLlg3rmqVG1qVVyam9I0NW7qedn5oB2gafNZS8rubVr5m2ZjcthWqQDJhA7PZs2pnuIjbO1RV42sFftzmi+GCBtXNhu/WZJ3rVZQ1WveYghBqVUBJe7pestKApar8FVZaguK1fBMoitVVCbS9WLXVQ2tURFq9oOCzN9rRV3LOX45a4dufy9B1kdDgd6v29uIdtx56eoKG0zoRS1DwjdPzW9csVrR90Hd2/wAJ7tHj80qv7sfqI4FW7isZfUa0aXGBx9lT8P69V+zG63Nb8UiA5sfq8RIJ59AvQVUuqzCnSps/Kxo5DHrKtq5NRFu6ZJJJMkj1RvagHsIOiPorz1FWZI4FOiPHr1aRTa1w8dN7m8CZ7hZK0tl5GoHHiQvT8qLuzg97RjgTxxnnI4Lzm10DnO2YeZ0t54Bc/VdG9xWu6z+ONrfkD6oVbqcFwjUOYgzycVp7NQ/aNOgfCPPOB7AIJelPXtIB4iPkrl5TZw9c+yG9fiWNrCcaZLeA0dFvi9eA/ZbfPwbQaZMNqDD9Q99F7pRrSFjnNVthdzbm114Q118sZMkKa8zhAQ2x5NU3+KqC6dAkgcdqz3dtJJ9AryyvBfEPdjgGNLuJjQqt73g9wAbnD3sC21SxUaYjNAG4AIXVdRaS4DUcIlLh243H4wX+se2ZDsNepQ/7wJxMeeHdHL2tjahhjffBCDZxraOKqaR5ZInsVrzsQZCIgmFXpUAACAB5aFY+II1JMFG1vQ+o5WbZUVJ5TOoqpWZvmrLoR62Vg1pJWUqPznE7Vt459cvmy+JLOySEUtB8An3OHZVLDS18OasW8yQ0cOw7LSsI4NGWsG1xPvmvTPs1yaMi0PEATmAjXET1KymTt0G0V2Ux91slx3aT8l7lYLMKbGsAgNAHIBLGb5PK64WYSSSWjMySSdAdlMU7ykEyBLfYQ4uG0c/xehXmN+3dmvLYiHdtHqvYqzJI2+/mVjMtrEBmuGBIIPCIWec4218d50w1pbm4/wABA85DR6rP26n4DuI4RH1RW+K/iazeSfLGO55oRa6ngO908B/hZxrQRlQscHNMOaQQd694yIygbaaDXA+IYOGsELwuuzHsimSV/OsdYOxzDg8Y4jaN4Tzx9onDL1un0DUbKt0zAQ66beytTa9jg5rhIIRINXM3UbbiCstbGDEaJ2La1LOCqdW7qetoKFS6YpljDQQ3Wqxu2NK2loptGgBDrSBCD2zbxCG16iJ2+oAgtepKZonuUFRy7KDXlbp8LdGs/JVJssrqKN72vPOaNA6qlRp9VJGO0qejTzcTp98guicTTjvN2tUxmt3nAf3H0SstLOdOoYDhpPdc0mFx6eQW8yEyWNV4qPBFJhwkRnOGKXfA65a3IG4/gUs5wh9QhxnU3SG9VrguYiIXYC11rhlbvkkkkkAydJJAdFKUzkyZGcsRl9ejW04GLpPk3QBJ1kwcN60F60qpBzBPI8MewC8pygsloe+MwkbB4sNuOiZ18cVlnfjbx487Z97y5xM4nXpgKpbmGW4YRh78oW4uLIWvUM1W/DaNR0kwDC9CbkbZhmywEtmDxJx5hTjjVZZSPnqq3DyKs2Wx548IM7NS9Ptn2eZ9pdhm0nA6ANUAnsea0mS+RzLK2HZtTzbjxn31mtWl7YvO8iryqWUAQSwk5zdmOls6+69Zu63tqNDmmQUCyluppq4NAGYNAjWUOsQfRdLT5jUfMLmz4yrox1cY276yFXhboVUXjnDYdn1Qy8KpdqUbXIuC1ZwQu8rZCrNrOCH26sNbh3PIJ7VMVO01y4qo/AScE9a1AfdE7z8lSqEkycU4LYjtlUuEDAIO+iSdCLvaosxaY3TLLk91XM+s7MpNl0EmcMBpJ5o1Zcg67zoAGsyffZEfs3A/1jQdbHjpPovWm0gFthNzbmzy1dMdkzkRTotDqjQ9+qdA4bVsbPRaxoa0AAbFIktJJGdtpQnSSQRJk6ZAJMEikEB05Mk5MmHRUJszJzs0T5DE7T6KSUpQHSUriUpQHZKaVzK5JU5ZSTdPGbug62085xPDkhFez4rROpqjaKS4subt2Y8TQXTop6tmBCshq7cxLSts3brAFn7XZdULdWijggtpsclEi5kyX+kXD7OtPUsUakJtjIVwuwOoxRZiu1GqEtTTRHJS1CjaqTzgA6D5OBaT1XtUrwVgXrORd7/HoAOP7SnDXbSPwu4jqCtfFl8c/mx+tEkmCdbMDpkkkAkkkyASQSSCATtKZJ2lcPqgaSB5lMSW9O0yEXjlNZaDXGpWYM2JbMvx0QwYngr1ltrajGvbOa4AiWuaYOOLXAEeRStkV63etLKaVwHqVizvknxU8d+mDZUgbgnBC5L1jbb22kk6cOCrVWq24qvVU2KgbXbCiDlbtowQqlUxSNPVChFCVbYyVco2ZPQ2AW6gAFmbbSlbC9tgWdtVFJWLOVqcKs5qJ2qniq/wkz0pZqI3Jeb7PVFRnk5upzdYKidZ0hRT6Kzb1+7LeytTFRhkHmDrB3q2vKbhvZ9mfIxYfvN2jaN4XpthtrKrA9hlp9wdhXRhn7OTPD1q0kmlJWzJJJMgEkEkggKtqrHNMYICSXF3lHMonaXQ0obZjifNvdLxW2cvb/SYSY2yPOnUBXvYtOLfikn+SGgdOq9qpWYQF4zk00/7hVfsqO/qK9nsdWQFjld1w592/wB3/p3WRRmzuGtEWp3BTcUbCyxyUFEMwLgtU6P2U8VFUKuvaqlUJVUUK79SFlniRh9KVC6zKVJbGFcqugKpSELt5lVtOg61MnFBba1aG0jBBrRQSVGdrUZKVOzwizrKm/0+5G1BZpJm0ESNFN8DcmSgbLKs3Rb6lmfLfEw/eZqO8bCrbKSZ9nCJdcxNm+K2t33gys3OYZGsawdjhqVsFee0GupuzqZLTu7HaEUflvRogC0nMcdBY1zg7+USQujDyS8VzZ+P15jXJIXdl/2euxr6VVjg4wMYdOwtOIO5EwVoy0SQSSCAD2/7jvJD7PoP6h3SSS8X4vf/AEv7bEZL/wDLtH/uf3Xq136Akkue9vOz7Faacpkk2ROXCSSQQvUFZJJTVxAVG9JJQtGnSSTCCtrQ6ukkiiIXJnJJJGhcuwkkmVcjSkUkkBwV5vl7/wAgfoHdydJaePtj5vxFMnv+PQ83dyvX7r/dM/SEkl0Nf1P7WH+lxMEkk3C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6" descr="data:image/jpeg;base64,/9j/4AAQSkZJRgABAQAAAQABAAD/2wCEAAkGBhQSERUUExQUFRUUFxcXFRQVFxQUFxQUFRQVFBQUFBQXHCYeFxwjGRUUHy8gIycpLCwsFR4xNTAqNSYrLCkBCQoKDgwOFw8PFCkcHBwpKSkpKSkpKSkpKSkpKSkpKSkpKSksKSkpKSkpKSkpKSkpKSkpKSkpKSkpKSksLCksLP/AABEIAO0A1QMBIgACEQEDEQH/xAAcAAABBQEBAQAAAAAAAAAAAAAEAQIDBQYABwj/xABCEAABAwIDBAcEBwYFBQAAAAABAAIDBBEFEiEGMUFREyJhcYGRobHB0fAyQlKCsuHxBxQVI3KiJDNTYnMWY5LC4v/EABgBAAMBAQAAAAAAAAAAAAAAAAECAwAE/8QAIhEBAQACAgIDAQADAAAAAAAAAAECEQMxEiEiQVETBBRh/9oADAMBAAIRAxEAPwDZ7X17oaKeRps4MNj2nQe1fO1RHrrvK90/aXV5aQM/1JAD3AFxHovDq2S7z3pV02FUl3Ddv3E2W+weMBu63cN/ieCxuBM13ju19q3eFwG2qnm6OOLKKInXcPXz4IuNqbG350U4Ua6YfG1TsYmsCla1IeEaxPaxKApI2oDs0RJ4gRUTVOIQmmKWWegHRLjGjjEm9Gm8S+YN0CYYFZCJI6JDxHzVZiTC1GytQ7mpNLSh8iY5insmOCMahHhDSx96NlaoH6poRWzx23+Fvgsrj9MHX0F7bzpftutlOzTX5+CzOMQnXX3KkRyjz2eGzuHgr7YirdDWQPYbAvDHHsecpB81U14s46g+aLwWaxPNtnDvabgqzjs9vpAJVBQ1HSRsf9prXeYBSIgx/wC1of4SM8pR+By8TkOq9w/a0P8AAXtukZ4XDl4aDcoG+l/s+4ZgANez4r0DD4bAe1YjZ1p0sN53nf324L0Gii0F1LJ0cYtrFO1qawKVgUl0rGKTKkY1SBqAykCkYkDVIxqUyeIItu5DwhFtarYoZ00tSWUpCblTpbJlUcynso5GoUZ2AlQzkXIEO5qhXVEJCaWqYtTC1ZqGkaoJGIuRqgcEQ2Dmbos9jENmk9600jVR4xGQ02/VUxTyeZYk8F273KOjOveisZb1jpa+624/BAUjusOwq305L2+l8KH8iL/jZ+ELlNSssxo5NA9AuRKzH7Uor4bL/tLHeTx8V4NG3VfQ230ebDqkH/TJ8QQR7F4JQQ3eLrNGr2ZojcHXtW8pRoqDBIMrL81fU5UsnViJY1TtaomFERkFSqqVjVKI0kYCnahptoujUjGKQNUjGIaHZ8LUS1QNNk4SKmN0jZtKSkUZem50/kXxEApjwmZ1xkQuQzEPMxDPYjni6hcxSq2NC9GmliJIUb1tDsG9ige1GSgIWQrAHLVWYnFmaVZuKBqVTEleYY/SkEnXtVVh0WaaMfae0ebgFttqKQann7VmdmIb1tO06jpmafeCtHLnH0cFy5ciVSbcOth9T/xO9dF4VhEd3jtK9z2grYpqWoja9pPRyDKD1tGnhv3heMbOQXlHeEKaT231M2zR3I1k1hqhomqGqpnv0Dso58Ulm1pU1TjrGi19eVrquk2qeL5R7EdRbMxDfdx7VZO2bgIHVt3IfGH+TPQbZPbvBI4q5ottWO+loe9Q1GyMZHVNuV9VR1mzxYb2+8E2saG7O43dJj8bza4Hv8VbMnHBeShrt2txqDf5sjqHHpWcT3HmheP8GZR6d0qXMsnhe0RJ62oPLgtJDPcX5qVmj+qnuuTbpboMW6XpEwlB1teGC5WYd0qhnq2gXJAWNrtpX6243t8VQ1OIySmxcfcB2Kk46W5SNvUbURi+u7juv3KkrduQNGC/iFnf3cvNtez9FZUGypdv6o87p/GTsvlb1DTtdITfVTxbT3PWFu23uurSHZSHjqp5dnYLWDB3ofEfkHhxVj9xuumeq+fZ1rXZo3Fp9EVCxwFncOIW1+BuqnaKK8R7Fktl9K+nP/eZ+IBbjFYrxuHYsnshTA4lCDuD83/i0u9oTxHJ7yuQBx6AadK3wN/UJEdwnjfxhK6Jrof9+S+bjfLvuslslHd4+dUa2qfGHXvYsOXjY5eCH2Q+ke/3KOHp08k3W3ialc2yljjTKgI7CQsdQnuxG3FU1XMWjTXsVJVYixn+e+3YDu/p5+1DxtVlk7a92Mxje4eajOMRn6w8CFiJdpmZT0UBe0aZ7WaTwsTrfsUf/UrgevBFluTZzRfUAWvbTmj/ACpbz4tq+ON263ePiEHLhbSfnVZuLGoy6+Qw3tYAnLfW4VzBXubYnUHjvW94jLjl0sKbDyPntWpw2Xq25KgpKu9iFeUMoKTK7NrS4YUoTYFL0folBBM9Z/GLv010V5UFUldUAaBaUdM9LhZJuVJT4e1vNLXYgG96p63ECBme7K353WVfK0PGRoWSxx8hbuClbjcY+u3zWGGPRsvaEPuTZ8lzpw0PiohtM8augYW9UXaANG37ON1v52k/thHobcWYdzge4qQ11+KwR2jhJyyxuhcOBFiT2HcB2lH0dad7TmZz5d3NDwsPM8b01D5rrmsQcDiVZRs0R2SgKtl2nuKw2GwXq2jh1r9osTZb6tbZhWBimyVgPf6tIR36Ts9t61jLCwAXLLQNkkuSTa+mvBcoeP8A12SzS+fhjXwN3cj3WVVgdIGvIA0utVTQ/wAsDh8FTxwZZ3DhvCbjv0TknqVoaViStp9NEtK7RFO1Wt1SSMJjEFRqAWW1sbOv/aQqnAdnIny5pyZNdcxNge6+5ehVuHh9wPnmqKfAbG+oPZ5BUxzLcJe2g2jwQGiHQsB6ItflaBq1v0gB3H0WHqsEM5EkcvR5RcPAvYEZcpG69tFf0mJVEIOV3V5HXyuhehbI7M6NrTqTlcWXOlzlbprp5q85Jr25cv8AGy3vGoMI2ca+WCEDPkIe928Bjftdp3eKs8b2aFO4uiPVOpjO7tseCfSyvi/yzka7flFj2dY67r+SJ/hnSG5fIfvG3ep55y+tK8XDlh7tCYTSB7czN3FvEEbwrmlZlKkw/CehJOcuzAAh1zoN3ldStZ1lCuq0fTu3IySTRV0LrKYyJZdBZsPUuVRLSl27edytZNVHA3U+i0ZkMRgyvDBYyHnuaOZ9wVlBsQ19PKSc8r2HKSNx3gAcEZV7PXJcZH9Y3sCQLm1z2bh5IYMdCOpJID2uv7VbDLxJyY+c1KydRgfTNaY5Ohc27HaagkFrmuHaCQpafBy0Np2jM95DAN54Bzzy0BVzPD0hzSNBe7iLsN7X1Itfhv5qKirXU5/lMa1xFi89Z1uWY62XROTHvTi/1c+t+mi2qwGndAGytacoAGmpsLaHevLocFdHLaF5HNhLi23DcQthUsmmd/McfD4KSiwCxuByPiFK5unHhmMMwiCY26QtsPsg+0rSxQ6JlNTgBTudooXLaulViDeqVkqfDA+ckjUaj58Vr6529VmCU1y9x52HxTW6xbGbydXUgZlA5arkbiEerSRfRKudf1FnVw5GtHK4VDMbSrYYlACD33WWxKDLI081WTWZPKZcY2ncjI3KtiKOhK2fYYe4Ja1PdADvTWqZpSjYCkwoFI3CG8lZgp9k0oK9mFtHAfPai4oQNwUtkjkd6DtBM6yYwJ0jbrjokt2OiAp11GCnrDCBNOhXNcnFt1gTRqKakad4T41MAmmQa0rH4U3l5aexROwdvJXFkjkdsro8OAU5jAU7ionJKbW0FlBK5TuQcxWhtA6t2ihwo9UlOqnaFE4TR9QX+snz6heOzdtWX7jna3sHtXK3pY9/gPL9UqfHj3HPny/KkrhY67jp7/is3iNPmGblu7LLUYnDmjcOI1HeNVRvALNOS2c1dtxXeOlTCUZG5BxIphS5xfivodE5TgoWIolpUlqmanB6hunhEliQFcQnsYniNEm9A3N1UMr0VObKvvcoMewqTMkZCn9EhTxBmU8brqJ8SSnfYokouNqkAT423TzGjptocybmTpGqIoGkc9RuTrqKQoHkQSuQkrkRKUK9NAy6CyMzG3NXVBGGmx3bx2c1V0zbvHYrfow5zG8zr3DU+l1S/jnl1LV3St6o7dfNcpQuXRPTit3duO9VGIYQ65dFbXUsOg+6eHcrd29chZvs2OVxu4w8kbmvIcC08j+SnarDaeKzmP53afDUe0qtiKjnNOriy2NiKIYg4yjGKLqShSNCYE9qwUVG1SJkTtEr3qn0hdquvfd1l1NFonzkZx3KOrrY2C7nNb3kBIdYRRDREyU4sqKjxMOGZj2vbfe0g+xGvrzZNISy37PmiCr52aqObF42uyvkY0n6pcAfJGNka5uhBul1oyfDn3CMIQNC7qo0OTQMu0ErUO9EzlDEpapiYVC9TuCHmOiU4aUoWQ6KeQoWYqmMTzqXDqSR5ORt9bZiQAPetNh+HCPUnM47z7mjgE3A4csDOZGY/eN/ZZHLomM3twXO2acFy4LkxClInlMKzK3aOG8F/suB/wDX3rNxOWvro80UjebT5jUexY6MpM4tw3QyNGRlAxlFRlc1d0uxjU4JjXJ4KDJWlcXJrUpKABq2mzWsbOG4/kq99CSes1juem9Wj3JqA7V8eCNYc0Tcp+sBuPeniNx0F7+xWkclgmxvsbp9pqh2Axt1yBzzvc7U3To6J+4FrAd+Ua/krSZ2qjS208qSCMNaANwUgco2OUizEcVEnFNJRYx6FlKIlchZCgIaQoV4uQBxNvPRESFOwuLNPGP91z4db3K+Ec/Jl6rXhmUADgAPLRcFxKUK7jcuSrlgc4ppTikKzGrG1MOSRzfskjw4ellsis/tBTWcHjjofcfd4BLl0phdVXxFGRlBRFFxrnyjtxophUzShmFSXUz1NnTXOQ8tW1u/RV1VtAwIyBJatXOUMkwHFULtoc19fJNdizd9/Ym8Vph+tA2ZrvrW7wbeiXoral4se0m6oDirLaH9U3+LNNtfdpxTeEHwX7qlu4O9E9sl92qzzsXZz1XfxcDihcG8Gma9SB6zMe0gBsSCrOnxpjuKXSWWNi0DkxxUbJb7kpKUpkhQ0pUzyh5SjBtCvVls5DeRzvsiw73fkCqt5WmwalyRgHedT3nh4Cy6cI4+W/Q9OukCVUQLdcuskWAoXJGlKsJpQ9XAHtLTuI+SiConLUWRfGWPLTvHr2oiJyssaoMzc7R1m+oVPA9Rzjo48h7CpGoeNyJYueujYSvoBILG/gsxU7MxgnQkf1O+K23BVVdT3NwjLpTDLSjj2fi+zbTgSLpJdmW8B5XVg6YjfoefBOZUnS5TurHK/Shm2ctuuPE81EMA13u8zqtg+puDu4Ddrp+vsTTO46G1gR+XhZHQ/wBL+M1FsyDrYnxJRUezcfEHwJvZXdRV6EaDu7boJ1Seem5DWm87Yq5dn4rfR1vvufbdFYds0wG+t+GpPmi23doBYczvKtqGKwQyqGeaSCHKLJSpnKB6mhtHI5CSuUz3IbIXODRvKrhE86JwikzvzH6LfU8B71pmDRDUtKI2ho/U8SiWrok047dnhOSBKmKVIkLlywG3S3XJCFhIUxyeQmOCFEgKyuIERzFvPrDzsR881qGlZXa1lpoyPsn8SXLo+PYiFyMa5UlLVK0gnuufKOmUWFBM1ERlK9iRSKyWlzcEBLhrh9E+avxEpGQIy029Mm+kl5DwTf3ebkfNbIQDknGAJ90P6X9Y+OilO+wRcGGHjqtE6BRPgS20fK37ARw24IuEJ3RKQNShUZKhkcpZHoGoqEZCWoppLBG7NNDgZOdwO4Gx9QqCrqLggLS7LMtTM+9+Ny6MY586tiU4KNStCoicEuZJZLZEHBcuXLMULrJWrlmNKa4J5TVmQkLN7UMvKz+k/iWmcFm8bF5h2MH4nJMulMO1M+Kympqq2hRb6fRAzQWUt7X6XlJPcI1pWZpqstNiriCsBG9JlDy7HFSxlDtfcKRsiQ6cvTekUJkSB6bdbQrOoJEgkTXvQY4Jkj0ySYBV9XXgLSFpaupsqiacu3LpJS4qeCmVdaTt2H6DRanZ4f4dve78RVO+DRW+z5/lW5Od7b+9Nhfaec9LRrVKE1qcFVE4BdZKEoRA0rktlyzOC5RiRd0izHpqbnXFyDEcs7iAvO7sDR6X96v5HWF1iX7RZpXnoyNR9bkAPs9iTk6V4+170WiHmprqGDGbj6H935KU4kD9X1/Jc23TZtWVNNZDCQjQ6j53K0qKgH6vr+SrpSOXqnmQeI+DE0XFiAWce5M/eCOK2oO61v72Fwqgsq2sdzSivct4j5NQ6sCGkxFZ51W7mmiUnetqB5LSrxDNpv8AnihRdx1UUZHJGU7hy9Ud6DVqelpFYxwKCOqAH0fX8k/+K2H0P7vySWjMNJp49ERs/wDRcOTz6hqpKnHrfU/u/wDlH7K4j0nSdXL1hxv9XuCfj7S5emlCcFGClD10OdIEoUedL0qIHrlH0i5Zn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81" y="4475474"/>
            <a:ext cx="1571576" cy="174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13697"/>
            <a:ext cx="183279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130" r="6531" b="37716"/>
          <a:stretch/>
        </p:blipFill>
        <p:spPr bwMode="auto">
          <a:xfrm>
            <a:off x="777720" y="4508863"/>
            <a:ext cx="1422210" cy="171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8422" y="6285905"/>
            <a:ext cx="253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Nematode: 19,000 genes</a:t>
            </a: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6300258"/>
            <a:ext cx="222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Human: 23,000 genes</a:t>
            </a:r>
            <a:endParaRPr lang="en-NZ" dirty="0"/>
          </a:p>
        </p:txBody>
      </p:sp>
      <p:sp>
        <p:nvSpPr>
          <p:cNvPr id="12" name="TextBox 11"/>
          <p:cNvSpPr txBox="1"/>
          <p:nvPr/>
        </p:nvSpPr>
        <p:spPr>
          <a:xfrm>
            <a:off x="6205768" y="6310552"/>
            <a:ext cx="2327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Daphnia: 31,000 genes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93565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4930893" y="3988329"/>
            <a:ext cx="2513704" cy="24482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Oval 33"/>
          <p:cNvSpPr/>
          <p:nvPr/>
        </p:nvSpPr>
        <p:spPr>
          <a:xfrm>
            <a:off x="4930893" y="2614246"/>
            <a:ext cx="2513704" cy="24482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5" name="Flowchart: Process 34"/>
          <p:cNvSpPr/>
          <p:nvPr/>
        </p:nvSpPr>
        <p:spPr>
          <a:xfrm>
            <a:off x="5183777" y="4399074"/>
            <a:ext cx="2011462" cy="663443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Oval 25"/>
          <p:cNvSpPr/>
          <p:nvPr/>
        </p:nvSpPr>
        <p:spPr>
          <a:xfrm>
            <a:off x="1121045" y="4132735"/>
            <a:ext cx="2513704" cy="24482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Meiosis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8 – Each cell begins to separate into two new cells.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1121045" y="2744070"/>
            <a:ext cx="2513704" cy="24482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/>
          <p:cNvSpPr/>
          <p:nvPr/>
        </p:nvSpPr>
        <p:spPr>
          <a:xfrm rot="4618340">
            <a:off x="2819645" y="3844616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/>
          <p:cNvSpPr/>
          <p:nvPr/>
        </p:nvSpPr>
        <p:spPr>
          <a:xfrm rot="6761323">
            <a:off x="2848406" y="5477594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/>
          <p:cNvSpPr/>
          <p:nvPr/>
        </p:nvSpPr>
        <p:spPr>
          <a:xfrm rot="6600023">
            <a:off x="3033563" y="3859198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/>
          <p:cNvSpPr/>
          <p:nvPr/>
        </p:nvSpPr>
        <p:spPr>
          <a:xfrm rot="3871942">
            <a:off x="3114613" y="5471716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Oval 21"/>
          <p:cNvSpPr/>
          <p:nvPr/>
        </p:nvSpPr>
        <p:spPr>
          <a:xfrm rot="4444208">
            <a:off x="5839675" y="5514650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Oval 22"/>
          <p:cNvSpPr/>
          <p:nvPr/>
        </p:nvSpPr>
        <p:spPr>
          <a:xfrm rot="6587191">
            <a:off x="5613420" y="3424051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Oval 23"/>
          <p:cNvSpPr/>
          <p:nvPr/>
        </p:nvSpPr>
        <p:spPr>
          <a:xfrm rot="6425891">
            <a:off x="5623497" y="5517119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Oval 24"/>
          <p:cNvSpPr/>
          <p:nvPr/>
        </p:nvSpPr>
        <p:spPr>
          <a:xfrm rot="3697810">
            <a:off x="5391148" y="3449620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Oval 16"/>
          <p:cNvSpPr/>
          <p:nvPr/>
        </p:nvSpPr>
        <p:spPr>
          <a:xfrm rot="18571082">
            <a:off x="1575860" y="5671493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Oval 17"/>
          <p:cNvSpPr/>
          <p:nvPr/>
        </p:nvSpPr>
        <p:spPr>
          <a:xfrm rot="15206129">
            <a:off x="1544312" y="3659166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Oval 19"/>
          <p:cNvSpPr/>
          <p:nvPr/>
        </p:nvSpPr>
        <p:spPr>
          <a:xfrm rot="14462173">
            <a:off x="1917511" y="5554692"/>
            <a:ext cx="87444" cy="5200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30" name="Group 29"/>
          <p:cNvGrpSpPr/>
          <p:nvPr/>
        </p:nvGrpSpPr>
        <p:grpSpPr>
          <a:xfrm rot="3616403">
            <a:off x="1637075" y="3958421"/>
            <a:ext cx="568476" cy="100060"/>
            <a:chOff x="2023957" y="3276048"/>
            <a:chExt cx="568476" cy="100060"/>
          </a:xfrm>
        </p:grpSpPr>
        <p:sp>
          <p:nvSpPr>
            <p:cNvPr id="19" name="Oval 18"/>
            <p:cNvSpPr/>
            <p:nvPr/>
          </p:nvSpPr>
          <p:spPr>
            <a:xfrm rot="15916651">
              <a:off x="2237701" y="3074920"/>
              <a:ext cx="87444" cy="51493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Flowchart: Delay 12"/>
            <p:cNvSpPr/>
            <p:nvPr/>
          </p:nvSpPr>
          <p:spPr>
            <a:xfrm rot="21506647">
              <a:off x="2318835" y="3276048"/>
              <a:ext cx="273598" cy="84927"/>
            </a:xfrm>
            <a:prstGeom prst="flowChartDelay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5" name="Oval 4"/>
          <p:cNvSpPr/>
          <p:nvPr/>
        </p:nvSpPr>
        <p:spPr>
          <a:xfrm rot="18510272">
            <a:off x="6480825" y="5487526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/>
        </p:nvSpPr>
        <p:spPr>
          <a:xfrm rot="14208549">
            <a:off x="6407856" y="3418892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Oval 6"/>
          <p:cNvSpPr/>
          <p:nvPr/>
        </p:nvSpPr>
        <p:spPr>
          <a:xfrm rot="19058041">
            <a:off x="6740896" y="3417007"/>
            <a:ext cx="115160" cy="5011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31" name="Group 30"/>
          <p:cNvGrpSpPr/>
          <p:nvPr/>
        </p:nvGrpSpPr>
        <p:grpSpPr>
          <a:xfrm rot="18066091">
            <a:off x="6574106" y="5520181"/>
            <a:ext cx="502472" cy="141329"/>
            <a:chOff x="7110525" y="3375816"/>
            <a:chExt cx="502472" cy="141329"/>
          </a:xfrm>
        </p:grpSpPr>
        <p:sp>
          <p:nvSpPr>
            <p:cNvPr id="8" name="Oval 7"/>
            <p:cNvSpPr/>
            <p:nvPr/>
          </p:nvSpPr>
          <p:spPr>
            <a:xfrm rot="16978507">
              <a:off x="7312131" y="3174210"/>
              <a:ext cx="97574" cy="50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8" name="Flowchart: Delay 27"/>
            <p:cNvSpPr/>
            <p:nvPr/>
          </p:nvSpPr>
          <p:spPr>
            <a:xfrm rot="1009817">
              <a:off x="7386114" y="3421662"/>
              <a:ext cx="226883" cy="95483"/>
            </a:xfrm>
            <a:prstGeom prst="flowChartDelay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4" name="Flowchart: Process 13"/>
          <p:cNvSpPr/>
          <p:nvPr/>
        </p:nvSpPr>
        <p:spPr>
          <a:xfrm>
            <a:off x="1373929" y="4528898"/>
            <a:ext cx="2011462" cy="663443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01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1562471" y="4325161"/>
            <a:ext cx="2081656" cy="19854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6" name="Oval 35"/>
          <p:cNvSpPr/>
          <p:nvPr/>
        </p:nvSpPr>
        <p:spPr>
          <a:xfrm>
            <a:off x="5042835" y="2265433"/>
            <a:ext cx="2081656" cy="19854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7" name="Oval 36"/>
          <p:cNvSpPr/>
          <p:nvPr/>
        </p:nvSpPr>
        <p:spPr>
          <a:xfrm>
            <a:off x="5105589" y="4397365"/>
            <a:ext cx="2081656" cy="19854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Meiosis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9 – Four new sex cells are produced.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1550782" y="2225580"/>
            <a:ext cx="2081656" cy="19854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/>
          <p:cNvSpPr/>
          <p:nvPr/>
        </p:nvSpPr>
        <p:spPr>
          <a:xfrm rot="4618340">
            <a:off x="2360147" y="3197894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/>
          <p:cNvSpPr/>
          <p:nvPr/>
        </p:nvSpPr>
        <p:spPr>
          <a:xfrm rot="6761323">
            <a:off x="2765179" y="5393731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/>
          <p:cNvSpPr/>
          <p:nvPr/>
        </p:nvSpPr>
        <p:spPr>
          <a:xfrm rot="6600023">
            <a:off x="2603801" y="3216466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/>
          <p:cNvSpPr/>
          <p:nvPr/>
        </p:nvSpPr>
        <p:spPr>
          <a:xfrm rot="3871942">
            <a:off x="2500452" y="5387854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Oval 21"/>
          <p:cNvSpPr/>
          <p:nvPr/>
        </p:nvSpPr>
        <p:spPr>
          <a:xfrm rot="4444208">
            <a:off x="6007812" y="5140369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Oval 22"/>
          <p:cNvSpPr/>
          <p:nvPr/>
        </p:nvSpPr>
        <p:spPr>
          <a:xfrm rot="6587191">
            <a:off x="5964604" y="3198728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Oval 23"/>
          <p:cNvSpPr/>
          <p:nvPr/>
        </p:nvSpPr>
        <p:spPr>
          <a:xfrm rot="6425891">
            <a:off x="5791634" y="5142838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Oval 24"/>
          <p:cNvSpPr/>
          <p:nvPr/>
        </p:nvSpPr>
        <p:spPr>
          <a:xfrm rot="3697810">
            <a:off x="5742332" y="3224297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Oval 16"/>
          <p:cNvSpPr/>
          <p:nvPr/>
        </p:nvSpPr>
        <p:spPr>
          <a:xfrm rot="18571082">
            <a:off x="2486520" y="4970604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Oval 17"/>
          <p:cNvSpPr/>
          <p:nvPr/>
        </p:nvSpPr>
        <p:spPr>
          <a:xfrm rot="20155477">
            <a:off x="2441185" y="2614874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Oval 19"/>
          <p:cNvSpPr/>
          <p:nvPr/>
        </p:nvSpPr>
        <p:spPr>
          <a:xfrm rot="6591035">
            <a:off x="2853331" y="5084648"/>
            <a:ext cx="87444" cy="5200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30" name="Group 29"/>
          <p:cNvGrpSpPr/>
          <p:nvPr/>
        </p:nvGrpSpPr>
        <p:grpSpPr>
          <a:xfrm rot="3616403">
            <a:off x="2425810" y="3084645"/>
            <a:ext cx="568476" cy="100060"/>
            <a:chOff x="2023957" y="3276048"/>
            <a:chExt cx="568476" cy="100060"/>
          </a:xfrm>
        </p:grpSpPr>
        <p:sp>
          <p:nvSpPr>
            <p:cNvPr id="19" name="Oval 18"/>
            <p:cNvSpPr/>
            <p:nvPr/>
          </p:nvSpPr>
          <p:spPr>
            <a:xfrm rot="15916651">
              <a:off x="2237701" y="3074920"/>
              <a:ext cx="87444" cy="51493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Flowchart: Delay 12"/>
            <p:cNvSpPr/>
            <p:nvPr/>
          </p:nvSpPr>
          <p:spPr>
            <a:xfrm rot="21506647">
              <a:off x="2318835" y="3276048"/>
              <a:ext cx="273598" cy="84927"/>
            </a:xfrm>
            <a:prstGeom prst="flowChartDelay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5" name="Oval 4"/>
          <p:cNvSpPr/>
          <p:nvPr/>
        </p:nvSpPr>
        <p:spPr>
          <a:xfrm rot="15847622">
            <a:off x="6009246" y="5444171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/>
        </p:nvSpPr>
        <p:spPr>
          <a:xfrm rot="18893106">
            <a:off x="5784549" y="2712763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Oval 6"/>
          <p:cNvSpPr/>
          <p:nvPr/>
        </p:nvSpPr>
        <p:spPr>
          <a:xfrm rot="19058041">
            <a:off x="6063433" y="2923399"/>
            <a:ext cx="115160" cy="5011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31" name="Group 30"/>
          <p:cNvGrpSpPr/>
          <p:nvPr/>
        </p:nvGrpSpPr>
        <p:grpSpPr>
          <a:xfrm rot="18066091">
            <a:off x="6105913" y="5352784"/>
            <a:ext cx="502472" cy="141329"/>
            <a:chOff x="7110525" y="3375816"/>
            <a:chExt cx="502472" cy="141329"/>
          </a:xfrm>
        </p:grpSpPr>
        <p:sp>
          <p:nvSpPr>
            <p:cNvPr id="8" name="Oval 7"/>
            <p:cNvSpPr/>
            <p:nvPr/>
          </p:nvSpPr>
          <p:spPr>
            <a:xfrm rot="16978507">
              <a:off x="7312131" y="3174210"/>
              <a:ext cx="97574" cy="50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8" name="Flowchart: Delay 27"/>
            <p:cNvSpPr/>
            <p:nvPr/>
          </p:nvSpPr>
          <p:spPr>
            <a:xfrm rot="1009817">
              <a:off x="7386114" y="3421662"/>
              <a:ext cx="226883" cy="95483"/>
            </a:xfrm>
            <a:prstGeom prst="flowChartDelay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5" name="Oval 14"/>
          <p:cNvSpPr/>
          <p:nvPr/>
        </p:nvSpPr>
        <p:spPr>
          <a:xfrm>
            <a:off x="2113726" y="2470493"/>
            <a:ext cx="948228" cy="11850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8" name="Oval 37"/>
          <p:cNvSpPr/>
          <p:nvPr/>
        </p:nvSpPr>
        <p:spPr>
          <a:xfrm>
            <a:off x="2177941" y="4829568"/>
            <a:ext cx="1026707" cy="10301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9" name="Oval 38"/>
          <p:cNvSpPr/>
          <p:nvPr/>
        </p:nvSpPr>
        <p:spPr>
          <a:xfrm>
            <a:off x="5421248" y="2625337"/>
            <a:ext cx="1026707" cy="10301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0" name="Oval 39"/>
          <p:cNvSpPr/>
          <p:nvPr/>
        </p:nvSpPr>
        <p:spPr>
          <a:xfrm>
            <a:off x="5607659" y="4834507"/>
            <a:ext cx="1026707" cy="10301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33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Meiosis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 purpose of meiosis is to produce four non-identical daughter cells that each have the haploid number of chromosomes.</a:t>
            </a:r>
          </a:p>
          <a:p>
            <a:endParaRPr lang="en-NZ" dirty="0" smtClean="0"/>
          </a:p>
          <a:p>
            <a:r>
              <a:rPr lang="en-NZ" dirty="0" smtClean="0"/>
              <a:t>Meiosis increases variation through:</a:t>
            </a:r>
          </a:p>
          <a:p>
            <a:pPr lvl="1"/>
            <a:r>
              <a:rPr lang="en-NZ" dirty="0" smtClean="0"/>
              <a:t>Independent assortment</a:t>
            </a:r>
          </a:p>
          <a:p>
            <a:pPr lvl="1"/>
            <a:r>
              <a:rPr lang="en-NZ" dirty="0" smtClean="0"/>
              <a:t>Crossing over</a:t>
            </a:r>
          </a:p>
          <a:p>
            <a:pPr lvl="1"/>
            <a:r>
              <a:rPr lang="en-NZ" dirty="0" smtClean="0"/>
              <a:t>Segregation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19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Independent Assortment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Homologous chromosomes are randomly arranged at the cell equator before the first division of meiosis.</a:t>
            </a:r>
          </a:p>
          <a:p>
            <a:r>
              <a:rPr lang="en-NZ" dirty="0" smtClean="0"/>
              <a:t>Possible combinations are 2</a:t>
            </a:r>
            <a:r>
              <a:rPr lang="en-NZ" baseline="30000" dirty="0" smtClean="0"/>
              <a:t>n</a:t>
            </a:r>
            <a:r>
              <a:rPr lang="en-NZ" dirty="0" smtClean="0"/>
              <a:t>, i.e. if there are two pairs of chromosomes, there are 2</a:t>
            </a:r>
            <a:r>
              <a:rPr lang="en-NZ" baseline="30000" dirty="0" smtClean="0"/>
              <a:t>2 </a:t>
            </a:r>
            <a:r>
              <a:rPr lang="en-NZ" dirty="0" smtClean="0"/>
              <a:t>= 4 possible combos.</a:t>
            </a:r>
            <a:endParaRPr lang="en-NZ" baseline="30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508920" y="5013029"/>
            <a:ext cx="1512168" cy="1368152"/>
            <a:chOff x="539552" y="5085184"/>
            <a:chExt cx="1512168" cy="1368152"/>
          </a:xfrm>
        </p:grpSpPr>
        <p:sp>
          <p:nvSpPr>
            <p:cNvPr id="4" name="Rectangle 3"/>
            <p:cNvSpPr/>
            <p:nvPr/>
          </p:nvSpPr>
          <p:spPr>
            <a:xfrm>
              <a:off x="539552" y="5085184"/>
              <a:ext cx="1512168" cy="1368152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6" name="Straight Connector 5"/>
            <p:cNvCxnSpPr>
              <a:stCxn id="4" idx="0"/>
              <a:endCxn id="4" idx="2"/>
            </p:cNvCxnSpPr>
            <p:nvPr/>
          </p:nvCxnSpPr>
          <p:spPr>
            <a:xfrm>
              <a:off x="1295636" y="5085184"/>
              <a:ext cx="0" cy="1368152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67544" y="5037856"/>
            <a:ext cx="1512168" cy="1368152"/>
            <a:chOff x="539552" y="5085184"/>
            <a:chExt cx="1512168" cy="1368152"/>
          </a:xfrm>
        </p:grpSpPr>
        <p:sp>
          <p:nvSpPr>
            <p:cNvPr id="9" name="Rectangle 8"/>
            <p:cNvSpPr/>
            <p:nvPr/>
          </p:nvSpPr>
          <p:spPr>
            <a:xfrm>
              <a:off x="539552" y="5085184"/>
              <a:ext cx="1512168" cy="1368152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10" name="Straight Connector 9"/>
            <p:cNvCxnSpPr>
              <a:stCxn id="9" idx="0"/>
              <a:endCxn id="9" idx="2"/>
            </p:cNvCxnSpPr>
            <p:nvPr/>
          </p:nvCxnSpPr>
          <p:spPr>
            <a:xfrm>
              <a:off x="1295636" y="5085184"/>
              <a:ext cx="0" cy="1368152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644008" y="5013029"/>
            <a:ext cx="1512168" cy="1368152"/>
            <a:chOff x="539552" y="5085184"/>
            <a:chExt cx="1512168" cy="1368152"/>
          </a:xfrm>
        </p:grpSpPr>
        <p:sp>
          <p:nvSpPr>
            <p:cNvPr id="12" name="Rectangle 11"/>
            <p:cNvSpPr/>
            <p:nvPr/>
          </p:nvSpPr>
          <p:spPr>
            <a:xfrm>
              <a:off x="539552" y="5085184"/>
              <a:ext cx="1512168" cy="1368152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13" name="Straight Connector 12"/>
            <p:cNvCxnSpPr>
              <a:stCxn id="12" idx="0"/>
              <a:endCxn id="12" idx="2"/>
            </p:cNvCxnSpPr>
            <p:nvPr/>
          </p:nvCxnSpPr>
          <p:spPr>
            <a:xfrm>
              <a:off x="1295636" y="5085184"/>
              <a:ext cx="0" cy="1368152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660232" y="5004498"/>
            <a:ext cx="1512168" cy="1368152"/>
            <a:chOff x="539552" y="5085184"/>
            <a:chExt cx="1512168" cy="1368152"/>
          </a:xfrm>
        </p:grpSpPr>
        <p:sp>
          <p:nvSpPr>
            <p:cNvPr id="15" name="Rectangle 14"/>
            <p:cNvSpPr/>
            <p:nvPr/>
          </p:nvSpPr>
          <p:spPr>
            <a:xfrm>
              <a:off x="539552" y="5085184"/>
              <a:ext cx="1512168" cy="1368152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16" name="Straight Connector 15"/>
            <p:cNvCxnSpPr>
              <a:stCxn id="15" idx="0"/>
              <a:endCxn id="15" idx="2"/>
            </p:cNvCxnSpPr>
            <p:nvPr/>
          </p:nvCxnSpPr>
          <p:spPr>
            <a:xfrm>
              <a:off x="1295636" y="5085184"/>
              <a:ext cx="0" cy="1368152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24372" y="5060212"/>
            <a:ext cx="64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</a:p>
          <a:p>
            <a:endParaRPr lang="en-NZ" sz="600" b="1" dirty="0">
              <a:solidFill>
                <a:srgbClr val="FF0000"/>
              </a:solidFill>
            </a:endParaRPr>
          </a:p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1640" y="5060212"/>
            <a:ext cx="64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  <a:p>
            <a:endParaRPr lang="en-NZ" sz="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en-N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16932" y="5035385"/>
            <a:ext cx="64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</a:p>
          <a:p>
            <a:endParaRPr lang="en-NZ" sz="600" b="1" dirty="0"/>
          </a:p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en-N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3016" y="5060212"/>
            <a:ext cx="64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  <a:p>
            <a:endParaRPr lang="en-NZ" sz="600" b="1" dirty="0"/>
          </a:p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52020" y="5082569"/>
            <a:ext cx="64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  <a:p>
            <a:endParaRPr lang="en-NZ" sz="600" b="1" dirty="0"/>
          </a:p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  <a:endParaRPr lang="en-NZ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4325" y="5060212"/>
            <a:ext cx="64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</a:p>
          <a:p>
            <a:endParaRPr lang="en-NZ" sz="600" b="1" dirty="0"/>
          </a:p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en-N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68244" y="5035384"/>
            <a:ext cx="64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  <a:p>
            <a:endParaRPr lang="en-NZ" sz="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en-N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24328" y="5057889"/>
            <a:ext cx="64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</a:p>
          <a:p>
            <a:endParaRPr lang="en-NZ" sz="600" b="1" dirty="0">
              <a:solidFill>
                <a:srgbClr val="FF0000"/>
              </a:solidFill>
            </a:endParaRPr>
          </a:p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  <a:endParaRPr lang="en-N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Independent Assortment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67533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If there are 3 pairs, 2</a:t>
            </a:r>
            <a:r>
              <a:rPr lang="en-NZ" baseline="30000" dirty="0" smtClean="0"/>
              <a:t>3</a:t>
            </a:r>
            <a:r>
              <a:rPr lang="en-NZ" dirty="0" smtClean="0"/>
              <a:t> = 8</a:t>
            </a:r>
            <a:endParaRPr lang="en-NZ" baseline="30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2651091" y="1700808"/>
            <a:ext cx="1616643" cy="2013755"/>
            <a:chOff x="539552" y="5085184"/>
            <a:chExt cx="1512168" cy="1368152"/>
          </a:xfrm>
        </p:grpSpPr>
        <p:sp>
          <p:nvSpPr>
            <p:cNvPr id="25" name="Rectangle 24"/>
            <p:cNvSpPr/>
            <p:nvPr/>
          </p:nvSpPr>
          <p:spPr>
            <a:xfrm>
              <a:off x="539552" y="5085184"/>
              <a:ext cx="1512168" cy="1368152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26" name="Straight Connector 25"/>
            <p:cNvCxnSpPr>
              <a:stCxn id="25" idx="0"/>
              <a:endCxn id="25" idx="2"/>
            </p:cNvCxnSpPr>
            <p:nvPr/>
          </p:nvCxnSpPr>
          <p:spPr>
            <a:xfrm>
              <a:off x="1295636" y="5085184"/>
              <a:ext cx="0" cy="1368152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09716" y="1725636"/>
            <a:ext cx="1512168" cy="1988928"/>
            <a:chOff x="539552" y="5085184"/>
            <a:chExt cx="1512168" cy="1368152"/>
          </a:xfrm>
        </p:grpSpPr>
        <p:sp>
          <p:nvSpPr>
            <p:cNvPr id="28" name="Rectangle 27"/>
            <p:cNvSpPr/>
            <p:nvPr/>
          </p:nvSpPr>
          <p:spPr>
            <a:xfrm>
              <a:off x="539552" y="5085184"/>
              <a:ext cx="1512168" cy="1368152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29" name="Straight Connector 28"/>
            <p:cNvCxnSpPr>
              <a:stCxn id="28" idx="0"/>
              <a:endCxn id="28" idx="2"/>
            </p:cNvCxnSpPr>
            <p:nvPr/>
          </p:nvCxnSpPr>
          <p:spPr>
            <a:xfrm>
              <a:off x="1295636" y="5085184"/>
              <a:ext cx="0" cy="1368152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786179" y="1700808"/>
            <a:ext cx="1538389" cy="2013755"/>
            <a:chOff x="539552" y="5085184"/>
            <a:chExt cx="1512168" cy="1368152"/>
          </a:xfrm>
        </p:grpSpPr>
        <p:sp>
          <p:nvSpPr>
            <p:cNvPr id="31" name="Rectangle 30"/>
            <p:cNvSpPr/>
            <p:nvPr/>
          </p:nvSpPr>
          <p:spPr>
            <a:xfrm>
              <a:off x="539552" y="5085184"/>
              <a:ext cx="1512168" cy="1368152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32" name="Straight Connector 31"/>
            <p:cNvCxnSpPr>
              <a:stCxn id="31" idx="0"/>
              <a:endCxn id="31" idx="2"/>
            </p:cNvCxnSpPr>
            <p:nvPr/>
          </p:nvCxnSpPr>
          <p:spPr>
            <a:xfrm>
              <a:off x="1295636" y="5085184"/>
              <a:ext cx="0" cy="1368152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802404" y="1692277"/>
            <a:ext cx="1512168" cy="2022287"/>
            <a:chOff x="539552" y="5085184"/>
            <a:chExt cx="1512168" cy="1368152"/>
          </a:xfrm>
        </p:grpSpPr>
        <p:sp>
          <p:nvSpPr>
            <p:cNvPr id="34" name="Rectangle 33"/>
            <p:cNvSpPr/>
            <p:nvPr/>
          </p:nvSpPr>
          <p:spPr>
            <a:xfrm>
              <a:off x="539552" y="5085184"/>
              <a:ext cx="1512168" cy="1368152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>
              <a:off x="1295636" y="5085184"/>
              <a:ext cx="0" cy="1368152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766544" y="1747992"/>
            <a:ext cx="6480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</a:p>
          <a:p>
            <a:endParaRPr lang="en-NZ" sz="600" b="1" dirty="0">
              <a:solidFill>
                <a:srgbClr val="FF0000"/>
              </a:solidFill>
            </a:endParaRPr>
          </a:p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</a:p>
          <a:p>
            <a:r>
              <a:rPr lang="en-NZ" sz="3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73812" y="1747992"/>
            <a:ext cx="6480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  <a:p>
            <a:endParaRPr lang="en-NZ" sz="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  <a:p>
            <a:r>
              <a:rPr lang="en-NZ" sz="3600" b="1" dirty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59104" y="1723165"/>
            <a:ext cx="6480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</a:p>
          <a:p>
            <a:endParaRPr lang="en-NZ" sz="600" b="1" dirty="0"/>
          </a:p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  <a:p>
            <a:r>
              <a:rPr lang="en-NZ" sz="3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15188" y="1747992"/>
            <a:ext cx="6480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  <a:p>
            <a:endParaRPr lang="en-NZ" sz="600" b="1" dirty="0"/>
          </a:p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</a:p>
          <a:p>
            <a:r>
              <a:rPr lang="en-NZ" sz="3600" b="1" dirty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94192" y="1770349"/>
            <a:ext cx="6480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  <a:p>
            <a:endParaRPr lang="en-NZ" sz="600" b="1" dirty="0"/>
          </a:p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</a:p>
          <a:p>
            <a:r>
              <a:rPr lang="en-NZ" sz="3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76497" y="1747992"/>
            <a:ext cx="6480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</a:p>
          <a:p>
            <a:endParaRPr lang="en-NZ" sz="600" b="1" dirty="0"/>
          </a:p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  <a:p>
            <a:r>
              <a:rPr lang="en-NZ" sz="3600" b="1" dirty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10416" y="1723164"/>
            <a:ext cx="6480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  <a:p>
            <a:endParaRPr lang="en-NZ" sz="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  <a:p>
            <a:r>
              <a:rPr lang="en-NZ" sz="3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66500" y="1745669"/>
            <a:ext cx="6480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</a:p>
          <a:p>
            <a:endParaRPr lang="en-NZ" sz="600" b="1" dirty="0">
              <a:solidFill>
                <a:srgbClr val="FF0000"/>
              </a:solidFill>
            </a:endParaRPr>
          </a:p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</a:p>
          <a:p>
            <a:r>
              <a:rPr lang="en-NZ" sz="3600" b="1" dirty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651091" y="3849035"/>
            <a:ext cx="1616643" cy="2013755"/>
            <a:chOff x="539552" y="5085184"/>
            <a:chExt cx="1512168" cy="1368152"/>
          </a:xfrm>
        </p:grpSpPr>
        <p:sp>
          <p:nvSpPr>
            <p:cNvPr id="45" name="Rectangle 44"/>
            <p:cNvSpPr/>
            <p:nvPr/>
          </p:nvSpPr>
          <p:spPr>
            <a:xfrm>
              <a:off x="539552" y="5085184"/>
              <a:ext cx="1512168" cy="1368152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46" name="Straight Connector 45"/>
            <p:cNvCxnSpPr>
              <a:stCxn id="45" idx="0"/>
              <a:endCxn id="45" idx="2"/>
            </p:cNvCxnSpPr>
            <p:nvPr/>
          </p:nvCxnSpPr>
          <p:spPr>
            <a:xfrm>
              <a:off x="1295636" y="5085184"/>
              <a:ext cx="0" cy="1368152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09716" y="3873863"/>
            <a:ext cx="1512168" cy="1988928"/>
            <a:chOff x="539552" y="5085184"/>
            <a:chExt cx="1512168" cy="1368152"/>
          </a:xfrm>
        </p:grpSpPr>
        <p:sp>
          <p:nvSpPr>
            <p:cNvPr id="48" name="Rectangle 47"/>
            <p:cNvSpPr/>
            <p:nvPr/>
          </p:nvSpPr>
          <p:spPr>
            <a:xfrm>
              <a:off x="539552" y="5085184"/>
              <a:ext cx="1512168" cy="1368152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49" name="Straight Connector 48"/>
            <p:cNvCxnSpPr>
              <a:stCxn id="48" idx="0"/>
              <a:endCxn id="48" idx="2"/>
            </p:cNvCxnSpPr>
            <p:nvPr/>
          </p:nvCxnSpPr>
          <p:spPr>
            <a:xfrm>
              <a:off x="1295636" y="5085184"/>
              <a:ext cx="0" cy="1368152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786179" y="3849035"/>
            <a:ext cx="1538389" cy="2013755"/>
            <a:chOff x="539552" y="5085184"/>
            <a:chExt cx="1512168" cy="1368152"/>
          </a:xfrm>
        </p:grpSpPr>
        <p:sp>
          <p:nvSpPr>
            <p:cNvPr id="51" name="Rectangle 50"/>
            <p:cNvSpPr/>
            <p:nvPr/>
          </p:nvSpPr>
          <p:spPr>
            <a:xfrm>
              <a:off x="539552" y="5085184"/>
              <a:ext cx="1512168" cy="1368152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52" name="Straight Connector 51"/>
            <p:cNvCxnSpPr>
              <a:stCxn id="51" idx="0"/>
              <a:endCxn id="51" idx="2"/>
            </p:cNvCxnSpPr>
            <p:nvPr/>
          </p:nvCxnSpPr>
          <p:spPr>
            <a:xfrm>
              <a:off x="1295636" y="5085184"/>
              <a:ext cx="0" cy="1368152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802404" y="3840504"/>
            <a:ext cx="1512168" cy="2022287"/>
            <a:chOff x="539552" y="5085184"/>
            <a:chExt cx="1512168" cy="1368152"/>
          </a:xfrm>
        </p:grpSpPr>
        <p:sp>
          <p:nvSpPr>
            <p:cNvPr id="54" name="Rectangle 53"/>
            <p:cNvSpPr/>
            <p:nvPr/>
          </p:nvSpPr>
          <p:spPr>
            <a:xfrm>
              <a:off x="539552" y="5085184"/>
              <a:ext cx="1512168" cy="1368152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>
            <a:xfrm>
              <a:off x="1295636" y="5085184"/>
              <a:ext cx="0" cy="1368152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766544" y="3896219"/>
            <a:ext cx="6480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</a:p>
          <a:p>
            <a:endParaRPr lang="en-NZ" sz="600" b="1" dirty="0">
              <a:solidFill>
                <a:srgbClr val="FF0000"/>
              </a:solidFill>
            </a:endParaRPr>
          </a:p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</a:p>
          <a:p>
            <a:r>
              <a:rPr lang="en-NZ" sz="3600" b="1" dirty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73812" y="3896219"/>
            <a:ext cx="6480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  <a:p>
            <a:endParaRPr lang="en-NZ" sz="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  <a:p>
            <a:r>
              <a:rPr lang="en-NZ" sz="3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759104" y="3871392"/>
            <a:ext cx="6480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</a:p>
          <a:p>
            <a:endParaRPr lang="en-NZ" sz="600" b="1" dirty="0"/>
          </a:p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  <a:p>
            <a:r>
              <a:rPr lang="en-NZ" sz="3600" b="1" dirty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15188" y="3896219"/>
            <a:ext cx="6480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  <a:p>
            <a:endParaRPr lang="en-NZ" sz="600" b="1" dirty="0"/>
          </a:p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</a:p>
          <a:p>
            <a:r>
              <a:rPr lang="en-NZ" sz="3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94192" y="3918576"/>
            <a:ext cx="6480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  <a:p>
            <a:endParaRPr lang="en-NZ" sz="600" b="1" dirty="0"/>
          </a:p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</a:p>
          <a:p>
            <a:r>
              <a:rPr lang="en-NZ" sz="3600" b="1" dirty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76497" y="3896219"/>
            <a:ext cx="6480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</a:p>
          <a:p>
            <a:endParaRPr lang="en-NZ" sz="600" b="1" dirty="0"/>
          </a:p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  <a:p>
            <a:r>
              <a:rPr lang="en-NZ" sz="3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910416" y="3871391"/>
            <a:ext cx="6480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  <a:p>
            <a:endParaRPr lang="en-NZ" sz="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  <a:p>
            <a:r>
              <a:rPr lang="en-NZ" sz="3600" b="1" dirty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666500" y="3893896"/>
            <a:ext cx="6480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</a:p>
          <a:p>
            <a:endParaRPr lang="en-NZ" sz="600" b="1" dirty="0">
              <a:solidFill>
                <a:srgbClr val="FF0000"/>
              </a:solidFill>
            </a:endParaRPr>
          </a:p>
          <a:p>
            <a:r>
              <a:rPr lang="en-NZ" sz="3600" b="1" dirty="0" smtClean="0">
                <a:solidFill>
                  <a:srgbClr val="FF0000"/>
                </a:solidFill>
              </a:rPr>
              <a:t>X</a:t>
            </a:r>
          </a:p>
          <a:p>
            <a:r>
              <a:rPr lang="en-NZ" sz="3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395536" y="6021288"/>
            <a:ext cx="8229600" cy="567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How many combinations are there for humans, n=23?</a:t>
            </a:r>
            <a:endParaRPr lang="en-NZ" baseline="30000" dirty="0"/>
          </a:p>
        </p:txBody>
      </p:sp>
    </p:spTree>
    <p:extLst>
      <p:ext uri="{BB962C8B-B14F-4D97-AF65-F5344CB8AC3E}">
        <p14:creationId xmlns:p14="http://schemas.microsoft.com/office/powerpoint/2010/main" val="40202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Quick Vocab Refresher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b="1" dirty="0" smtClean="0">
                <a:solidFill>
                  <a:srgbClr val="FF0000"/>
                </a:solidFill>
              </a:rPr>
              <a:t>Complete dominance</a:t>
            </a:r>
            <a:r>
              <a:rPr lang="en-NZ" dirty="0" smtClean="0"/>
              <a:t>: inheritance where one allele is completely dominant over the other.</a:t>
            </a:r>
          </a:p>
          <a:p>
            <a:r>
              <a:rPr lang="en-NZ" b="1" dirty="0" smtClean="0">
                <a:solidFill>
                  <a:srgbClr val="FFC000"/>
                </a:solidFill>
              </a:rPr>
              <a:t>Dominant allele</a:t>
            </a:r>
            <a:r>
              <a:rPr lang="en-NZ" dirty="0" smtClean="0"/>
              <a:t>: the allele which is always expressed in the phenotype if present in the genotype.</a:t>
            </a:r>
          </a:p>
          <a:p>
            <a:r>
              <a:rPr lang="en-NZ" b="1" dirty="0" smtClean="0">
                <a:solidFill>
                  <a:srgbClr val="92D050"/>
                </a:solidFill>
              </a:rPr>
              <a:t>Recessive allele</a:t>
            </a:r>
            <a:r>
              <a:rPr lang="en-NZ" dirty="0" smtClean="0"/>
              <a:t>: Masked by dominant if heterozygous, can only be expressed in the homozygous condition.</a:t>
            </a:r>
          </a:p>
          <a:p>
            <a:r>
              <a:rPr lang="en-NZ" b="1" dirty="0" smtClean="0">
                <a:solidFill>
                  <a:srgbClr val="00B0F0"/>
                </a:solidFill>
              </a:rPr>
              <a:t>Heterozygous</a:t>
            </a:r>
            <a:r>
              <a:rPr lang="en-NZ" dirty="0" smtClean="0"/>
              <a:t>: one of each allele</a:t>
            </a:r>
          </a:p>
          <a:p>
            <a:r>
              <a:rPr lang="en-NZ" b="1" dirty="0" smtClean="0">
                <a:solidFill>
                  <a:srgbClr val="7030A0"/>
                </a:solidFill>
              </a:rPr>
              <a:t>Homozygous</a:t>
            </a:r>
            <a:r>
              <a:rPr lang="en-NZ" dirty="0" smtClean="0"/>
              <a:t>: both alleles the same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0865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Independent Assortment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257800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Use the cards to model independent assortment.</a:t>
            </a:r>
          </a:p>
          <a:p>
            <a:r>
              <a:rPr lang="en-NZ" dirty="0" smtClean="0"/>
              <a:t>First draw the parental phenotypes.</a:t>
            </a:r>
          </a:p>
          <a:p>
            <a:r>
              <a:rPr lang="en-NZ" dirty="0" smtClean="0"/>
              <a:t>Then shuffle the cards for the mother, lie them out in rows of traits, first card for each trait on the left.</a:t>
            </a:r>
          </a:p>
          <a:p>
            <a:r>
              <a:rPr lang="en-NZ" dirty="0" smtClean="0"/>
              <a:t>Repeat with the father.</a:t>
            </a:r>
          </a:p>
          <a:p>
            <a:r>
              <a:rPr lang="en-NZ" dirty="0" smtClean="0"/>
              <a:t>Cross the egg and sperm randomly to get their first offspring – draw child number 1.</a:t>
            </a:r>
          </a:p>
          <a:p>
            <a:r>
              <a:rPr lang="en-NZ" dirty="0" smtClean="0"/>
              <a:t>Repeat for three children.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384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Crossing Over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When homologous pairs line up, crossing over may occur between adjacent non-sister chromatids.</a:t>
            </a:r>
          </a:p>
          <a:p>
            <a:endParaRPr lang="en-NZ" dirty="0" smtClean="0"/>
          </a:p>
          <a:p>
            <a:r>
              <a:rPr lang="en-NZ" dirty="0" smtClean="0"/>
              <a:t>Crossing over is the </a:t>
            </a:r>
            <a:r>
              <a:rPr lang="en-NZ" i="1" dirty="0" smtClean="0"/>
              <a:t>mutual exchange of alleles between homologous chromosomes</a:t>
            </a:r>
            <a:r>
              <a:rPr lang="en-NZ" dirty="0" smtClean="0"/>
              <a:t>.</a:t>
            </a:r>
          </a:p>
          <a:p>
            <a:endParaRPr lang="en-NZ" dirty="0" smtClean="0"/>
          </a:p>
          <a:p>
            <a:r>
              <a:rPr lang="en-NZ" dirty="0" smtClean="0"/>
              <a:t>It means that two new, unique chromatids are formed, called</a:t>
            </a:r>
            <a:r>
              <a:rPr lang="en-NZ" b="1" dirty="0" smtClean="0"/>
              <a:t> recombination.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29027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 rot="1960323">
            <a:off x="1960402" y="4749134"/>
            <a:ext cx="432048" cy="195129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7" name="Rounded Rectangle 86"/>
          <p:cNvSpPr/>
          <p:nvPr/>
        </p:nvSpPr>
        <p:spPr>
          <a:xfrm rot="19294503">
            <a:off x="2170755" y="4792624"/>
            <a:ext cx="432048" cy="1946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6" name="Rounded Rectangle 85"/>
          <p:cNvSpPr/>
          <p:nvPr/>
        </p:nvSpPr>
        <p:spPr>
          <a:xfrm>
            <a:off x="7416316" y="5111763"/>
            <a:ext cx="432048" cy="15028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5" name="Rounded Rectangle 84"/>
          <p:cNvSpPr/>
          <p:nvPr/>
        </p:nvSpPr>
        <p:spPr>
          <a:xfrm>
            <a:off x="6617269" y="5111763"/>
            <a:ext cx="432048" cy="150280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Crossing Over</a:t>
            </a:r>
            <a:endParaRPr lang="en-NZ" dirty="0"/>
          </a:p>
        </p:txBody>
      </p:sp>
      <p:sp>
        <p:nvSpPr>
          <p:cNvPr id="4" name="AutoShape 2" descr="https://encrypted-tbn1.gstatic.com/images?q=tbn:ANd9GcQmi7UYvrUrTyGTr8r0YkXo7nulaGMkl7LSKT_mu5CAIwD7mq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0" name="Rounded Rectangle 9"/>
          <p:cNvSpPr/>
          <p:nvPr/>
        </p:nvSpPr>
        <p:spPr>
          <a:xfrm rot="19385231">
            <a:off x="904526" y="3047271"/>
            <a:ext cx="432048" cy="653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ounded Rectangle 10"/>
          <p:cNvSpPr/>
          <p:nvPr/>
        </p:nvSpPr>
        <p:spPr>
          <a:xfrm rot="19385231">
            <a:off x="1466618" y="3596725"/>
            <a:ext cx="432048" cy="653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Rounded Rectangle 11"/>
          <p:cNvSpPr/>
          <p:nvPr/>
        </p:nvSpPr>
        <p:spPr>
          <a:xfrm rot="2725069">
            <a:off x="1500911" y="3055069"/>
            <a:ext cx="432048" cy="653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ounded Rectangle 12"/>
          <p:cNvSpPr/>
          <p:nvPr/>
        </p:nvSpPr>
        <p:spPr>
          <a:xfrm rot="2741498">
            <a:off x="996409" y="3503478"/>
            <a:ext cx="432048" cy="653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ounded Rectangle 4"/>
          <p:cNvSpPr/>
          <p:nvPr/>
        </p:nvSpPr>
        <p:spPr>
          <a:xfrm>
            <a:off x="827584" y="1331372"/>
            <a:ext cx="432048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ounded Rectangle 5"/>
          <p:cNvSpPr/>
          <p:nvPr/>
        </p:nvSpPr>
        <p:spPr>
          <a:xfrm>
            <a:off x="1619672" y="1357981"/>
            <a:ext cx="432048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ounded Rectangle 6"/>
          <p:cNvSpPr/>
          <p:nvPr/>
        </p:nvSpPr>
        <p:spPr>
          <a:xfrm>
            <a:off x="827584" y="3923660"/>
            <a:ext cx="432048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ounded Rectangle 7"/>
          <p:cNvSpPr/>
          <p:nvPr/>
        </p:nvSpPr>
        <p:spPr>
          <a:xfrm>
            <a:off x="1612713" y="3923660"/>
            <a:ext cx="432048" cy="12335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Oval 13"/>
          <p:cNvSpPr/>
          <p:nvPr/>
        </p:nvSpPr>
        <p:spPr>
          <a:xfrm>
            <a:off x="1001789" y="3354209"/>
            <a:ext cx="833908" cy="56945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TextBox 24"/>
          <p:cNvSpPr txBox="1"/>
          <p:nvPr/>
        </p:nvSpPr>
        <p:spPr>
          <a:xfrm>
            <a:off x="827584" y="1472087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97282" y="1535096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7584" y="4067676"/>
            <a:ext cx="4320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</a:p>
          <a:p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26238" y="4086257"/>
            <a:ext cx="4320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" name="Rounded Rectangle 29"/>
          <p:cNvSpPr/>
          <p:nvPr/>
        </p:nvSpPr>
        <p:spPr>
          <a:xfrm rot="19385231">
            <a:off x="2488702" y="3073880"/>
            <a:ext cx="432048" cy="65386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Rounded Rectangle 30"/>
          <p:cNvSpPr/>
          <p:nvPr/>
        </p:nvSpPr>
        <p:spPr>
          <a:xfrm rot="19385231">
            <a:off x="3050794" y="3623334"/>
            <a:ext cx="432048" cy="65386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2" name="Rounded Rectangle 31"/>
          <p:cNvSpPr/>
          <p:nvPr/>
        </p:nvSpPr>
        <p:spPr>
          <a:xfrm rot="2725069">
            <a:off x="3085087" y="3081678"/>
            <a:ext cx="432048" cy="65386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3" name="Rounded Rectangle 32"/>
          <p:cNvSpPr/>
          <p:nvPr/>
        </p:nvSpPr>
        <p:spPr>
          <a:xfrm rot="2741498">
            <a:off x="2580585" y="3530087"/>
            <a:ext cx="432048" cy="65386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Rounded Rectangle 33"/>
          <p:cNvSpPr/>
          <p:nvPr/>
        </p:nvSpPr>
        <p:spPr>
          <a:xfrm>
            <a:off x="2411760" y="1357981"/>
            <a:ext cx="432048" cy="20162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5" name="Rounded Rectangle 34"/>
          <p:cNvSpPr/>
          <p:nvPr/>
        </p:nvSpPr>
        <p:spPr>
          <a:xfrm>
            <a:off x="3203848" y="1384590"/>
            <a:ext cx="432048" cy="20162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6" name="Rounded Rectangle 35"/>
          <p:cNvSpPr/>
          <p:nvPr/>
        </p:nvSpPr>
        <p:spPr>
          <a:xfrm>
            <a:off x="2411760" y="3950269"/>
            <a:ext cx="432048" cy="120692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7" name="Rounded Rectangle 36"/>
          <p:cNvSpPr/>
          <p:nvPr/>
        </p:nvSpPr>
        <p:spPr>
          <a:xfrm>
            <a:off x="3196889" y="3950269"/>
            <a:ext cx="432048" cy="266429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8" name="Oval 37"/>
          <p:cNvSpPr/>
          <p:nvPr/>
        </p:nvSpPr>
        <p:spPr>
          <a:xfrm>
            <a:off x="2585965" y="3380818"/>
            <a:ext cx="833908" cy="56945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9" name="TextBox 38"/>
          <p:cNvSpPr txBox="1"/>
          <p:nvPr/>
        </p:nvSpPr>
        <p:spPr>
          <a:xfrm>
            <a:off x="2411760" y="1498696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81458" y="1561705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11760" y="4094285"/>
            <a:ext cx="4320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10414" y="4112866"/>
            <a:ext cx="4320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5832140" y="1331372"/>
            <a:ext cx="432048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3" name="Rounded Rectangle 62"/>
          <p:cNvSpPr/>
          <p:nvPr/>
        </p:nvSpPr>
        <p:spPr>
          <a:xfrm>
            <a:off x="6624228" y="1357981"/>
            <a:ext cx="432048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4" name="Rounded Rectangle 63"/>
          <p:cNvSpPr/>
          <p:nvPr/>
        </p:nvSpPr>
        <p:spPr>
          <a:xfrm>
            <a:off x="5832140" y="1331372"/>
            <a:ext cx="432048" cy="5256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5" name="Rounded Rectangle 64"/>
          <p:cNvSpPr/>
          <p:nvPr/>
        </p:nvSpPr>
        <p:spPr>
          <a:xfrm>
            <a:off x="6617269" y="1384590"/>
            <a:ext cx="432048" cy="3772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7" name="TextBox 66"/>
          <p:cNvSpPr txBox="1"/>
          <p:nvPr/>
        </p:nvSpPr>
        <p:spPr>
          <a:xfrm>
            <a:off x="5832140" y="1472087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601838" y="1535096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32140" y="4067676"/>
            <a:ext cx="4320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</a:p>
          <a:p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630794" y="4086257"/>
            <a:ext cx="4320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416316" y="1357981"/>
            <a:ext cx="432048" cy="20162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7" name="Rounded Rectangle 76"/>
          <p:cNvSpPr/>
          <p:nvPr/>
        </p:nvSpPr>
        <p:spPr>
          <a:xfrm>
            <a:off x="8208404" y="1384590"/>
            <a:ext cx="432048" cy="20162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8" name="Rounded Rectangle 77"/>
          <p:cNvSpPr/>
          <p:nvPr/>
        </p:nvSpPr>
        <p:spPr>
          <a:xfrm>
            <a:off x="7416316" y="1357981"/>
            <a:ext cx="432048" cy="379921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9" name="Rounded Rectangle 78"/>
          <p:cNvSpPr/>
          <p:nvPr/>
        </p:nvSpPr>
        <p:spPr>
          <a:xfrm>
            <a:off x="8201445" y="1384590"/>
            <a:ext cx="432048" cy="52299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1" name="TextBox 80"/>
          <p:cNvSpPr txBox="1"/>
          <p:nvPr/>
        </p:nvSpPr>
        <p:spPr>
          <a:xfrm>
            <a:off x="7416316" y="1498696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186014" y="1561705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16316" y="4094285"/>
            <a:ext cx="4320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</a:p>
          <a:p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214970" y="4112866"/>
            <a:ext cx="4320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</a:p>
        </p:txBody>
      </p:sp>
      <p:sp>
        <p:nvSpPr>
          <p:cNvPr id="89" name="TextBox 88"/>
          <p:cNvSpPr txBox="1"/>
          <p:nvPr/>
        </p:nvSpPr>
        <p:spPr>
          <a:xfrm rot="2194503">
            <a:off x="1665979" y="5696029"/>
            <a:ext cx="432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</a:p>
        </p:txBody>
      </p:sp>
      <p:sp>
        <p:nvSpPr>
          <p:cNvPr id="90" name="TextBox 89"/>
          <p:cNvSpPr txBox="1"/>
          <p:nvPr/>
        </p:nvSpPr>
        <p:spPr>
          <a:xfrm rot="19518371">
            <a:off x="2466630" y="5586302"/>
            <a:ext cx="4320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5738" y="3461996"/>
            <a:ext cx="1674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/>
              <a:t>centromere</a:t>
            </a:r>
            <a:endParaRPr lang="en-NZ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165018" y="5132697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err="1" smtClean="0"/>
              <a:t>chiasma</a:t>
            </a:r>
            <a:endParaRPr lang="en-NZ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54136" y="464268"/>
            <a:ext cx="1857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/>
              <a:t>chromosome</a:t>
            </a:r>
            <a:endParaRPr lang="en-NZ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165018" y="2689222"/>
            <a:ext cx="149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/>
              <a:t>chromatid</a:t>
            </a:r>
            <a:endParaRPr lang="en-NZ" b="1" dirty="0"/>
          </a:p>
        </p:txBody>
      </p:sp>
      <p:sp>
        <p:nvSpPr>
          <p:cNvPr id="15" name="Right Brace 14"/>
          <p:cNvSpPr/>
          <p:nvPr/>
        </p:nvSpPr>
        <p:spPr>
          <a:xfrm rot="16200000">
            <a:off x="1202719" y="471196"/>
            <a:ext cx="432048" cy="134152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Right Brace 15"/>
          <p:cNvSpPr/>
          <p:nvPr/>
        </p:nvSpPr>
        <p:spPr>
          <a:xfrm>
            <a:off x="3613506" y="1331372"/>
            <a:ext cx="551512" cy="5283193"/>
          </a:xfrm>
          <a:prstGeom prst="rightBrace">
            <a:avLst>
              <a:gd name="adj1" fmla="val 8333"/>
              <a:gd name="adj2" fmla="val 2980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8" name="Straight Arrow Connector 17"/>
          <p:cNvCxnSpPr>
            <a:stCxn id="3" idx="1"/>
            <a:endCxn id="38" idx="6"/>
          </p:cNvCxnSpPr>
          <p:nvPr/>
        </p:nvCxnSpPr>
        <p:spPr>
          <a:xfrm flipH="1" flipV="1">
            <a:off x="3419873" y="3665544"/>
            <a:ext cx="565865" cy="272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2386779" y="5398759"/>
            <a:ext cx="1821549" cy="15760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3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Crossing Over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43966"/>
          </a:xfrm>
        </p:spPr>
        <p:txBody>
          <a:bodyPr>
            <a:normAutofit fontScale="92500" lnSpcReduction="20000"/>
          </a:bodyPr>
          <a:lstStyle/>
          <a:p>
            <a:r>
              <a:rPr lang="en-NZ" dirty="0" smtClean="0"/>
              <a:t>Write the genes for each of the four chromatids if crossing over happened at </a:t>
            </a:r>
            <a:r>
              <a:rPr lang="en-NZ" dirty="0" err="1" smtClean="0"/>
              <a:t>chiasma</a:t>
            </a:r>
            <a:r>
              <a:rPr lang="en-NZ" dirty="0" smtClean="0"/>
              <a:t>:</a:t>
            </a:r>
          </a:p>
          <a:p>
            <a:r>
              <a:rPr lang="en-NZ" dirty="0" smtClean="0"/>
              <a:t>1</a:t>
            </a:r>
          </a:p>
          <a:p>
            <a:r>
              <a:rPr lang="en-NZ" dirty="0" smtClean="0"/>
              <a:t>2</a:t>
            </a:r>
          </a:p>
          <a:p>
            <a:r>
              <a:rPr lang="en-NZ" dirty="0" smtClean="0"/>
              <a:t>3</a:t>
            </a:r>
          </a:p>
          <a:p>
            <a:r>
              <a:rPr lang="en-NZ" dirty="0" smtClean="0"/>
              <a:t>2 &amp; 3 – tricky!</a:t>
            </a:r>
          </a:p>
          <a:p>
            <a:pPr marL="0" indent="0">
              <a:buNone/>
            </a:pPr>
            <a:r>
              <a:rPr lang="en-NZ" i="1" dirty="0" smtClean="0">
                <a:solidFill>
                  <a:srgbClr val="7030A0"/>
                </a:solidFill>
              </a:rPr>
              <a:t>Hint: start from the centromere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36096" y="1268760"/>
            <a:ext cx="1224136" cy="5256584"/>
            <a:chOff x="1619672" y="1340768"/>
            <a:chExt cx="1224136" cy="5256584"/>
          </a:xfrm>
        </p:grpSpPr>
        <p:sp>
          <p:nvSpPr>
            <p:cNvPr id="5" name="Rounded Rectangle 4"/>
            <p:cNvSpPr/>
            <p:nvPr/>
          </p:nvSpPr>
          <p:spPr>
            <a:xfrm rot="19385231">
              <a:off x="1696614" y="3056667"/>
              <a:ext cx="432048" cy="65386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Rounded Rectangle 5"/>
            <p:cNvSpPr/>
            <p:nvPr/>
          </p:nvSpPr>
          <p:spPr>
            <a:xfrm rot="19385231">
              <a:off x="2258706" y="3606121"/>
              <a:ext cx="432048" cy="65386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Rounded Rectangle 6"/>
            <p:cNvSpPr/>
            <p:nvPr/>
          </p:nvSpPr>
          <p:spPr>
            <a:xfrm rot="2725069">
              <a:off x="2292999" y="3064465"/>
              <a:ext cx="432048" cy="65386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ounded Rectangle 7"/>
            <p:cNvSpPr/>
            <p:nvPr/>
          </p:nvSpPr>
          <p:spPr>
            <a:xfrm rot="2741498">
              <a:off x="1788497" y="3512874"/>
              <a:ext cx="432048" cy="65386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619672" y="1340768"/>
              <a:ext cx="432048" cy="201622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411760" y="1367377"/>
              <a:ext cx="432048" cy="201622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19672" y="3933056"/>
              <a:ext cx="432048" cy="26642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404801" y="3933056"/>
              <a:ext cx="432048" cy="26642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Oval 12"/>
            <p:cNvSpPr/>
            <p:nvPr/>
          </p:nvSpPr>
          <p:spPr>
            <a:xfrm>
              <a:off x="1793877" y="3363605"/>
              <a:ext cx="833908" cy="56945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36096" y="1409475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5794" y="1472484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096" y="4005064"/>
            <a:ext cx="4320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</a:p>
          <a:p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4750" y="4023645"/>
            <a:ext cx="4320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</a:p>
          <a:p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020272" y="1295369"/>
            <a:ext cx="1224136" cy="5256584"/>
            <a:chOff x="1619672" y="1340768"/>
            <a:chExt cx="1224136" cy="5256584"/>
          </a:xfrm>
          <a:solidFill>
            <a:schemeClr val="accent2"/>
          </a:solidFill>
        </p:grpSpPr>
        <p:sp>
          <p:nvSpPr>
            <p:cNvPr id="19" name="Rounded Rectangle 18"/>
            <p:cNvSpPr/>
            <p:nvPr/>
          </p:nvSpPr>
          <p:spPr>
            <a:xfrm rot="19385231">
              <a:off x="1696614" y="3056667"/>
              <a:ext cx="432048" cy="65386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Rounded Rectangle 19"/>
            <p:cNvSpPr/>
            <p:nvPr/>
          </p:nvSpPr>
          <p:spPr>
            <a:xfrm rot="19385231">
              <a:off x="2258706" y="3606121"/>
              <a:ext cx="432048" cy="65386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1" name="Rounded Rectangle 20"/>
            <p:cNvSpPr/>
            <p:nvPr/>
          </p:nvSpPr>
          <p:spPr>
            <a:xfrm rot="2725069">
              <a:off x="2292999" y="3064465"/>
              <a:ext cx="432048" cy="65386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2" name="Rounded Rectangle 21"/>
            <p:cNvSpPr/>
            <p:nvPr/>
          </p:nvSpPr>
          <p:spPr>
            <a:xfrm rot="2741498">
              <a:off x="1788497" y="3512874"/>
              <a:ext cx="432048" cy="65386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619672" y="1340768"/>
              <a:ext cx="432048" cy="201622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11760" y="1367377"/>
              <a:ext cx="432048" cy="201622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619672" y="3933056"/>
              <a:ext cx="432048" cy="266429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404801" y="3933056"/>
              <a:ext cx="432048" cy="266429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7" name="Oval 26"/>
            <p:cNvSpPr/>
            <p:nvPr/>
          </p:nvSpPr>
          <p:spPr>
            <a:xfrm>
              <a:off x="1793877" y="3363605"/>
              <a:ext cx="833908" cy="569452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020272" y="1436084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89970" y="1499093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20272" y="4031673"/>
            <a:ext cx="4320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18926" y="4050254"/>
            <a:ext cx="4320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6098141" y="1988840"/>
            <a:ext cx="151329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98141" y="4509120"/>
            <a:ext cx="147481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159674" y="5805264"/>
            <a:ext cx="145175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96136" y="1700808"/>
            <a:ext cx="264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/>
              <a:t>1</a:t>
            </a:r>
            <a:endParaRPr lang="en-NZ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796136" y="4221088"/>
            <a:ext cx="264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/>
              <a:t>2</a:t>
            </a:r>
            <a:endParaRPr lang="en-NZ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819329" y="5543654"/>
            <a:ext cx="264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/>
              <a:t>3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0121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do genes do?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 gene is a length of DNA (a segment of a chromosome) which codes for a particular protein.</a:t>
            </a:r>
          </a:p>
          <a:p>
            <a:r>
              <a:rPr lang="en-NZ" dirty="0" smtClean="0"/>
              <a:t>That protein determines a particular characteristic.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450912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>
                <a:latin typeface="Algerian" pitchFamily="82" charset="0"/>
              </a:rPr>
              <a:t>GENE</a:t>
            </a:r>
            <a:endParaRPr lang="en-NZ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450912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>
                <a:latin typeface="Algerian" pitchFamily="82" charset="0"/>
              </a:rPr>
              <a:t>Protein</a:t>
            </a:r>
            <a:endParaRPr lang="en-NZ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4495831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>
                <a:latin typeface="Algerian" pitchFamily="82" charset="0"/>
              </a:rPr>
              <a:t>Trait</a:t>
            </a:r>
            <a:endParaRPr lang="en-NZ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661248"/>
            <a:ext cx="714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smtClean="0">
                <a:solidFill>
                  <a:schemeClr val="accent2">
                    <a:lumMod val="75000"/>
                  </a:schemeClr>
                </a:solidFill>
              </a:rPr>
              <a:t>e.g. Lactase gene  - - - - -&gt;    Lactase enzyme  - - - - - - - - - &gt; Can digest dairy</a:t>
            </a:r>
            <a:endParaRPr lang="en-N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483768" y="4725144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ight Arrow 8"/>
          <p:cNvSpPr/>
          <p:nvPr/>
        </p:nvSpPr>
        <p:spPr>
          <a:xfrm>
            <a:off x="5436096" y="4739682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5601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Crossing Over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61" y="1268760"/>
            <a:ext cx="8229600" cy="4997152"/>
          </a:xfrm>
        </p:spPr>
        <p:txBody>
          <a:bodyPr>
            <a:noAutofit/>
          </a:bodyPr>
          <a:lstStyle/>
          <a:p>
            <a:r>
              <a:rPr lang="en-NZ" sz="2800" dirty="0" smtClean="0"/>
              <a:t>Crossing over increases variation even more because it creates new combinations of genes which can be passed on together.</a:t>
            </a:r>
          </a:p>
          <a:p>
            <a:endParaRPr lang="en-NZ" sz="2800" dirty="0"/>
          </a:p>
          <a:p>
            <a:r>
              <a:rPr lang="en-NZ" sz="2800" dirty="0" smtClean="0"/>
              <a:t>For example, if red hair and green eyes were on the same chromosome they would always be passed on together. </a:t>
            </a:r>
          </a:p>
          <a:p>
            <a:pPr marL="0" indent="0">
              <a:buNone/>
            </a:pPr>
            <a:r>
              <a:rPr lang="en-NZ" sz="2800" dirty="0"/>
              <a:t>	</a:t>
            </a:r>
            <a:r>
              <a:rPr lang="en-NZ" sz="2800" dirty="0" smtClean="0"/>
              <a:t>BUT with crossing over, these linked </a:t>
            </a:r>
          </a:p>
          <a:p>
            <a:pPr marL="0" indent="0">
              <a:buNone/>
            </a:pPr>
            <a:r>
              <a:rPr lang="en-NZ" sz="2800" dirty="0"/>
              <a:t>	</a:t>
            </a:r>
            <a:r>
              <a:rPr lang="en-NZ" sz="2800" dirty="0" smtClean="0"/>
              <a:t>genes can be separated e.g. red hair </a:t>
            </a:r>
          </a:p>
          <a:p>
            <a:pPr marL="0" indent="0">
              <a:buNone/>
            </a:pPr>
            <a:r>
              <a:rPr lang="en-NZ" sz="2800" dirty="0"/>
              <a:t>	</a:t>
            </a:r>
            <a:r>
              <a:rPr lang="en-NZ" sz="2800" dirty="0" smtClean="0"/>
              <a:t>+ blue eyes, 	black hair + green eyes.</a:t>
            </a:r>
          </a:p>
          <a:p>
            <a:pPr marL="0" indent="0">
              <a:buNone/>
            </a:pPr>
            <a:r>
              <a:rPr lang="en-NZ" sz="2800" dirty="0" smtClean="0"/>
              <a:t>We will learn the importance of linked genes later!</a:t>
            </a:r>
            <a:endParaRPr lang="en-NZ" sz="2800" dirty="0"/>
          </a:p>
        </p:txBody>
      </p:sp>
      <p:sp>
        <p:nvSpPr>
          <p:cNvPr id="4" name="AutoShape 2" descr="data:image/jpeg;base64,/9j/4AAQSkZJRgABAQAAAQABAAD/2wCEAAkGBxQTEhQUExQWFRUXFxgXFxcXGBcXFxcYFxYXFxgYFxcYHCggGB0lHBcXITEhJSkrLy4uGB8zODMsNygtLisBCgoKDg0OGxAQGiwkHyQsLCwsLCwsLCwsLCwsLCwsLCwsLCwsLCwsLCwsLCwsLCwsLCwsLCwsLCwsLCwsLCwsLP/AABEIAP4AxgMBIgACEQEDEQH/xAAbAAABBQEBAAAAAAAAAAAAAAAEAQIDBQYAB//EAEAQAAEDAgIHBgUDAgUDBQEAAAEAAhEDIQQxBRJBUWFxkQaBobHB8BMiMtHhQlLxI2IUcpKi0gcVQzOCssLiJP/EABsBAAIDAQEBAAAAAAAAAAAAAAIDAAEEBgUH/8QALBEAAgIBAwQBAgUFAAAAAAAAAAECEQMSITEEBUFRIhNxIzJhkaEGFBZCYv/aAAwDAQACEQMRAD8AvgE6EsJYXzezpbMj28Hy0+Z8lkCF6ri8CypGu0OjKRKgGhaA/wDEzoPsuz7R/U2DoukjgnCTavivLsz5MOuV2eYALQdkawZUeSf0+q1x0bRH/jb0C8/7Y6SaXmlShrG2fq2LztbO62XDiFuz9/h3LFLp4Y2rW7bWwvQsXybCtNdsLkUsthnPjwWf/wC9VnAjXN9usgKLC43E9wCmrgNyie5ZcXSYsS0pGaWbJLe9htUtuXOJcd8X70Eau5R1XEqMuW2MKM0pWFMr77rjXbxPT8oQORNGDmPXwlRxSImzhUB/Seo/4qZtKf0kcvylbhGOyOqeB8wVOzC1G7dYcM/wgckGosHNrWPv3kmuIGYjyP2UtfDuzk9/3yUQoO3K1RVMbI3+CQGDYgd6RzCM299vNRuPNXVlGt7MdqXUnBlQnVORA1tU/wCWbjldekYLGtqCxub8DyXhQK0/ZbtIaTgyoZbNju3jv2cY3rx+4dtjkTnBbm7p+o/1metqKvhmvEOaHDcRKXCVg9sgyplytyhLbZo2mbxnZGi67C5nK46FVVbsbU/TUaeYI9VuISEL2un/AKk7jhVLJa/6Sf8AL3/kB4oPlGCPY+tvZ1P2SLewuWv/AC3uPuP7A/2+P0OhLCWEsLl7HDUhKcUPi6uqBa5y58e6VcVboortM6QDGO5X4Z/ZeUVIe9zztcTGQEmYV72v0oCfhsMjMnaSfIZLPYeg51yYHT+F13bem+lj1PyYeompS0rwGCpAhtuOXvoqzFukx43EomrVLRqtyB8eSrXulenCO9mXJLahjio093vmo3BPQkcbe4T21RxHj9k0iwTWNUIXGDrNMDWa7oDyGtB6Kwu07/e0H16rPNoK0wDiLE22bf492WfJFcmrHN8FlIfwd08fvI8kJXwzm8uVxzHqiatMwHZ8RE+/dlD/AI+0OuNh2jcI2hKjfgbKvPJBRxGesAZ4Gekg+Ka4sM/Kw972n/c2D1XVmzdpnz+x93QlbVO6eMx1F2nvITUkzPKTR1Sgw5SO8O8R6ppw42HrZQOcRv779DZcKm4nqmU/YFo9P7C6SJYGONxbu/T6jotkwyvF+zVYiqOMsvsLoE8c/TavZcOYYDsifCVyPd+nWPJqXk9TDPVBMlhIQlaZTiF440jhKlXK7LsdCWEsJYQWVYx6z/aLEBjCbxBnlBnvy6rQVMl53/1C0oAAwZnyF7+FuS9Dt+J5cyiBOWmLkYurU1nOe45knr5eakovm8W2bB+fe5B0GF5v73q2ptAIaLny5eHVdo0kqPNju7IxQk327PsgsThSD7yWt0boov2QN+/ij8T2cJaYvtHDl727Er6yizQ8Fo85DUj6avcZossNx799VC7CawmL5b/c++DllRneCSKqlTsRuv8AdOqYUi4RtKjB99Fb0MDNs7S3i37jdz3Kp5tIePBrRT4GlI9joff2sqGHnPrv4/jYiWYC8bffipzhyOXvLyjuWeeVPg1QwOK3Op0SMr7xv/OfPYdhDxuCGYi9yOPOc+H8K3YzK/veDs9zlICxrIkxB22jLOR6JcJuwskFRQYjBOzbJ4WJB7vq97kFUedv5+4V8Kt5GeR4jl+ocPQWgxOC+I3XbeMzu4Hhzyndda4z9mGeP0UZdvTBZTVaB2T69NvcomDetCoQWGi6sPbH7hHObQvcKDgWC2yCvAqToK9S7D4yvUplzyXNEBocbxG/PrM7wvB710+qKnfBu6WezibHCj5R489qlhRYV0g859+fep4XKT/MbBkLk6FyGy7HJClhKqBAdIVdVjjnHidgXifaTFGpiHyZAOqO7M95XtGlzFJ+yx5CLyvBXGXE5yet10/YIJ6pGXq5fFIKw1vvw9+SuNB4bXcPds1SReOvvh6LY9mKGq4A77817uV1Ez4FcjdaJwQAHBWjsK07EzCMsEfTasaWxocnZQ6R7ONqNNgDv8brGaS0S6iYcIGQIFnRs4GNhlesBihx+i2VmFrhIPW2RB3qtNcDI5a2lweM4rCAyQPe/wC/cjdD0i75DYz8p2Bx2cnecK40xoR1FxBuDkY+oHJVeE/pnKR35fqaR7iELnqVGiKSdoPOF1gbQ9syCL2zz2j+UOWmLjePD3/GV1U1XjXbJcBe8OtkZ/cOFjY5EwFjKZHzDvj3u2emWdPeht2VutFxlwzB2n3w22IuLc02mDFtxHDePLpK4irBkbcx6j3vQZ+caozzbs7veVxuWqK8mfIBVmEHL8be5NbWLfnnbBP7v8w25xOd+5PfV2HMbdp970tCJzs6x3H7HatKfsxNb7AuIaCNdoHEZjm37ZhQ/DbUG52w+/efJTvpFh2n1G/n73SM6x+20be+I6JifoU9mRmgcnTPgfuvUuy+JZVptNOwENI22A++f8rztlQOEHPfx3jwKk0fifh1mOLntggnUsXCZgTbPMLH1uB58em6aHYpaHtwz2unkpEPhqocLe/YRAXEzTT3Npy5KkQkHJEoSFCUYT/qTpp1NnwWTLx8x3N/K8vouiTusPutp25q62KcDfVAHnksTjH/ADGN/uF3fasSh08Ulzuzz+pb1BWix82sdmW3vj04Lfdm6cwY2+/fFef4c6otmfXLusSvReyYOqJWjqC+nZvMMLBGU0HgT8oRjQs6GBLAp6bUPTRdJEgWQ4zAMqtLXiRs4cl592k7PuoEuF27x4Ty38F6g0KKvRDgQ6CNxuqnjT38hY87h9jxjCYoty6ceA3/AHVpRxQORGqcxs58p7xwgqy7V9kzTmrRGs39TBsGcgblktfVuDbjcHnxyuYt0SJYr+5tjkTVrgm0tgJl1MGc3M3j9zY9L81lq1YsMjuPod9vBaZuNEXtGRnI8HCCDuuO64VbpPDa4LhEk/NFr8W2gztAAnOCm4W47SByx1K4gFdzXgOBz7y0nI+8+9BNqlpg/jmFCXmmfA8Rx9/kmrT1m6w2jPl5kbuK16a+xgcr+4TiKwcxp3WvsNvfDqEBVBF78RvB/Pmm0nnI/wA8Rx/I3KR1xBzG3eM5nbv677WlpAk9RC10EAnffflCvtA1WCszXAILgAdxdYHrHVULmfTMW8RMSOqsaAECd8evoUGeOqNew8LpnsmFI2ZW/Hn4IqVnOy1dzqDC4yYFznkDfjeO5XRqLh8+JxyOPo3hUrkO2ouSNLIFpHpyixP0lLjuyHjva2prYqtePmiVmqlH5o3XOyffqrbSdF/xq1SDZ5E7icvfFV1VsNnaQT4//odF9D6ZaMcUvSPLyPU2xcCNYz39Y9969O0FRDGSbWB7oXnWhKUmeNu63r7hekYgatEDfmqz7ySG4V8Qqnpuq8f0WW2OfYHjGaUaVxjLup6w/tv4XKCwmLDRcq2wWmWb54gFw65IdA5qkE4HtUw2eC08Qr7C6UY8WcqPEuw1UHXAnLWI4TBds2KsboUMOtReS07JkIXFrgCLUjf08QpfirP6HqktvmPwrdhUjKypRSHV6q887X6OpOJdT+Vxklo+lxAEn+03zyMd62ukXw0rK4rAfEdc/L0zVNW9g8dR3PO6lvpz2tM6yg/xbhtjZxHP3C3GlqWBawhxBIsSMweJy6rEaS1GuPwnNe3cS2egMFNUQZZV7IcZgHOGuACN4+2zkodEYgAmm7I9N0j3uT8Lj9Q2tvaZhRaSo60VKeYNxu4hMStaWLbX5oiaQpajgfeZt4JlN0iw/jaPGRzKlqVPiNjb5/kIXCmM9mzIg/Y+pyVrjcF87cMkpNJdq/3gD/Uy6sSyALfu7swPfFQ6P+ps5znlOycuAPsK0q4YuHyjME3O0ke+9JyTp7jccPi2abslWLaTRvOXiCPtzWl1ll+zujHsaC5wzBIA+nKYO2eX50gXK9bpeVuLNa4JA9cmLlkouy7UdbJSQmvyWJckPKO1rXDEPbMNImOOwqlxWG/pmNjSegBPgAtP2xb/AP0ZWLT1yVLVZDY/d5FpE+C7jo53hg/0RnlBXIg7L4bWcBxH5XplXAfEpwO5YDsSz5gTtd0IB/PReraN+laMj+bFxVQR5Fp6rXpP1SyDsJjVPGNolWGD7KHEYZ9epVNZ4uGMPytaLmGi5JEm0bF6HpfQjKwMgX/P3PVAYXsvTbmBbKRt3mM7+SZHIqFSxartmEGgqWsC3+m0NJ1wXSci1wIg7xF9nJabAYKrhfhO+IKjHga1x8RhIvrCfn55jz1OD0JSa3V1RbI6oJnOZN5kqxbgmnNoPMBDb8uysePS7bIWMjVcMirKm+yDrC4UtI2QcjgHSZJcBvVH2le+RRYLmLmzQDvOfT1V9XEunaCjANYK4uiM8+0r2ToNoF5qCpW+UQ46o1ZEhlOwyE7T8pjNZTHaDZLyI3MAtdwG0EWkgyZtNyvZX4eRBCqsboSm79AnfF7CPv1R6v1ESwW9meOaY0U2m8Ci/wCK3aAZIO0B2RRNHRdZjddzHan6pGQ4xs45cl6hT7NU9bWLBvy3ZWVkMGAMtnopLK3sNhiUXZ4jXw+oZzaTM55742/lDuIklsTu38ea2nazQ4pOLqcajv07PwPI5LFV6UGRsjnHqjxy1ImSGngs8LhYaLbJ5CQIPU9FZsrwS3ZB8Yug6deWgcvX7+CLwjS5x5jyCyZntbNWNUqRrtD1pb0Vq1U+iMNqDuHXNXDVzOetboMckSrkgovFFUUqjqixWFchGP7SYPXB3jJZHFUTDWnMEjqAPAg9VvtJCSsdpK9SP2keMT74rp+25Xp0kcUyHQNM06gkfqBPDIeTvBelaNqWhYPFEWIzIueYHpK1ujsRIDt4B6iV6kJ69wJ49NI0lOCp2UgUDQej6CaJcaJW0gm1RCKa1RYltirYsqaqmpCyHJkqwoUhGapBlW50O5qxwoQGkwMwitGVZsUPkjWweaSifTCMbBQ9ZMAQHVAQFeoi65VPi6uaBj4xKDtH8zSvOsawCI4zHDcvQNLOkHkT4FYqvTmeBJ8BbpKkJUFONqhuHB1bbFd6GZ83efsq6nhyJGUDysUZhMRFVjRtb4m/4WfO9UWkHFaeTaUG/KOCKbkocIJaFMxcxN7leRwXLoXICF4o3JXuQGLxsAwi6btvUZ1qiqXticnUwx7N7lRpnENZOsfZWWxRBef7vt+B4p2majnVRe7rcBJu7uEqLEXMgRBiO+F0GDpPoKrtl4c/1LY9tM/7T4ALR6Eq61Jpyz858iFU0WzTccjBHW1u9WXZ5kAtBmAw5Rquc2S3jYNdyeFsgqDnI0+FerOg9UuFkKypVExMp7ltTqpta7ShKdRS66tsQ4lHiMQQYDHOcNgifEhS0cdLby3eDYjn+FbFs7FFXwbXZgKhmpFAMW9zjNP5N+t83+mMu9WejZLidmSNFEDYllRkbJm1YUdaqo3OUNUqWUkiGvUzVHpB6tMQVUVxJQyY1FLjzAPc0d8+krMCifmfs1wDvy1h5HorvtHiNUMHEu6EAeBd0VQKUu5jrOfh6pa8satyai+xJyjLwAQmg2mpWBjI9Mp6QptIN1WOFtaMjtuNvQ9yd2Yrf1LXn028c5QTtYpSQM3+Iom8oNgAJ7hdRUVI1cy+Q63sdrJEgXKqJRevpSEPXwYyV9/h1BWo3C71QUVSWxzjtu2YTS2jgx7TtvHd+S1UrsPLgIgfMegB+y2mnaEvjc3/AOTh/wAVS4igNYQNrW8ou49DHesmaBv6aVbAjaJDWsynoJsJIyEwe5G6Lr6zgYj+hQJvv12ibAEgACfYnZQ1nGNh2eCjrUPh1CL/AC02teNxp1HhscwXZ8FUYhymX9FswUWxl1XaOrSPLiFa0X/MEA5MTWgIeppWmzNwngiMbhmkXyPvYs7iNAgHWbrHm5x8yihT5GY1CT+TLJ2nB+keKb/32PqYeEOjrYquw2FbPzN8wUW7Q9J4kkwNk32f3BaFBGn6eJciv0043hoG6bpG6eA+od4Q2Kw1JuTQTxg+p4oeno/4n6IHKPyqlFIJ48VWy5w2lqbzY33Iw/MCdkIHB4NlIQ0AE5kZnmc1Y1nQ1Z3zsYpVfxBKzflCqa4gSrWqZVLprFCmxzjk0THHdzJgIWRMwfaPGTUqEX+GAzhIGsf9xI7kZhaYEETBggmxILQes9yp3YUvhpze6Xf5iTUd5nqFb4muG22iGNIyJFyeV0OSqSQ7FadsqO0tYuAANy4+OSg0ESXAzcOkHaMvSeqj0o2ajgNmpxtqnz1h1VroCkBsPufVHkahgoTFOeZs3Gj62s2+e1EtQOAZA97ICNBXK5EtTo2NCylSC6VLKN+0KKuy6mp5pMQLL6Cc4ZjH0pqVDxaOjAf/ALKma0FxOyHeYk+C0GMbmd7j5avoqWnETvI6OcQfMrNkNOPhnYMWJGYvF+7K/BA02hriGklnwwW6xk/+tVdvNod3wrllLVJHd3H8z1VbjqZ+KSDE04II/usWmOYIMxPEBTTSRWq2wTQ2Jj5Sbguji2T5eULS0a0rFaUBbT12WLSNXz8Sr7BYvLfAMc0iaNUGaQOkJjQhsFiNhRrQljCKphwc2qE6PadjlZ0wpxTRpMmtopmYNo/T1TnNOwQrKqyELUKjsmqwRrIN0ld8rqtRBVa6DgsdiK0BY3tHWNUho+lrpd/cReOQkTxI2hWWltKC4BgD6nbuA3u3DvPHO4rEkwQIAs0TJ7+vqbxAuXodDH5ZFUqik3+47d0ySefoFGA9vxGlrSYblEsJIMiN4tPE94/w9Z0k22k5c+StMVhdQua0zf6hkbbMuGwbUNpIN/KRk9Iz8SrG0NIO4A0wfAKy0TVd8rr292QWPfNV4A/d6kenRWmgMMXB3A+cJmeSWLczY1+I6NpgbtB3+plHWhC4ZsNCneuWnvI3Ckrkq5AUb6g+6finWQWAqy48ERiXLvzm0U2kx8obwHl76qlwzZqMH+Y9Nb/n4K20jUl0KuoN/qA8Hjo8eiTNbjYS2YZXbDhyE+nqq/TVIfKeBjeNaNbjeGyNsN3BWmLfaeXecvVB12SRJy8SqfokX5M7pphbRM52/jzRWEweu1sGHBoAPKUN2gfIA/TrCSdomO4Xz9i60aZuMoASsi2ZpxSppADMa6m7Uq/Kf0u2O+xV9g8XI4pmKwjajYeAR5fZUz9H1aN6R1m/tOY5FZro1KpGspVQpxXWMGn3MtUpVG8QNYdc/BTN7TU95/0v+yZrRPpSfg1NStKBxFZUjtPh30te7kx3rCGr4mu4ElraTdrnuk/6W2HeULyRCWKQZjsaGiSYHuyzuN0sXSGyG7x9R5bvPkmVG/EOtrEt/efqdwaMmD3z6nh5Nm5bAMhxnbz+wSJZDVDFGPJWnDl0F1gMhu4812JwptAiLet1fvweqA51jIAaL32c9gUD6MiN90tzaDtMo6dMWkbbwY532KStiCRIF3eQ+kDdCnqUv9O3+4jYOG/pyYyhrO4IXkrkBoo36OdrioLNlpMibWnatJ2bwcUxxMmc+9V+knfKQMvM7+K0mhsNq02DhdI6vPJ4txcIqMnQeGLtVPKjNVePuxg+FybrrldENDo+vFUicxPT+VY16yxlfSfw6oqTZph3I2n17lpqeLa4AgyCF37RzKYDpEEnWbcjx2rsDBM77+UhStpkOtcHLhwU7MA5pkCxzG4/lLkhiYJjmGwGy45z6AFRTMNAn3t4eeW9G4hhk2yAHOQIHUpjMKWtP7tp97Pe1BVsLhGe01o9/wAKq365bIdbWBFxI3DhPJGdmB/RYd4/CssW0mmbbLqPROG+HTa3Y1oHQBIy7GjDu2w2EhpqQBSBqTRpQH/h1GcKrANSPhC0EmVlUhol1lSYqmaxl/ys2NyniVoKmD1jJ7h91E/RkmXGeGz88skmUZMfCSiURwusWhgz+kxAja6N2cKzZhQxsAX9ee/YjMPhCCXGdw4D0Q+PdaIkRMCw/wDcVFFRVsjk5OirxdPX4C8OMXIydwbu9lQtaXyGjZG4cSfd0RSwzqpn9O8WBj9o2jjw6W+HweqIFh5oIxcmMlNRVGbr6N6+7KKhg5N8siN/PgtW7CDcgsRgYuLFDm6duPx5FrL7KOro8F46q0a0C25OFOMxB3pHBeLl1p6Z+BqdiuQzgiCoXFLiEhgclTJXJlFjNOaLeKTnEAh0xEgjgqn/AKb4ivWrvw+sPg0xrEnMSYDR49F6Zj8EahAmGjYqrsloJmGxOILBAq6pHdM+JXdyexzMVuaalgw0ABEupWUwauqGyWGU7qX9TvB8D6qSpTldiDDmuyGR7xY9bd6Ex2P2M7z9vuglJR5GRi5cEGPq/oGe3gPuU2i2yjp0o9USGrLKVuzVCOlUcAnwuCc0IRiEDEvwlK0KcBVRVg3w0000S8xmhKry75W2G07PDPkq4CVsHxVeBA8LydwQVPRpef6mWeqMp/vP6j4c1bUMKBfM7zmfsOAU3w0Gi+QtdcAzKAC57EQ4KInMde9MQF2RaqifSRMJNVESyufh0FWwcZdPeSvHU1G6kl5MMMiqSLUmuDOP3GyY4K9rYMOtCZ/2poBBMu3ekjlxXmz7XK/w3t+o5dSlyZwrkfiNGuBhom+VpGXudsrlml0maLrS/wBh6yRauzduYom0byFKKzdrgoH6Q3NXXuSOfUGw91aGk7gq2pj3OFhq77tJ5e96DxFVzsye73bbn4qJny/zl78fNTd8D449iRznO+o92xM+GiGt6ZrixZnd7j41WxCAngJQxOAQ0EhCErVyc0KiyamE9IxqkDVYLB3UyeSc2kiA1dCmkvUMDU0tUqY5XRRC4KMhSVFEXKUWhIXQlDk5olRIjGwmEKTWHM5xbl6bUBWquMQfmDhE7ZieYuRw6piiCm3wSVTECBxnzt78Jic6HcMuN438tvopPj62yDA/iRyy5LpAHDhCbwV9zhY2J2jMjbfrC5JrrlCrZIlRXwkgpqgQV7ZEG6iedhz5cIERbusEa+mk+H7/AIUCUqIg/VjaTs6esewiKbg4SEG2n8xbMujONmWZJnb1OSe6oQSBsB7yRnwzCjSZbj65CH2UZcpqbvlnPdPOBKUMBMRBt4oHAilXJBKmpp3+H4rmsQOIWpMIYFIomKSVATikKSU4NV0SxjioXuRLqW8qINBE8T4FXpZWpAxkrhRO2yTE1hqmLSY6JvxZc0bvIetvFWoBW/AoeASIyGfvohw5xcHbNa5PeByzHsIqk0Bxm4Nuus5LTw187Tlv5o6SJaQIxus7Wb3ix3mDsz4pz8NOduAJAvGcZ5BWOrCXVCgOorxh4/hIcOjoUTslCgYUguT3PXKWW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530" y="4077072"/>
            <a:ext cx="1597918" cy="204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3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Segregation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66" y="1308965"/>
            <a:ext cx="8229600" cy="2336060"/>
          </a:xfrm>
        </p:spPr>
        <p:txBody>
          <a:bodyPr>
            <a:normAutofit fontScale="85000" lnSpcReduction="20000"/>
          </a:bodyPr>
          <a:lstStyle/>
          <a:p>
            <a:r>
              <a:rPr lang="en-NZ" dirty="0" smtClean="0"/>
              <a:t>If crossing over occurs, the chromatids are no longer identical.</a:t>
            </a:r>
          </a:p>
          <a:p>
            <a:r>
              <a:rPr lang="en-NZ" dirty="0" smtClean="0"/>
              <a:t>This means that at the second division of meiosis (splitting chromatids), more variation occurs because the orientation of each chromosome along the equator is random.</a:t>
            </a:r>
            <a:endParaRPr lang="en-NZ" dirty="0"/>
          </a:p>
        </p:txBody>
      </p:sp>
      <p:sp>
        <p:nvSpPr>
          <p:cNvPr id="4" name="Rounded Rectangle 3"/>
          <p:cNvSpPr/>
          <p:nvPr/>
        </p:nvSpPr>
        <p:spPr>
          <a:xfrm rot="20073240">
            <a:off x="639013" y="3955661"/>
            <a:ext cx="1656184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ounded Rectangle 4"/>
          <p:cNvSpPr/>
          <p:nvPr/>
        </p:nvSpPr>
        <p:spPr>
          <a:xfrm rot="908802">
            <a:off x="672393" y="4010984"/>
            <a:ext cx="1656184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ounded Rectangle 5"/>
          <p:cNvSpPr/>
          <p:nvPr/>
        </p:nvSpPr>
        <p:spPr>
          <a:xfrm rot="20073240">
            <a:off x="2377836" y="3874331"/>
            <a:ext cx="1656184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ounded Rectangle 6"/>
          <p:cNvSpPr/>
          <p:nvPr/>
        </p:nvSpPr>
        <p:spPr>
          <a:xfrm rot="908802">
            <a:off x="2411216" y="3929654"/>
            <a:ext cx="1656184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ounded Rectangle 7"/>
          <p:cNvSpPr/>
          <p:nvPr/>
        </p:nvSpPr>
        <p:spPr>
          <a:xfrm rot="20073240">
            <a:off x="5247524" y="3900338"/>
            <a:ext cx="1656184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ounded Rectangle 8"/>
          <p:cNvSpPr/>
          <p:nvPr/>
        </p:nvSpPr>
        <p:spPr>
          <a:xfrm rot="908802">
            <a:off x="5280904" y="3955661"/>
            <a:ext cx="1656184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ounded Rectangle 9"/>
          <p:cNvSpPr/>
          <p:nvPr/>
        </p:nvSpPr>
        <p:spPr>
          <a:xfrm rot="20073240">
            <a:off x="6986347" y="3819008"/>
            <a:ext cx="1656184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ounded Rectangle 10"/>
          <p:cNvSpPr/>
          <p:nvPr/>
        </p:nvSpPr>
        <p:spPr>
          <a:xfrm rot="908802">
            <a:off x="7019727" y="3874331"/>
            <a:ext cx="1656184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4355798" y="3803310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dirty="0" smtClean="0"/>
              <a:t>VS.</a:t>
            </a:r>
            <a:endParaRPr lang="en-NZ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328032" y="4587343"/>
            <a:ext cx="0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20272" y="4587343"/>
            <a:ext cx="0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 rot="1034012">
            <a:off x="703685" y="3820174"/>
            <a:ext cx="323492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Rounded Rectangle 22"/>
          <p:cNvSpPr/>
          <p:nvPr/>
        </p:nvSpPr>
        <p:spPr>
          <a:xfrm rot="20021803">
            <a:off x="1905142" y="3661710"/>
            <a:ext cx="323492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Rounded Rectangle 23"/>
          <p:cNvSpPr/>
          <p:nvPr/>
        </p:nvSpPr>
        <p:spPr>
          <a:xfrm rot="20098059">
            <a:off x="3647056" y="3587304"/>
            <a:ext cx="323492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Rounded Rectangle 24"/>
          <p:cNvSpPr/>
          <p:nvPr/>
        </p:nvSpPr>
        <p:spPr>
          <a:xfrm rot="20340349">
            <a:off x="8276553" y="3510300"/>
            <a:ext cx="323492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Rounded Rectangle 25"/>
          <p:cNvSpPr/>
          <p:nvPr/>
        </p:nvSpPr>
        <p:spPr>
          <a:xfrm rot="20192873">
            <a:off x="5284621" y="4187885"/>
            <a:ext cx="323492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Rounded Rectangle 26"/>
          <p:cNvSpPr/>
          <p:nvPr/>
        </p:nvSpPr>
        <p:spPr>
          <a:xfrm rot="1156230">
            <a:off x="6591086" y="4130905"/>
            <a:ext cx="323492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8" name="Oval 27"/>
          <p:cNvSpPr/>
          <p:nvPr/>
        </p:nvSpPr>
        <p:spPr>
          <a:xfrm>
            <a:off x="251520" y="4887343"/>
            <a:ext cx="2160240" cy="19044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9" name="Oval 28"/>
          <p:cNvSpPr/>
          <p:nvPr/>
        </p:nvSpPr>
        <p:spPr>
          <a:xfrm>
            <a:off x="2398374" y="4839371"/>
            <a:ext cx="2160240" cy="19044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0" name="Oval 29"/>
          <p:cNvSpPr/>
          <p:nvPr/>
        </p:nvSpPr>
        <p:spPr>
          <a:xfrm>
            <a:off x="4788024" y="4817164"/>
            <a:ext cx="2160240" cy="19044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Oval 30"/>
          <p:cNvSpPr/>
          <p:nvPr/>
        </p:nvSpPr>
        <p:spPr>
          <a:xfrm>
            <a:off x="6952069" y="4839371"/>
            <a:ext cx="2160240" cy="19044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2" name="Rounded Rectangle 31"/>
          <p:cNvSpPr/>
          <p:nvPr/>
        </p:nvSpPr>
        <p:spPr>
          <a:xfrm rot="4453924">
            <a:off x="291322" y="5787271"/>
            <a:ext cx="1656184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3" name="Rounded Rectangle 32"/>
          <p:cNvSpPr/>
          <p:nvPr/>
        </p:nvSpPr>
        <p:spPr>
          <a:xfrm rot="4887933">
            <a:off x="772697" y="5683559"/>
            <a:ext cx="1656184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Rounded Rectangle 33"/>
          <p:cNvSpPr/>
          <p:nvPr/>
        </p:nvSpPr>
        <p:spPr>
          <a:xfrm rot="4453924">
            <a:off x="2344691" y="5735065"/>
            <a:ext cx="1656184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5" name="Rounded Rectangle 34"/>
          <p:cNvSpPr/>
          <p:nvPr/>
        </p:nvSpPr>
        <p:spPr>
          <a:xfrm rot="4887933">
            <a:off x="2826066" y="5631353"/>
            <a:ext cx="1656184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6" name="Rounded Rectangle 35"/>
          <p:cNvSpPr/>
          <p:nvPr/>
        </p:nvSpPr>
        <p:spPr>
          <a:xfrm rot="4453924">
            <a:off x="4817557" y="5735065"/>
            <a:ext cx="1656184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7" name="Rounded Rectangle 36"/>
          <p:cNvSpPr/>
          <p:nvPr/>
        </p:nvSpPr>
        <p:spPr>
          <a:xfrm rot="4887933">
            <a:off x="5298932" y="5631353"/>
            <a:ext cx="1656184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8" name="Rounded Rectangle 37"/>
          <p:cNvSpPr/>
          <p:nvPr/>
        </p:nvSpPr>
        <p:spPr>
          <a:xfrm rot="4453924">
            <a:off x="6952430" y="5735065"/>
            <a:ext cx="1656184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9" name="Rounded Rectangle 38"/>
          <p:cNvSpPr/>
          <p:nvPr/>
        </p:nvSpPr>
        <p:spPr>
          <a:xfrm rot="4887933">
            <a:off x="7433805" y="5631353"/>
            <a:ext cx="1656184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0" name="Rounded Rectangle 39"/>
          <p:cNvSpPr/>
          <p:nvPr/>
        </p:nvSpPr>
        <p:spPr>
          <a:xfrm rot="4544939">
            <a:off x="2842931" y="5112071"/>
            <a:ext cx="323492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1" name="Rounded Rectangle 40"/>
          <p:cNvSpPr/>
          <p:nvPr/>
        </p:nvSpPr>
        <p:spPr>
          <a:xfrm rot="4433858">
            <a:off x="3191376" y="6378474"/>
            <a:ext cx="323492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2" name="Rounded Rectangle 41"/>
          <p:cNvSpPr/>
          <p:nvPr/>
        </p:nvSpPr>
        <p:spPr>
          <a:xfrm rot="4726413">
            <a:off x="3584686" y="6286627"/>
            <a:ext cx="323492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3" name="Rounded Rectangle 42"/>
          <p:cNvSpPr/>
          <p:nvPr/>
        </p:nvSpPr>
        <p:spPr>
          <a:xfrm rot="4726413">
            <a:off x="8195531" y="6286627"/>
            <a:ext cx="323492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Rounded Rectangle 43"/>
          <p:cNvSpPr/>
          <p:nvPr/>
        </p:nvSpPr>
        <p:spPr>
          <a:xfrm rot="4454548">
            <a:off x="5675443" y="6381668"/>
            <a:ext cx="323492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5" name="Rounded Rectangle 44"/>
          <p:cNvSpPr/>
          <p:nvPr/>
        </p:nvSpPr>
        <p:spPr>
          <a:xfrm rot="4353794">
            <a:off x="5284621" y="5088461"/>
            <a:ext cx="323492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672937" y="3982343"/>
            <a:ext cx="3393918" cy="1500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254995" y="3861622"/>
            <a:ext cx="3637485" cy="2340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9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Sources of Variation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1600200"/>
            <a:ext cx="5915000" cy="4525963"/>
          </a:xfrm>
        </p:spPr>
        <p:txBody>
          <a:bodyPr>
            <a:normAutofit/>
          </a:bodyPr>
          <a:lstStyle/>
          <a:p>
            <a:r>
              <a:rPr lang="en-NZ" sz="4400" b="1" dirty="0" smtClean="0">
                <a:latin typeface="Freestyle Script" pitchFamily="66" charset="0"/>
              </a:rPr>
              <a:t>Mutations</a:t>
            </a:r>
          </a:p>
          <a:p>
            <a:pPr marL="0" indent="0">
              <a:buNone/>
            </a:pPr>
            <a:endParaRPr lang="en-NZ" sz="4400" b="1" dirty="0">
              <a:latin typeface="Freestyle Script" pitchFamily="66" charset="0"/>
            </a:endParaRPr>
          </a:p>
          <a:p>
            <a:r>
              <a:rPr lang="en-NZ" sz="4400" b="1" dirty="0" smtClean="0">
                <a:latin typeface="Freestyle Script" pitchFamily="66" charset="0"/>
              </a:rPr>
              <a:t>Meiosis</a:t>
            </a:r>
          </a:p>
          <a:p>
            <a:endParaRPr lang="en-NZ" sz="4400" b="1" dirty="0">
              <a:latin typeface="Freestyle Script" pitchFamily="66" charset="0"/>
            </a:endParaRPr>
          </a:p>
          <a:p>
            <a:r>
              <a:rPr lang="en-NZ" sz="4400" b="1" dirty="0" smtClean="0">
                <a:latin typeface="Freestyle Script" pitchFamily="66" charset="0"/>
              </a:rPr>
              <a:t>Sexual Reproduction</a:t>
            </a:r>
            <a:endParaRPr lang="en-NZ" sz="4400" b="1" dirty="0">
              <a:latin typeface="Freestyle Script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768" y="4797152"/>
            <a:ext cx="4032448" cy="792088"/>
          </a:xfrm>
          <a:prstGeom prst="rect">
            <a:avLst/>
          </a:prstGeom>
          <a:solidFill>
            <a:schemeClr val="accent3">
              <a:lumMod val="75000"/>
              <a:alpha val="34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48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abysimpson.co.uk/gallery/frames/6/2f10/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8764"/>
            <a:ext cx="9433048" cy="697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32656" y="1412776"/>
            <a:ext cx="6491064" cy="2506290"/>
          </a:xfrm>
        </p:spPr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Sexual </a:t>
            </a:r>
            <a:br>
              <a:rPr lang="en-NZ" dirty="0" smtClean="0">
                <a:solidFill>
                  <a:schemeClr val="bg1"/>
                </a:solidFill>
              </a:rPr>
            </a:br>
            <a:r>
              <a:rPr lang="en-NZ" dirty="0" smtClean="0">
                <a:solidFill>
                  <a:schemeClr val="bg1"/>
                </a:solidFill>
              </a:rPr>
              <a:t>Reproduction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3367" y="3645024"/>
            <a:ext cx="6279543" cy="4597971"/>
          </a:xfrm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R</a:t>
            </a:r>
            <a:r>
              <a:rPr lang="en-NZ" dirty="0" smtClean="0">
                <a:solidFill>
                  <a:schemeClr val="bg1"/>
                </a:solidFill>
              </a:rPr>
              <a:t>andom mutations and independent assortment, crossing over and segregation during </a:t>
            </a:r>
            <a:r>
              <a:rPr lang="en-NZ" dirty="0" smtClean="0">
                <a:solidFill>
                  <a:schemeClr val="bg1"/>
                </a:solidFill>
              </a:rPr>
              <a:t>meiosis </a:t>
            </a:r>
            <a:r>
              <a:rPr lang="en-NZ" dirty="0" smtClean="0">
                <a:solidFill>
                  <a:schemeClr val="bg1"/>
                </a:solidFill>
              </a:rPr>
              <a:t>all combine to produce gametes which are unique from each other.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Sexual Reproduction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/>
              <a:t>In human females, approximately 1 million immature eggs are already formed at birth.</a:t>
            </a:r>
          </a:p>
          <a:p>
            <a:r>
              <a:rPr lang="en-NZ" dirty="0" smtClean="0"/>
              <a:t>400,000 follicles remain by the time girls reach puberty.</a:t>
            </a:r>
          </a:p>
          <a:p>
            <a:r>
              <a:rPr lang="en-NZ" dirty="0" smtClean="0"/>
              <a:t>With each ovulation, 1 in 1000 eggs matures while the others die.</a:t>
            </a:r>
          </a:p>
          <a:p>
            <a:r>
              <a:rPr lang="en-NZ" dirty="0" smtClean="0"/>
              <a:t>In total, only 400-500 mature eggs will be produced in a woman’s life cycle.</a:t>
            </a:r>
          </a:p>
          <a:p>
            <a:r>
              <a:rPr lang="en-NZ" dirty="0" smtClean="0"/>
              <a:t>Meiosis occurs in phases – only completed upon sperm entering the egg.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106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Sexual Reproduction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In human males, meiosis does not start occurring until puberty.</a:t>
            </a:r>
          </a:p>
          <a:p>
            <a:r>
              <a:rPr lang="en-NZ" dirty="0" smtClean="0"/>
              <a:t>Spermatogenesis takes 74 days.</a:t>
            </a:r>
          </a:p>
          <a:p>
            <a:r>
              <a:rPr lang="en-NZ" dirty="0" smtClean="0"/>
              <a:t>Testes produce 200 to 300 million sperms daily.</a:t>
            </a:r>
          </a:p>
          <a:p>
            <a:r>
              <a:rPr lang="en-NZ" dirty="0" smtClean="0"/>
              <a:t>A single ejaculation contains, on average, 255 million sperms.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61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Sexual Reproduction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 smtClean="0"/>
              <a:t>Every fertilisation is random!</a:t>
            </a:r>
          </a:p>
          <a:p>
            <a:r>
              <a:rPr lang="en-NZ" dirty="0" smtClean="0"/>
              <a:t>For example, the likely proportion of offspring sex look likes this:</a:t>
            </a:r>
          </a:p>
          <a:p>
            <a:r>
              <a:rPr lang="en-NZ" dirty="0"/>
              <a:t>1</a:t>
            </a:r>
            <a:r>
              <a:rPr lang="en-NZ" dirty="0" smtClean="0"/>
              <a:t> male : 1 female</a:t>
            </a:r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>BUT you only expect to approach that ratio if you repeat the observation many, many times (i.e. if a pair has thousands of offspring).</a:t>
            </a:r>
          </a:p>
          <a:p>
            <a:r>
              <a:rPr lang="en-NZ" dirty="0" smtClean="0"/>
              <a:t>How does the sex ratio in your family/extended family look?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653125"/>
              </p:ext>
            </p:extLst>
          </p:nvPr>
        </p:nvGraphicFramePr>
        <p:xfrm>
          <a:off x="6588224" y="2580681"/>
          <a:ext cx="1463823" cy="1352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941"/>
                <a:gridCol w="487941"/>
                <a:gridCol w="487941"/>
              </a:tblGrid>
              <a:tr h="450792">
                <a:tc>
                  <a:txBody>
                    <a:bodyPr/>
                    <a:lstStyle/>
                    <a:p>
                      <a:pPr algn="ctr"/>
                      <a:endParaRPr lang="en-NZ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7030A0"/>
                          </a:solidFill>
                        </a:rPr>
                        <a:t>X</a:t>
                      </a:r>
                      <a:endParaRPr lang="en-NZ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7030A0"/>
                          </a:solidFill>
                        </a:rPr>
                        <a:t>X</a:t>
                      </a:r>
                      <a:endParaRPr lang="en-NZ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0792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7030A0"/>
                          </a:solidFill>
                        </a:rPr>
                        <a:t>X</a:t>
                      </a:r>
                      <a:endParaRPr lang="en-NZ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7030A0"/>
                          </a:solidFill>
                        </a:rPr>
                        <a:t>XX</a:t>
                      </a:r>
                      <a:endParaRPr lang="en-NZ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7030A0"/>
                          </a:solidFill>
                        </a:rPr>
                        <a:t>XX</a:t>
                      </a:r>
                      <a:endParaRPr lang="en-NZ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0792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7030A0"/>
                          </a:solidFill>
                        </a:rPr>
                        <a:t>Y</a:t>
                      </a:r>
                      <a:endParaRPr lang="en-NZ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7030A0"/>
                          </a:solidFill>
                        </a:rPr>
                        <a:t>XY</a:t>
                      </a:r>
                      <a:endParaRPr lang="en-NZ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7030A0"/>
                          </a:solidFill>
                        </a:rPr>
                        <a:t>XY</a:t>
                      </a:r>
                      <a:endParaRPr lang="en-NZ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7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en-NZ" dirty="0" smtClean="0"/>
              <a:t>Sexual Reproduction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17564"/>
            <a:ext cx="3034680" cy="4925144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All these sources of variation contribute to the physical differences between siblings and increase the variation in the gene pool.</a:t>
            </a:r>
            <a:endParaRPr lang="en-NZ" dirty="0"/>
          </a:p>
        </p:txBody>
      </p:sp>
      <p:pic>
        <p:nvPicPr>
          <p:cNvPr id="3074" name="Picture 2" descr="http://static.awkwardfamilyphotos.com/wp-content/uploads/2011/01/jenny-5250_1033133164655_1715205342_71944_8093105_n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5780328" cy="455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5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r>
              <a:rPr lang="en-US" dirty="0" smtClean="0"/>
              <a:t>Meiosis Question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56992"/>
            <a:ext cx="8183880" cy="29215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Find the TWO parts of the question.</a:t>
            </a:r>
          </a:p>
          <a:p>
            <a:r>
              <a:rPr lang="en-US" dirty="0" smtClean="0"/>
              <a:t>What is the maximum mark for this question?</a:t>
            </a:r>
          </a:p>
          <a:p>
            <a:r>
              <a:rPr lang="en-US" dirty="0" smtClean="0"/>
              <a:t>If you forgot what a gamete was, what hints are there to help you?</a:t>
            </a:r>
          </a:p>
          <a:p>
            <a:r>
              <a:rPr lang="en-US" dirty="0" smtClean="0"/>
              <a:t>Links – what do you know about meiosis to help you answer this question?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6" t="26492" r="13806" b="57836"/>
          <a:stretch/>
        </p:blipFill>
        <p:spPr bwMode="auto">
          <a:xfrm>
            <a:off x="467544" y="1565176"/>
            <a:ext cx="8160860" cy="1554448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6369101"/>
            <a:ext cx="379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Sentence starters on board.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97853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r>
              <a:rPr lang="en-US" dirty="0" smtClean="0"/>
              <a:t>Meiosis Question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24" y="3429000"/>
            <a:ext cx="8183880" cy="298205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 achieved:</a:t>
            </a:r>
          </a:p>
          <a:p>
            <a:pPr lvl="1"/>
            <a:r>
              <a:rPr lang="en-US" dirty="0" smtClean="0"/>
              <a:t>Gametes are sex cells e.g. sperm, egg</a:t>
            </a:r>
          </a:p>
          <a:p>
            <a:pPr lvl="1"/>
            <a:r>
              <a:rPr lang="en-US" dirty="0" smtClean="0"/>
              <a:t>Gametes have </a:t>
            </a:r>
            <a:r>
              <a:rPr lang="en-US" i="1" dirty="0" smtClean="0"/>
              <a:t>half </a:t>
            </a:r>
            <a:r>
              <a:rPr lang="en-US" dirty="0" smtClean="0"/>
              <a:t>the number of chromosomes</a:t>
            </a:r>
            <a:endParaRPr lang="en-US" i="1" dirty="0"/>
          </a:p>
          <a:p>
            <a:r>
              <a:rPr lang="en-US" dirty="0" smtClean="0"/>
              <a:t>For merit:</a:t>
            </a:r>
          </a:p>
          <a:p>
            <a:pPr lvl="1"/>
            <a:r>
              <a:rPr lang="en-US" dirty="0" smtClean="0"/>
              <a:t>Gametes are needed so that when sperm and egg fuse (sexual reproduction) the first cell of the new organism (zygote)has the </a:t>
            </a:r>
            <a:r>
              <a:rPr lang="en-US" b="1" dirty="0" smtClean="0"/>
              <a:t>correct</a:t>
            </a:r>
            <a:r>
              <a:rPr lang="en-US" dirty="0" smtClean="0"/>
              <a:t> number of chromosomes.</a:t>
            </a:r>
          </a:p>
          <a:p>
            <a:endParaRPr lang="en-US" dirty="0" smtClean="0"/>
          </a:p>
          <a:p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6" t="26492" r="13806" b="57836"/>
          <a:stretch/>
        </p:blipFill>
        <p:spPr bwMode="auto">
          <a:xfrm>
            <a:off x="467544" y="1484784"/>
            <a:ext cx="8160860" cy="1554448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03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DNA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DNA is a code which contains all the information to build proteins to make different cells perform different functions.</a:t>
            </a:r>
          </a:p>
          <a:p>
            <a:r>
              <a:rPr lang="en-US" dirty="0" smtClean="0"/>
              <a:t>All the cells in an organism’s body (except sex cells) contain </a:t>
            </a:r>
            <a:r>
              <a:rPr lang="en-US" u="sng" dirty="0" smtClean="0"/>
              <a:t>the same</a:t>
            </a:r>
            <a:r>
              <a:rPr lang="en-US" dirty="0" smtClean="0"/>
              <a:t> DNA….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…..BUT …. </a:t>
            </a:r>
            <a:r>
              <a:rPr lang="en-US" dirty="0"/>
              <a:t>e</a:t>
            </a:r>
            <a:r>
              <a:rPr lang="en-US" dirty="0" smtClean="0"/>
              <a:t>ach cell only “turns on” the 	information which relates to its job.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1051560"/>
          </a:xfrm>
        </p:spPr>
        <p:txBody>
          <a:bodyPr/>
          <a:lstStyle/>
          <a:p>
            <a:r>
              <a:rPr lang="en-US" dirty="0" smtClean="0"/>
              <a:t>Meiosis Question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23" y="4653136"/>
            <a:ext cx="8183880" cy="1866420"/>
          </a:xfrm>
        </p:spPr>
        <p:txBody>
          <a:bodyPr/>
          <a:lstStyle/>
          <a:p>
            <a:r>
              <a:rPr lang="en-US" dirty="0" smtClean="0"/>
              <a:t>What is the question worth?</a:t>
            </a:r>
          </a:p>
          <a:p>
            <a:r>
              <a:rPr lang="en-US" dirty="0" smtClean="0"/>
              <a:t>What is your plan?</a:t>
            </a:r>
          </a:p>
          <a:p>
            <a:r>
              <a:rPr lang="en-US" dirty="0" smtClean="0"/>
              <a:t>What else do you need to do?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6" t="43657" r="12267" b="28172"/>
          <a:stretch/>
        </p:blipFill>
        <p:spPr bwMode="auto">
          <a:xfrm>
            <a:off x="453023" y="1484784"/>
            <a:ext cx="8259460" cy="2880320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4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23" y="361216"/>
            <a:ext cx="8183880" cy="1051560"/>
          </a:xfrm>
        </p:spPr>
        <p:txBody>
          <a:bodyPr/>
          <a:lstStyle/>
          <a:p>
            <a:r>
              <a:rPr lang="en-US" dirty="0" smtClean="0"/>
              <a:t>Meiosis Question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411" y="4509120"/>
            <a:ext cx="8183880" cy="1866420"/>
          </a:xfrm>
        </p:spPr>
        <p:txBody>
          <a:bodyPr/>
          <a:lstStyle/>
          <a:p>
            <a:r>
              <a:rPr lang="en-US" dirty="0" smtClean="0"/>
              <a:t>What hints are there?</a:t>
            </a:r>
          </a:p>
          <a:p>
            <a:r>
              <a:rPr lang="en-US" dirty="0" smtClean="0"/>
              <a:t>Which diagram could help your answer?</a:t>
            </a:r>
          </a:p>
          <a:p>
            <a:r>
              <a:rPr lang="en-US" dirty="0" smtClean="0"/>
              <a:t>Can you think of examples to include?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6" t="43657" r="12267" b="28172"/>
          <a:stretch/>
        </p:blipFill>
        <p:spPr bwMode="auto">
          <a:xfrm>
            <a:off x="453023" y="1412776"/>
            <a:ext cx="8259460" cy="2880320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6556" y="6369101"/>
            <a:ext cx="379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Sentence starters on board.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06962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83880" cy="1051560"/>
          </a:xfrm>
        </p:spPr>
        <p:txBody>
          <a:bodyPr/>
          <a:lstStyle/>
          <a:p>
            <a:r>
              <a:rPr lang="en-US" dirty="0" smtClean="0"/>
              <a:t>Meiosis Question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183880" cy="47640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Achieved:</a:t>
            </a:r>
          </a:p>
          <a:p>
            <a:pPr lvl="1"/>
            <a:r>
              <a:rPr lang="en-US" dirty="0" smtClean="0"/>
              <a:t>Genetic variation is variety of phenotypes/alleles/versions of a gene in a population</a:t>
            </a:r>
          </a:p>
          <a:p>
            <a:pPr lvl="1"/>
            <a:r>
              <a:rPr lang="en-US" dirty="0" smtClean="0"/>
              <a:t>Meiosis creates variation by randomly separating pairs of chromosomes.</a:t>
            </a:r>
          </a:p>
          <a:p>
            <a:pPr lvl="1"/>
            <a:r>
              <a:rPr lang="en-US" dirty="0" smtClean="0"/>
              <a:t> Variation is beneficial to a population is conditions change.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 out of 3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145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83880" cy="1051560"/>
          </a:xfrm>
        </p:spPr>
        <p:txBody>
          <a:bodyPr/>
          <a:lstStyle/>
          <a:p>
            <a:r>
              <a:rPr lang="en-US" dirty="0" smtClean="0"/>
              <a:t>Meiosis Question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183880" cy="47640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Merit:</a:t>
            </a:r>
          </a:p>
          <a:p>
            <a:pPr lvl="1"/>
            <a:r>
              <a:rPr lang="en-US" dirty="0" smtClean="0"/>
              <a:t>Meiosis separates pairs of chromosomes </a:t>
            </a:r>
            <a:r>
              <a:rPr lang="en-US" dirty="0"/>
              <a:t>so new combinations of alleles can occur </a:t>
            </a:r>
            <a:r>
              <a:rPr lang="en-US" dirty="0" smtClean="0"/>
              <a:t>in a population when sperm and eggs meet (fertilization).</a:t>
            </a:r>
          </a:p>
          <a:p>
            <a:pPr lvl="1"/>
            <a:r>
              <a:rPr lang="en-US" dirty="0" smtClean="0"/>
              <a:t>Variation might allow individuals to survive if the environment changes and to pass that ability on to offspring.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1 out of 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602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83880" cy="1051560"/>
          </a:xfrm>
        </p:spPr>
        <p:txBody>
          <a:bodyPr/>
          <a:lstStyle/>
          <a:p>
            <a:r>
              <a:rPr lang="en-US" dirty="0" smtClean="0"/>
              <a:t>Meiosis Question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183880" cy="47640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Excellence:</a:t>
            </a:r>
          </a:p>
          <a:p>
            <a:pPr lvl="1"/>
            <a:r>
              <a:rPr lang="en-GB" dirty="0"/>
              <a:t>G</a:t>
            </a:r>
            <a:r>
              <a:rPr lang="en-GB" dirty="0" smtClean="0"/>
              <a:t>enetic </a:t>
            </a:r>
            <a:r>
              <a:rPr lang="en-GB" dirty="0"/>
              <a:t>variation within a population is important for the survival of the species </a:t>
            </a:r>
            <a:r>
              <a:rPr lang="en-GB" dirty="0" smtClean="0"/>
              <a:t>because inherited </a:t>
            </a:r>
            <a:r>
              <a:rPr lang="en-GB" dirty="0"/>
              <a:t>variation is constantly being generated by the process of meiosis, through the reshuffling of alleles</a:t>
            </a:r>
            <a:r>
              <a:rPr lang="en-GB" dirty="0" smtClean="0"/>
              <a:t>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LINKS all 3 ideas: </a:t>
            </a:r>
          </a:p>
          <a:p>
            <a:pPr marL="347472" lvl="1" indent="0">
              <a:buNone/>
            </a:pPr>
            <a:r>
              <a:rPr lang="en-US" dirty="0" smtClean="0"/>
              <a:t>meiosis -&gt; variation -&gt;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0064"/>
            <a:ext cx="8183880" cy="1051560"/>
          </a:xfrm>
        </p:spPr>
        <p:txBody>
          <a:bodyPr/>
          <a:lstStyle/>
          <a:p>
            <a:r>
              <a:rPr lang="en-US" dirty="0" smtClean="0"/>
              <a:t>The diagram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2952328" cy="4187952"/>
          </a:xfrm>
        </p:spPr>
        <p:txBody>
          <a:bodyPr>
            <a:normAutofit/>
          </a:bodyPr>
          <a:lstStyle/>
          <a:p>
            <a:r>
              <a:rPr lang="en-US" dirty="0" smtClean="0"/>
              <a:t>Making it clear what you mean when you talk about meiosis.</a:t>
            </a:r>
          </a:p>
          <a:p>
            <a:r>
              <a:rPr lang="en-US" dirty="0" smtClean="0"/>
              <a:t>How could this diagram be better?</a:t>
            </a: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7" t="25201" r="21825" b="6250"/>
          <a:stretch/>
        </p:blipFill>
        <p:spPr bwMode="auto">
          <a:xfrm>
            <a:off x="3419872" y="1081624"/>
            <a:ext cx="5561358" cy="574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3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Genome is like a set of Recipe </a:t>
            </a:r>
            <a:r>
              <a:rPr lang="en-US" dirty="0" err="1" smtClean="0"/>
              <a:t>Encyclopaedias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DNA is the letters.</a:t>
            </a:r>
          </a:p>
          <a:p>
            <a:endParaRPr lang="en-US" dirty="0" smtClean="0"/>
          </a:p>
          <a:p>
            <a:r>
              <a:rPr lang="en-US" dirty="0" smtClean="0"/>
              <a:t>Codons are words.</a:t>
            </a:r>
          </a:p>
          <a:p>
            <a:endParaRPr lang="en-US" dirty="0" smtClean="0"/>
          </a:p>
          <a:p>
            <a:r>
              <a:rPr lang="en-US" dirty="0" smtClean="0"/>
              <a:t>Gene is a recipe.</a:t>
            </a:r>
          </a:p>
          <a:p>
            <a:endParaRPr lang="en-US" dirty="0" smtClean="0"/>
          </a:p>
          <a:p>
            <a:r>
              <a:rPr lang="en-US" dirty="0" smtClean="0"/>
              <a:t>Chromosome is a volume.</a:t>
            </a:r>
          </a:p>
          <a:p>
            <a:endParaRPr lang="en-US" dirty="0" smtClean="0"/>
          </a:p>
          <a:p>
            <a:r>
              <a:rPr lang="en-US" dirty="0" smtClean="0"/>
              <a:t>Genome is the whole set.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1054794">
            <a:off x="3976740" y="1690354"/>
            <a:ext cx="2209800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 AC 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9098" y="2654120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cat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2052" name="Picture 4" descr="http://buzzworthy.mtv.com/wp-content/uploads/2010/11/kitty-gaga-large-msg-1266900982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15" y="1782611"/>
            <a:ext cx="1550312" cy="232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Katie\Local Settings\Temporary Internet Files\Content.IE5\HLYH0N94\MP90031432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64387"/>
            <a:ext cx="1836458" cy="13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25272" y="3593164"/>
            <a:ext cx="1601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Gag a Gaga</a:t>
            </a:r>
          </a:p>
          <a:p>
            <a:r>
              <a:rPr lang="en-US" dirty="0"/>
              <a:t>c</a:t>
            </a:r>
            <a:r>
              <a:rPr lang="en-US" dirty="0" smtClean="0"/>
              <a:t>at.</a:t>
            </a:r>
            <a:endParaRPr lang="en-US" dirty="0"/>
          </a:p>
        </p:txBody>
      </p:sp>
      <p:pic>
        <p:nvPicPr>
          <p:cNvPr id="2055" name="Picture 7" descr="http://payload.cargocollective.com/1/3/125736/2175893/THE%20CAT%20COOK%20BOOK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725" y="4197337"/>
            <a:ext cx="1838868" cy="276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i15.ebayimg.com/07/i/000/b7/d3/4e3c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877272"/>
            <a:ext cx="3810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12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Genome is like a set of Recipe </a:t>
            </a:r>
            <a:r>
              <a:rPr lang="en-US" dirty="0" err="1" smtClean="0"/>
              <a:t>Encyclopaedias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DNA is the letters.</a:t>
            </a:r>
          </a:p>
          <a:p>
            <a:endParaRPr lang="en-US" sz="2400" dirty="0"/>
          </a:p>
          <a:p>
            <a:r>
              <a:rPr lang="en-US" sz="2400" dirty="0"/>
              <a:t>Codons are words.</a:t>
            </a:r>
          </a:p>
          <a:p>
            <a:endParaRPr lang="en-US" sz="2400" dirty="0"/>
          </a:p>
          <a:p>
            <a:r>
              <a:rPr lang="en-US" sz="2400" dirty="0"/>
              <a:t>Gene is </a:t>
            </a:r>
            <a:r>
              <a:rPr lang="en-US" sz="2400" dirty="0" smtClean="0"/>
              <a:t>a recipe.</a:t>
            </a:r>
          </a:p>
          <a:p>
            <a:endParaRPr lang="en-US" sz="2400" dirty="0" smtClean="0"/>
          </a:p>
          <a:p>
            <a:r>
              <a:rPr lang="en-US" sz="2400" dirty="0" smtClean="0"/>
              <a:t>Chromosome is a volume.</a:t>
            </a:r>
          </a:p>
          <a:p>
            <a:endParaRPr lang="en-US" sz="2400" dirty="0" smtClean="0"/>
          </a:p>
          <a:p>
            <a:r>
              <a:rPr lang="en-US" sz="2400" dirty="0" smtClean="0"/>
              <a:t>Genome is the whole set.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64279" y="1841150"/>
            <a:ext cx="310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GATTATCGGAGTGCGATG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99925" y="2768958"/>
            <a:ext cx="395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   TAT   CGG   AGT   GCG   ATG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51047" y="4226519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enzyme to make digestion faster; A protein which makes cell blue; A muscle cell; A neuron; A growth hormone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10657" y="357247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enzyme to make digestion faster</a:t>
            </a:r>
            <a:endParaRPr lang="en-US" dirty="0"/>
          </a:p>
        </p:txBody>
      </p:sp>
      <p:pic>
        <p:nvPicPr>
          <p:cNvPr id="3074" name="Picture 2" descr="http://upload.wikimedia.org/wikipedia/commons/thumb/5/53/NHGRI_human_male_karyotype.png/250px-NHGRI_human_male_karyo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307" y="5373216"/>
            <a:ext cx="2038350" cy="159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66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Sources of Variation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1600200"/>
            <a:ext cx="5915000" cy="4525963"/>
          </a:xfrm>
        </p:spPr>
        <p:txBody>
          <a:bodyPr>
            <a:normAutofit/>
          </a:bodyPr>
          <a:lstStyle/>
          <a:p>
            <a:r>
              <a:rPr lang="en-NZ" sz="4400" b="1" dirty="0" smtClean="0">
                <a:latin typeface="Freestyle Script" pitchFamily="66" charset="0"/>
              </a:rPr>
              <a:t>Mutations</a:t>
            </a:r>
          </a:p>
          <a:p>
            <a:pPr marL="0" indent="0">
              <a:buNone/>
            </a:pPr>
            <a:endParaRPr lang="en-NZ" sz="4400" b="1" dirty="0">
              <a:latin typeface="Freestyle Script" pitchFamily="66" charset="0"/>
            </a:endParaRPr>
          </a:p>
          <a:p>
            <a:r>
              <a:rPr lang="en-NZ" sz="4400" b="1" dirty="0" smtClean="0">
                <a:latin typeface="Freestyle Script" pitchFamily="66" charset="0"/>
              </a:rPr>
              <a:t>Meiosis</a:t>
            </a:r>
          </a:p>
          <a:p>
            <a:endParaRPr lang="en-NZ" sz="4400" b="1" dirty="0">
              <a:latin typeface="Freestyle Script" pitchFamily="66" charset="0"/>
            </a:endParaRPr>
          </a:p>
          <a:p>
            <a:r>
              <a:rPr lang="en-NZ" sz="4400" b="1" dirty="0" smtClean="0">
                <a:latin typeface="Freestyle Script" pitchFamily="66" charset="0"/>
              </a:rPr>
              <a:t>Sexual Reproduction</a:t>
            </a:r>
            <a:endParaRPr lang="en-NZ" sz="4400" b="1" dirty="0">
              <a:latin typeface="Freestyle Script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768" y="1628800"/>
            <a:ext cx="2592288" cy="792088"/>
          </a:xfrm>
          <a:prstGeom prst="rect">
            <a:avLst/>
          </a:prstGeom>
          <a:solidFill>
            <a:schemeClr val="accent3">
              <a:lumMod val="75000"/>
              <a:alpha val="34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15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Mutations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Read pages 122-126</a:t>
            </a:r>
          </a:p>
          <a:p>
            <a:endParaRPr lang="en-NZ" dirty="0"/>
          </a:p>
          <a:p>
            <a:r>
              <a:rPr lang="en-NZ" dirty="0" smtClean="0"/>
              <a:t>Write the answers to the blue box on page 126 in complete sentences.</a:t>
            </a:r>
          </a:p>
          <a:p>
            <a:pPr lvl="1"/>
            <a:r>
              <a:rPr lang="en-NZ" dirty="0"/>
              <a:t>e</a:t>
            </a:r>
            <a:r>
              <a:rPr lang="en-NZ" dirty="0" smtClean="0"/>
              <a:t>.g. </a:t>
            </a:r>
            <a:r>
              <a:rPr lang="en-NZ" i="1" dirty="0" smtClean="0"/>
              <a:t>A mutation will NOT always cause harm to an individual.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472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2140</Words>
  <Application>Microsoft Office PowerPoint</Application>
  <PresentationFormat>On-screen Show (4:3)</PresentationFormat>
  <Paragraphs>556</Paragraphs>
  <Slides>55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Sources of Variation</vt:lpstr>
      <vt:lpstr>What is variation?</vt:lpstr>
      <vt:lpstr>Where does variation come from?</vt:lpstr>
      <vt:lpstr>What do genes do?</vt:lpstr>
      <vt:lpstr>What do we need DNA for?</vt:lpstr>
      <vt:lpstr>Genome is like a set of Recipe Encyclopaedias</vt:lpstr>
      <vt:lpstr>Genome is like a set of Recipe Encyclopaedias</vt:lpstr>
      <vt:lpstr>Sources of Variation</vt:lpstr>
      <vt:lpstr>Mutations</vt:lpstr>
      <vt:lpstr>Single gene mutations</vt:lpstr>
      <vt:lpstr>Single gene mutations</vt:lpstr>
      <vt:lpstr>Mutation video</vt:lpstr>
      <vt:lpstr>Chromosomal mutations</vt:lpstr>
      <vt:lpstr>Chromosomal mutations</vt:lpstr>
      <vt:lpstr>Chromosomal mutations</vt:lpstr>
      <vt:lpstr>Key Points</vt:lpstr>
      <vt:lpstr>Mutation Crossword</vt:lpstr>
      <vt:lpstr>Mutation Crossword</vt:lpstr>
      <vt:lpstr>Sources of Variation</vt:lpstr>
      <vt:lpstr>How many chromosomes?</vt:lpstr>
      <vt:lpstr>How are gametes created?</vt:lpstr>
      <vt:lpstr>Meiosis</vt:lpstr>
      <vt:lpstr>Meiosis Step-by-Step</vt:lpstr>
      <vt:lpstr>Meiosis Step-by-Step</vt:lpstr>
      <vt:lpstr>Meiosis Step-by-Step</vt:lpstr>
      <vt:lpstr>Meiosis Step-by-Step</vt:lpstr>
      <vt:lpstr>Meiosis Step-by-Step</vt:lpstr>
      <vt:lpstr>Meiosis Step-by-Step</vt:lpstr>
      <vt:lpstr>Meiosis Step-by-Step</vt:lpstr>
      <vt:lpstr>Meiosis Step-by-Step</vt:lpstr>
      <vt:lpstr>Meiosis Step-by-Step</vt:lpstr>
      <vt:lpstr>Meiosis</vt:lpstr>
      <vt:lpstr>Independent Assortment</vt:lpstr>
      <vt:lpstr>Independent Assortment</vt:lpstr>
      <vt:lpstr>Quick Vocab Refresher</vt:lpstr>
      <vt:lpstr>Independent Assortment</vt:lpstr>
      <vt:lpstr>Crossing Over</vt:lpstr>
      <vt:lpstr>Crossing Over</vt:lpstr>
      <vt:lpstr>Crossing Over</vt:lpstr>
      <vt:lpstr>Crossing Over</vt:lpstr>
      <vt:lpstr>Segregation</vt:lpstr>
      <vt:lpstr>Sources of Variation</vt:lpstr>
      <vt:lpstr>Sexual  Reproduction</vt:lpstr>
      <vt:lpstr>Sexual Reproduction</vt:lpstr>
      <vt:lpstr>Sexual Reproduction</vt:lpstr>
      <vt:lpstr>Sexual Reproduction</vt:lpstr>
      <vt:lpstr>Sexual Reproduction</vt:lpstr>
      <vt:lpstr>Meiosis Question</vt:lpstr>
      <vt:lpstr>Meiosis Question</vt:lpstr>
      <vt:lpstr>Meiosis Question</vt:lpstr>
      <vt:lpstr>Meiosis Question</vt:lpstr>
      <vt:lpstr>Meiosis Question</vt:lpstr>
      <vt:lpstr>Meiosis Question</vt:lpstr>
      <vt:lpstr>Meiosis Question</vt:lpstr>
      <vt:lpstr>The diagram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Sources of Variation</dc:title>
  <dc:creator>Student Teacher1</dc:creator>
  <cp:lastModifiedBy>Student Teacher1</cp:lastModifiedBy>
  <cp:revision>27</cp:revision>
  <dcterms:created xsi:type="dcterms:W3CDTF">2013-08-26T20:58:38Z</dcterms:created>
  <dcterms:modified xsi:type="dcterms:W3CDTF">2013-09-09T01:07:07Z</dcterms:modified>
</cp:coreProperties>
</file>