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74" r:id="rId15"/>
    <p:sldId id="275" r:id="rId16"/>
    <p:sldId id="276" r:id="rId17"/>
    <p:sldId id="277" r:id="rId18"/>
    <p:sldId id="270" r:id="rId19"/>
    <p:sldId id="268" r:id="rId20"/>
    <p:sldId id="271" r:id="rId21"/>
    <p:sldId id="278" r:id="rId22"/>
    <p:sldId id="272" r:id="rId23"/>
    <p:sldId id="279" r:id="rId24"/>
    <p:sldId id="280" r:id="rId25"/>
    <p:sldId id="273"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5DE97-BA46-490C-B6F4-CCDB95246377}"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141738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5DE97-BA46-490C-B6F4-CCDB95246377}"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191805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5DE97-BA46-490C-B6F4-CCDB95246377}"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301631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5DE97-BA46-490C-B6F4-CCDB95246377}"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399465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5DE97-BA46-490C-B6F4-CCDB95246377}"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177807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5DE97-BA46-490C-B6F4-CCDB95246377}"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365767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5DE97-BA46-490C-B6F4-CCDB95246377}" type="datetimeFigureOut">
              <a:rPr lang="en-US" smtClean="0"/>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347721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5DE97-BA46-490C-B6F4-CCDB95246377}" type="datetimeFigureOut">
              <a:rPr lang="en-US" smtClean="0"/>
              <a:t>8/8/2013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109460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5DE97-BA46-490C-B6F4-CCDB95246377}"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331600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5DE97-BA46-490C-B6F4-CCDB95246377}"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211708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5DE97-BA46-490C-B6F4-CCDB95246377}"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CC1E4-80F9-4739-8A6D-2E376B931D41}" type="slidenum">
              <a:rPr lang="en-US" smtClean="0"/>
              <a:t>‹#›</a:t>
            </a:fld>
            <a:endParaRPr lang="en-US"/>
          </a:p>
        </p:txBody>
      </p:sp>
    </p:spTree>
    <p:extLst>
      <p:ext uri="{BB962C8B-B14F-4D97-AF65-F5344CB8AC3E}">
        <p14:creationId xmlns:p14="http://schemas.microsoft.com/office/powerpoint/2010/main" val="129634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5DE97-BA46-490C-B6F4-CCDB95246377}" type="datetimeFigureOut">
              <a:rPr lang="en-US" smtClean="0"/>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CC1E4-80F9-4739-8A6D-2E376B931D41}" type="slidenum">
              <a:rPr lang="en-US" smtClean="0"/>
              <a:t>‹#›</a:t>
            </a:fld>
            <a:endParaRPr lang="en-US"/>
          </a:p>
        </p:txBody>
      </p:sp>
    </p:spTree>
    <p:extLst>
      <p:ext uri="{BB962C8B-B14F-4D97-AF65-F5344CB8AC3E}">
        <p14:creationId xmlns:p14="http://schemas.microsoft.com/office/powerpoint/2010/main" val="171386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breeds.co.nz/"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2yvXowLh-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mbreed.co.nz/"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Reproductive Techniques</a:t>
            </a:r>
            <a:endParaRPr lang="en-US" dirty="0"/>
          </a:p>
        </p:txBody>
      </p:sp>
      <p:sp>
        <p:nvSpPr>
          <p:cNvPr id="5" name="Content Placeholder 4"/>
          <p:cNvSpPr>
            <a:spLocks noGrp="1"/>
          </p:cNvSpPr>
          <p:nvPr>
            <p:ph idx="1"/>
          </p:nvPr>
        </p:nvSpPr>
        <p:spPr/>
        <p:txBody>
          <a:bodyPr/>
          <a:lstStyle/>
          <a:p>
            <a:r>
              <a:rPr lang="en-US" dirty="0" smtClean="0"/>
              <a:t>What we’ve looked at so far</a:t>
            </a:r>
          </a:p>
          <a:p>
            <a:pPr lvl="1"/>
            <a:r>
              <a:rPr lang="en-US" dirty="0" smtClean="0"/>
              <a:t>Reproductive systems</a:t>
            </a:r>
          </a:p>
          <a:p>
            <a:pPr lvl="1"/>
            <a:r>
              <a:rPr lang="en-US" dirty="0" smtClean="0"/>
              <a:t>Hormone cycles</a:t>
            </a:r>
          </a:p>
          <a:p>
            <a:pPr lvl="1"/>
            <a:r>
              <a:rPr lang="en-US" dirty="0" smtClean="0"/>
              <a:t>Estrus detection</a:t>
            </a:r>
          </a:p>
          <a:p>
            <a:pPr lvl="1"/>
            <a:r>
              <a:rPr lang="en-US" dirty="0" smtClean="0"/>
              <a:t>Estrus synchronization</a:t>
            </a:r>
          </a:p>
          <a:p>
            <a:pPr lvl="2"/>
            <a:r>
              <a:rPr lang="en-US" dirty="0" smtClean="0"/>
              <a:t>Artificial lighting</a:t>
            </a:r>
            <a:endParaRPr lang="en-US" dirty="0"/>
          </a:p>
          <a:p>
            <a:pPr lvl="2"/>
            <a:r>
              <a:rPr lang="en-US" dirty="0" smtClean="0"/>
              <a:t>Artificial hormones (CDIR)</a:t>
            </a:r>
          </a:p>
          <a:p>
            <a:pPr lvl="2"/>
            <a:r>
              <a:rPr lang="en-US" dirty="0" smtClean="0"/>
              <a:t>Teasers</a:t>
            </a:r>
            <a:endParaRPr lang="en-US" dirty="0"/>
          </a:p>
          <a:p>
            <a:pPr marL="914400" lvl="2"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0"/>
            <a:ext cx="30765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Mendelian</a:t>
            </a:r>
            <a:r>
              <a:rPr lang="en-US" dirty="0" smtClean="0"/>
              <a:t> Genetics</a:t>
            </a:r>
            <a:endParaRPr lang="en-US" dirty="0"/>
          </a:p>
        </p:txBody>
      </p:sp>
      <p:sp>
        <p:nvSpPr>
          <p:cNvPr id="3" name="Content Placeholder 2"/>
          <p:cNvSpPr>
            <a:spLocks noGrp="1"/>
          </p:cNvSpPr>
          <p:nvPr>
            <p:ph idx="1"/>
          </p:nvPr>
        </p:nvSpPr>
        <p:spPr/>
        <p:txBody>
          <a:bodyPr>
            <a:normAutofit/>
          </a:bodyPr>
          <a:lstStyle/>
          <a:p>
            <a:r>
              <a:rPr lang="en-US" dirty="0" smtClean="0"/>
              <a:t>In  cattle, hornless (H) is completely dominant over the horned condition (h).  A horned (</a:t>
            </a:r>
            <a:r>
              <a:rPr lang="en-US" dirty="0" err="1" smtClean="0"/>
              <a:t>hh</a:t>
            </a:r>
            <a:r>
              <a:rPr lang="en-US" dirty="0" smtClean="0"/>
              <a:t>) bull is bred with a hornless (</a:t>
            </a:r>
            <a:r>
              <a:rPr lang="en-US" dirty="0" err="1" smtClean="0"/>
              <a:t>Hh</a:t>
            </a:r>
            <a:r>
              <a:rPr lang="en-US" dirty="0" smtClean="0"/>
              <a:t>) cow. What will the offspring phenotype be? </a:t>
            </a:r>
          </a:p>
        </p:txBody>
      </p:sp>
      <p:graphicFrame>
        <p:nvGraphicFramePr>
          <p:cNvPr id="4" name="Table 3"/>
          <p:cNvGraphicFramePr>
            <a:graphicFrameLocks noGrp="1"/>
          </p:cNvGraphicFramePr>
          <p:nvPr>
            <p:extLst>
              <p:ext uri="{D42A27DB-BD31-4B8C-83A1-F6EECF244321}">
                <p14:modId xmlns:p14="http://schemas.microsoft.com/office/powerpoint/2010/main" val="1679949392"/>
              </p:ext>
            </p:extLst>
          </p:nvPr>
        </p:nvGraphicFramePr>
        <p:xfrm>
          <a:off x="2514600" y="3810000"/>
          <a:ext cx="3581400" cy="2712720"/>
        </p:xfrm>
        <a:graphic>
          <a:graphicData uri="http://schemas.openxmlformats.org/drawingml/2006/table">
            <a:tbl>
              <a:tblPr firstRow="1" bandRow="1">
                <a:tableStyleId>{5C22544A-7EE6-4342-B048-85BDC9FD1C3A}</a:tableStyleId>
              </a:tblPr>
              <a:tblGrid>
                <a:gridCol w="1193800"/>
                <a:gridCol w="1193800"/>
                <a:gridCol w="1193800"/>
              </a:tblGrid>
              <a:tr h="904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962400" y="3917550"/>
            <a:ext cx="514885" cy="707886"/>
          </a:xfrm>
          <a:prstGeom prst="rect">
            <a:avLst/>
          </a:prstGeom>
          <a:noFill/>
        </p:spPr>
        <p:txBody>
          <a:bodyPr wrap="none" rtlCol="0">
            <a:spAutoFit/>
          </a:bodyPr>
          <a:lstStyle/>
          <a:p>
            <a:r>
              <a:rPr lang="en-US" sz="4000" dirty="0" smtClean="0"/>
              <a:t>H</a:t>
            </a:r>
            <a:endParaRPr lang="en-US" dirty="0"/>
          </a:p>
        </p:txBody>
      </p:sp>
      <p:sp>
        <p:nvSpPr>
          <p:cNvPr id="6" name="TextBox 5"/>
          <p:cNvSpPr txBox="1"/>
          <p:nvPr/>
        </p:nvSpPr>
        <p:spPr>
          <a:xfrm>
            <a:off x="5181600" y="3917550"/>
            <a:ext cx="461986" cy="707886"/>
          </a:xfrm>
          <a:prstGeom prst="rect">
            <a:avLst/>
          </a:prstGeom>
          <a:noFill/>
        </p:spPr>
        <p:txBody>
          <a:bodyPr wrap="none" rtlCol="0">
            <a:spAutoFit/>
          </a:bodyPr>
          <a:lstStyle/>
          <a:p>
            <a:r>
              <a:rPr lang="en-US" sz="4000" dirty="0"/>
              <a:t>h</a:t>
            </a:r>
            <a:endParaRPr lang="en-US" dirty="0"/>
          </a:p>
        </p:txBody>
      </p:sp>
      <p:sp>
        <p:nvSpPr>
          <p:cNvPr id="7" name="TextBox 6"/>
          <p:cNvSpPr txBox="1"/>
          <p:nvPr/>
        </p:nvSpPr>
        <p:spPr>
          <a:xfrm>
            <a:off x="3962399" y="4777836"/>
            <a:ext cx="792205" cy="707886"/>
          </a:xfrm>
          <a:prstGeom prst="rect">
            <a:avLst/>
          </a:prstGeom>
          <a:noFill/>
        </p:spPr>
        <p:txBody>
          <a:bodyPr wrap="none" rtlCol="0">
            <a:spAutoFit/>
          </a:bodyPr>
          <a:lstStyle/>
          <a:p>
            <a:r>
              <a:rPr lang="en-US" sz="4000" dirty="0" err="1" smtClean="0"/>
              <a:t>Hh</a:t>
            </a:r>
            <a:endParaRPr lang="en-US" dirty="0"/>
          </a:p>
        </p:txBody>
      </p:sp>
      <p:sp>
        <p:nvSpPr>
          <p:cNvPr id="8" name="TextBox 7"/>
          <p:cNvSpPr txBox="1"/>
          <p:nvPr/>
        </p:nvSpPr>
        <p:spPr>
          <a:xfrm>
            <a:off x="3962400" y="5715000"/>
            <a:ext cx="792205" cy="707886"/>
          </a:xfrm>
          <a:prstGeom prst="rect">
            <a:avLst/>
          </a:prstGeom>
          <a:noFill/>
        </p:spPr>
        <p:txBody>
          <a:bodyPr wrap="none" rtlCol="0">
            <a:spAutoFit/>
          </a:bodyPr>
          <a:lstStyle/>
          <a:p>
            <a:r>
              <a:rPr lang="en-US" sz="4000" dirty="0" err="1" smtClean="0"/>
              <a:t>Hh</a:t>
            </a:r>
            <a:endParaRPr lang="en-US" dirty="0"/>
          </a:p>
        </p:txBody>
      </p:sp>
      <p:sp>
        <p:nvSpPr>
          <p:cNvPr id="9" name="TextBox 8"/>
          <p:cNvSpPr txBox="1"/>
          <p:nvPr/>
        </p:nvSpPr>
        <p:spPr>
          <a:xfrm>
            <a:off x="5181600" y="4850816"/>
            <a:ext cx="739305" cy="707886"/>
          </a:xfrm>
          <a:prstGeom prst="rect">
            <a:avLst/>
          </a:prstGeom>
          <a:noFill/>
        </p:spPr>
        <p:txBody>
          <a:bodyPr wrap="none" rtlCol="0">
            <a:spAutoFit/>
          </a:bodyPr>
          <a:lstStyle/>
          <a:p>
            <a:r>
              <a:rPr lang="en-US" sz="4000" dirty="0" err="1"/>
              <a:t>h</a:t>
            </a:r>
            <a:r>
              <a:rPr lang="en-US" sz="4000" dirty="0" err="1" smtClean="0"/>
              <a:t>h</a:t>
            </a:r>
            <a:endParaRPr lang="en-US" dirty="0"/>
          </a:p>
        </p:txBody>
      </p:sp>
      <p:sp>
        <p:nvSpPr>
          <p:cNvPr id="10" name="TextBox 9"/>
          <p:cNvSpPr txBox="1"/>
          <p:nvPr/>
        </p:nvSpPr>
        <p:spPr>
          <a:xfrm>
            <a:off x="5181599" y="5715000"/>
            <a:ext cx="739305" cy="707886"/>
          </a:xfrm>
          <a:prstGeom prst="rect">
            <a:avLst/>
          </a:prstGeom>
          <a:noFill/>
        </p:spPr>
        <p:txBody>
          <a:bodyPr wrap="none" rtlCol="0">
            <a:spAutoFit/>
          </a:bodyPr>
          <a:lstStyle/>
          <a:p>
            <a:r>
              <a:rPr lang="en-US" sz="4000" dirty="0" err="1"/>
              <a:t>h</a:t>
            </a:r>
            <a:r>
              <a:rPr lang="en-US" sz="4000" dirty="0" err="1" smtClean="0"/>
              <a:t>h</a:t>
            </a:r>
            <a:endParaRPr lang="en-US" dirty="0"/>
          </a:p>
        </p:txBody>
      </p:sp>
      <p:sp>
        <p:nvSpPr>
          <p:cNvPr id="11" name="TextBox 10"/>
          <p:cNvSpPr txBox="1"/>
          <p:nvPr/>
        </p:nvSpPr>
        <p:spPr>
          <a:xfrm>
            <a:off x="2819400" y="4777836"/>
            <a:ext cx="461986" cy="707886"/>
          </a:xfrm>
          <a:prstGeom prst="rect">
            <a:avLst/>
          </a:prstGeom>
          <a:noFill/>
        </p:spPr>
        <p:txBody>
          <a:bodyPr wrap="none" rtlCol="0">
            <a:spAutoFit/>
          </a:bodyPr>
          <a:lstStyle/>
          <a:p>
            <a:r>
              <a:rPr lang="en-US" sz="4000" dirty="0"/>
              <a:t>h</a:t>
            </a:r>
            <a:endParaRPr lang="en-US" dirty="0"/>
          </a:p>
        </p:txBody>
      </p:sp>
      <p:sp>
        <p:nvSpPr>
          <p:cNvPr id="12" name="TextBox 11"/>
          <p:cNvSpPr txBox="1"/>
          <p:nvPr/>
        </p:nvSpPr>
        <p:spPr>
          <a:xfrm>
            <a:off x="2838448" y="5715000"/>
            <a:ext cx="461986" cy="707886"/>
          </a:xfrm>
          <a:prstGeom prst="rect">
            <a:avLst/>
          </a:prstGeom>
          <a:noFill/>
        </p:spPr>
        <p:txBody>
          <a:bodyPr wrap="none" rtlCol="0">
            <a:spAutoFit/>
          </a:bodyPr>
          <a:lstStyle/>
          <a:p>
            <a:r>
              <a:rPr lang="en-US" sz="4000" dirty="0"/>
              <a:t>h</a:t>
            </a:r>
            <a:endParaRPr lang="en-US" dirty="0"/>
          </a:p>
        </p:txBody>
      </p:sp>
    </p:spTree>
    <p:extLst>
      <p:ext uri="{BB962C8B-B14F-4D97-AF65-F5344CB8AC3E}">
        <p14:creationId xmlns:p14="http://schemas.microsoft.com/office/powerpoint/2010/main" val="8005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Mendelian</a:t>
            </a:r>
            <a:r>
              <a:rPr lang="en-US" dirty="0" smtClean="0"/>
              <a:t> Genetics</a:t>
            </a:r>
            <a:endParaRPr lang="en-US" dirty="0"/>
          </a:p>
        </p:txBody>
      </p:sp>
      <p:sp>
        <p:nvSpPr>
          <p:cNvPr id="3" name="Content Placeholder 2"/>
          <p:cNvSpPr>
            <a:spLocks noGrp="1"/>
          </p:cNvSpPr>
          <p:nvPr>
            <p:ph idx="1"/>
          </p:nvPr>
        </p:nvSpPr>
        <p:spPr/>
        <p:txBody>
          <a:bodyPr>
            <a:normAutofit/>
          </a:bodyPr>
          <a:lstStyle/>
          <a:p>
            <a:r>
              <a:rPr lang="en-US" dirty="0" smtClean="0"/>
              <a:t>In  cattle, hornless (H) is completely dominant over the horned condition (h).  A hornless (</a:t>
            </a:r>
            <a:r>
              <a:rPr lang="en-US" dirty="0" err="1" smtClean="0"/>
              <a:t>Hh</a:t>
            </a:r>
            <a:r>
              <a:rPr lang="en-US" dirty="0" smtClean="0"/>
              <a:t>) bull is bred with a hornless (</a:t>
            </a:r>
            <a:r>
              <a:rPr lang="en-US" dirty="0" err="1" smtClean="0"/>
              <a:t>Hh</a:t>
            </a:r>
            <a:r>
              <a:rPr lang="en-US" dirty="0" smtClean="0"/>
              <a:t>) cow. What will the offspring phenotype be? </a:t>
            </a:r>
          </a:p>
        </p:txBody>
      </p:sp>
      <p:graphicFrame>
        <p:nvGraphicFramePr>
          <p:cNvPr id="4" name="Table 3"/>
          <p:cNvGraphicFramePr>
            <a:graphicFrameLocks noGrp="1"/>
          </p:cNvGraphicFramePr>
          <p:nvPr>
            <p:extLst>
              <p:ext uri="{D42A27DB-BD31-4B8C-83A1-F6EECF244321}">
                <p14:modId xmlns:p14="http://schemas.microsoft.com/office/powerpoint/2010/main" val="156587661"/>
              </p:ext>
            </p:extLst>
          </p:nvPr>
        </p:nvGraphicFramePr>
        <p:xfrm>
          <a:off x="2514600" y="3810000"/>
          <a:ext cx="3581400" cy="2712720"/>
        </p:xfrm>
        <a:graphic>
          <a:graphicData uri="http://schemas.openxmlformats.org/drawingml/2006/table">
            <a:tbl>
              <a:tblPr firstRow="1" bandRow="1">
                <a:tableStyleId>{5C22544A-7EE6-4342-B048-85BDC9FD1C3A}</a:tableStyleId>
              </a:tblPr>
              <a:tblGrid>
                <a:gridCol w="1193800"/>
                <a:gridCol w="1193800"/>
                <a:gridCol w="1193800"/>
              </a:tblGrid>
              <a:tr h="904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962400" y="3917550"/>
            <a:ext cx="514885" cy="707886"/>
          </a:xfrm>
          <a:prstGeom prst="rect">
            <a:avLst/>
          </a:prstGeom>
          <a:noFill/>
        </p:spPr>
        <p:txBody>
          <a:bodyPr wrap="none" rtlCol="0">
            <a:spAutoFit/>
          </a:bodyPr>
          <a:lstStyle/>
          <a:p>
            <a:r>
              <a:rPr lang="en-US" sz="4000" dirty="0" smtClean="0"/>
              <a:t>H</a:t>
            </a:r>
            <a:endParaRPr lang="en-US" dirty="0"/>
          </a:p>
        </p:txBody>
      </p:sp>
      <p:sp>
        <p:nvSpPr>
          <p:cNvPr id="6" name="TextBox 5"/>
          <p:cNvSpPr txBox="1"/>
          <p:nvPr/>
        </p:nvSpPr>
        <p:spPr>
          <a:xfrm>
            <a:off x="5181600" y="3917550"/>
            <a:ext cx="461986" cy="707886"/>
          </a:xfrm>
          <a:prstGeom prst="rect">
            <a:avLst/>
          </a:prstGeom>
          <a:noFill/>
        </p:spPr>
        <p:txBody>
          <a:bodyPr wrap="none" rtlCol="0">
            <a:spAutoFit/>
          </a:bodyPr>
          <a:lstStyle/>
          <a:p>
            <a:r>
              <a:rPr lang="en-US" sz="4000" dirty="0"/>
              <a:t>h</a:t>
            </a:r>
            <a:endParaRPr lang="en-US" dirty="0"/>
          </a:p>
        </p:txBody>
      </p:sp>
      <p:sp>
        <p:nvSpPr>
          <p:cNvPr id="7" name="TextBox 6"/>
          <p:cNvSpPr txBox="1"/>
          <p:nvPr/>
        </p:nvSpPr>
        <p:spPr>
          <a:xfrm>
            <a:off x="3962399" y="4777836"/>
            <a:ext cx="845103" cy="707886"/>
          </a:xfrm>
          <a:prstGeom prst="rect">
            <a:avLst/>
          </a:prstGeom>
          <a:noFill/>
        </p:spPr>
        <p:txBody>
          <a:bodyPr wrap="none" rtlCol="0">
            <a:spAutoFit/>
          </a:bodyPr>
          <a:lstStyle/>
          <a:p>
            <a:r>
              <a:rPr lang="en-US" sz="4000" dirty="0" smtClean="0"/>
              <a:t>HH</a:t>
            </a:r>
            <a:endParaRPr lang="en-US" dirty="0"/>
          </a:p>
        </p:txBody>
      </p:sp>
      <p:sp>
        <p:nvSpPr>
          <p:cNvPr id="8" name="TextBox 7"/>
          <p:cNvSpPr txBox="1"/>
          <p:nvPr/>
        </p:nvSpPr>
        <p:spPr>
          <a:xfrm>
            <a:off x="3962400" y="5715000"/>
            <a:ext cx="792205" cy="707886"/>
          </a:xfrm>
          <a:prstGeom prst="rect">
            <a:avLst/>
          </a:prstGeom>
          <a:noFill/>
        </p:spPr>
        <p:txBody>
          <a:bodyPr wrap="none" rtlCol="0">
            <a:spAutoFit/>
          </a:bodyPr>
          <a:lstStyle/>
          <a:p>
            <a:r>
              <a:rPr lang="en-US" sz="4000" dirty="0" err="1" smtClean="0"/>
              <a:t>Hh</a:t>
            </a:r>
            <a:endParaRPr lang="en-US" dirty="0"/>
          </a:p>
        </p:txBody>
      </p:sp>
      <p:sp>
        <p:nvSpPr>
          <p:cNvPr id="9" name="TextBox 8"/>
          <p:cNvSpPr txBox="1"/>
          <p:nvPr/>
        </p:nvSpPr>
        <p:spPr>
          <a:xfrm>
            <a:off x="5181600" y="4850816"/>
            <a:ext cx="792205" cy="707886"/>
          </a:xfrm>
          <a:prstGeom prst="rect">
            <a:avLst/>
          </a:prstGeom>
          <a:noFill/>
        </p:spPr>
        <p:txBody>
          <a:bodyPr wrap="none" rtlCol="0">
            <a:spAutoFit/>
          </a:bodyPr>
          <a:lstStyle/>
          <a:p>
            <a:r>
              <a:rPr lang="en-US" sz="4000" dirty="0" err="1" smtClean="0"/>
              <a:t>Hh</a:t>
            </a:r>
            <a:endParaRPr lang="en-US" dirty="0"/>
          </a:p>
        </p:txBody>
      </p:sp>
      <p:sp>
        <p:nvSpPr>
          <p:cNvPr id="10" name="TextBox 9"/>
          <p:cNvSpPr txBox="1"/>
          <p:nvPr/>
        </p:nvSpPr>
        <p:spPr>
          <a:xfrm>
            <a:off x="5181599" y="5715000"/>
            <a:ext cx="739305" cy="707886"/>
          </a:xfrm>
          <a:prstGeom prst="rect">
            <a:avLst/>
          </a:prstGeom>
          <a:noFill/>
        </p:spPr>
        <p:txBody>
          <a:bodyPr wrap="none" rtlCol="0">
            <a:spAutoFit/>
          </a:bodyPr>
          <a:lstStyle/>
          <a:p>
            <a:r>
              <a:rPr lang="en-US" sz="4000" dirty="0" err="1"/>
              <a:t>h</a:t>
            </a:r>
            <a:r>
              <a:rPr lang="en-US" sz="4000" dirty="0" err="1" smtClean="0"/>
              <a:t>h</a:t>
            </a:r>
            <a:endParaRPr lang="en-US" dirty="0"/>
          </a:p>
        </p:txBody>
      </p:sp>
      <p:sp>
        <p:nvSpPr>
          <p:cNvPr id="11" name="TextBox 10"/>
          <p:cNvSpPr txBox="1"/>
          <p:nvPr/>
        </p:nvSpPr>
        <p:spPr>
          <a:xfrm>
            <a:off x="2819400" y="4777836"/>
            <a:ext cx="514885" cy="707886"/>
          </a:xfrm>
          <a:prstGeom prst="rect">
            <a:avLst/>
          </a:prstGeom>
          <a:noFill/>
        </p:spPr>
        <p:txBody>
          <a:bodyPr wrap="none" rtlCol="0">
            <a:spAutoFit/>
          </a:bodyPr>
          <a:lstStyle/>
          <a:p>
            <a:r>
              <a:rPr lang="en-US" sz="4000" dirty="0" smtClean="0"/>
              <a:t>H</a:t>
            </a:r>
            <a:endParaRPr lang="en-US" dirty="0"/>
          </a:p>
        </p:txBody>
      </p:sp>
      <p:sp>
        <p:nvSpPr>
          <p:cNvPr id="12" name="TextBox 11"/>
          <p:cNvSpPr txBox="1"/>
          <p:nvPr/>
        </p:nvSpPr>
        <p:spPr>
          <a:xfrm>
            <a:off x="2838448" y="5715000"/>
            <a:ext cx="461986" cy="707886"/>
          </a:xfrm>
          <a:prstGeom prst="rect">
            <a:avLst/>
          </a:prstGeom>
          <a:noFill/>
        </p:spPr>
        <p:txBody>
          <a:bodyPr wrap="none" rtlCol="0">
            <a:spAutoFit/>
          </a:bodyPr>
          <a:lstStyle/>
          <a:p>
            <a:r>
              <a:rPr lang="en-US" sz="4000" dirty="0"/>
              <a:t>h</a:t>
            </a:r>
            <a:endParaRPr lang="en-US" dirty="0"/>
          </a:p>
        </p:txBody>
      </p:sp>
    </p:spTree>
    <p:extLst>
      <p:ext uri="{BB962C8B-B14F-4D97-AF65-F5344CB8AC3E}">
        <p14:creationId xmlns:p14="http://schemas.microsoft.com/office/powerpoint/2010/main" val="3801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104" y="208016"/>
            <a:ext cx="8229600" cy="1143000"/>
          </a:xfrm>
        </p:spPr>
        <p:txBody>
          <a:bodyPr/>
          <a:lstStyle/>
          <a:p>
            <a:r>
              <a:rPr lang="en-US" dirty="0" smtClean="0"/>
              <a:t>Genetics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Unfortunately, while coat </a:t>
            </a:r>
          </a:p>
          <a:p>
            <a:pPr marL="0" indent="0">
              <a:buNone/>
            </a:pPr>
            <a:r>
              <a:rPr lang="en-US" dirty="0"/>
              <a:t> </a:t>
            </a:r>
            <a:r>
              <a:rPr lang="en-US" dirty="0" smtClean="0"/>
              <a:t>  </a:t>
            </a:r>
            <a:r>
              <a:rPr lang="en-US" dirty="0" err="1" smtClean="0"/>
              <a:t>colour</a:t>
            </a:r>
            <a:r>
              <a:rPr lang="en-US" dirty="0" smtClean="0"/>
              <a:t>, horns, hair length </a:t>
            </a:r>
          </a:p>
          <a:p>
            <a:pPr marL="0" indent="0">
              <a:buNone/>
            </a:pPr>
            <a:r>
              <a:rPr lang="en-US" dirty="0"/>
              <a:t> </a:t>
            </a:r>
            <a:r>
              <a:rPr lang="en-US" dirty="0" smtClean="0"/>
              <a:t>  and spottiness may be controlled by a single</a:t>
            </a:r>
          </a:p>
          <a:p>
            <a:pPr marL="0" indent="0">
              <a:buNone/>
            </a:pPr>
            <a:r>
              <a:rPr lang="en-US" dirty="0"/>
              <a:t> </a:t>
            </a:r>
            <a:r>
              <a:rPr lang="en-US" dirty="0" smtClean="0"/>
              <a:t>  gene, most traits are the result of a </a:t>
            </a:r>
          </a:p>
          <a:p>
            <a:pPr marL="0" indent="0">
              <a:buNone/>
            </a:pPr>
            <a:r>
              <a:rPr lang="en-US" dirty="0"/>
              <a:t> </a:t>
            </a:r>
            <a:r>
              <a:rPr lang="en-US" dirty="0" smtClean="0"/>
              <a:t>  combination of genes and produce a</a:t>
            </a:r>
          </a:p>
          <a:p>
            <a:pPr marL="0" indent="0">
              <a:buNone/>
            </a:pPr>
            <a:r>
              <a:rPr lang="en-US" dirty="0"/>
              <a:t> </a:t>
            </a:r>
            <a:r>
              <a:rPr lang="en-US" dirty="0" smtClean="0"/>
              <a:t>  spectrum of phenotypes.</a:t>
            </a:r>
          </a:p>
          <a:p>
            <a:r>
              <a:rPr lang="en-US" dirty="0" smtClean="0"/>
              <a:t>Therefore, farmers must try to choose the best gene combinations possible and hope that they are expressed in offspring. </a:t>
            </a:r>
          </a:p>
          <a:p>
            <a:r>
              <a:rPr lang="en-US" dirty="0" smtClean="0"/>
              <a:t>For example, some great </a:t>
            </a:r>
            <a:r>
              <a:rPr lang="en-US" dirty="0" err="1" smtClean="0"/>
              <a:t>milkers</a:t>
            </a:r>
            <a:r>
              <a:rPr lang="en-US" dirty="0" smtClean="0"/>
              <a:t> may not pass the gene to their daughters.</a:t>
            </a:r>
            <a:endParaRPr lang="en-US" dirty="0"/>
          </a:p>
        </p:txBody>
      </p:sp>
      <p:pic>
        <p:nvPicPr>
          <p:cNvPr id="7170" name="Picture 2" descr="Skin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58469" y="-214303"/>
            <a:ext cx="2380061"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881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 Transfer (MOET)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Multiple ovulation &amp; embryo transfer</a:t>
            </a:r>
          </a:p>
          <a:p>
            <a:r>
              <a:rPr lang="en-US" dirty="0" smtClean="0"/>
              <a:t>Prime females are given hormones to “super-ovulate”, meaning they produce more viable eggs.</a:t>
            </a:r>
          </a:p>
          <a:p>
            <a:r>
              <a:rPr lang="en-US" dirty="0" smtClean="0"/>
              <a:t>Five days later the cow is artificially inseminated with prime donor sperm.</a:t>
            </a:r>
          </a:p>
          <a:p>
            <a:r>
              <a:rPr lang="en-US" dirty="0" smtClean="0"/>
              <a:t>One week later the embryos at the 2-8 cell stage are removed with a </a:t>
            </a:r>
            <a:r>
              <a:rPr lang="en-US" dirty="0" err="1" smtClean="0"/>
              <a:t>foley</a:t>
            </a:r>
            <a:r>
              <a:rPr lang="en-US" dirty="0" smtClean="0"/>
              <a:t> catheter (non-surgical removal). </a:t>
            </a:r>
          </a:p>
          <a:p>
            <a:r>
              <a:rPr lang="en-US" dirty="0" smtClean="0"/>
              <a:t>5-6 embryos are recovered.</a:t>
            </a:r>
            <a:endParaRPr lang="en-US" dirty="0"/>
          </a:p>
        </p:txBody>
      </p:sp>
    </p:spTree>
    <p:extLst>
      <p:ext uri="{BB962C8B-B14F-4D97-AF65-F5344CB8AC3E}">
        <p14:creationId xmlns:p14="http://schemas.microsoft.com/office/powerpoint/2010/main" val="3651536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Embryo Transfer (MOET)</a:t>
            </a:r>
            <a:endParaRPr lang="en-NZ"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NZ" dirty="0" smtClean="0"/>
              <a:t>Each embryo is then classified and separated under a microscope.</a:t>
            </a:r>
          </a:p>
          <a:p>
            <a:r>
              <a:rPr lang="en-NZ" dirty="0" smtClean="0"/>
              <a:t>Embryos may be directly implanted in a surrogate female or stored frozen for later use.</a:t>
            </a:r>
          </a:p>
          <a:p>
            <a:r>
              <a:rPr lang="en-NZ" dirty="0" smtClean="0"/>
              <a:t>After several weeks, the surrogate cow will be checked for pregnancy.</a:t>
            </a:r>
          </a:p>
          <a:p>
            <a:r>
              <a:rPr lang="en-NZ" dirty="0" smtClean="0"/>
              <a:t>After nine months, several different cows give birth to sibling calves with excellent genes.</a:t>
            </a:r>
          </a:p>
          <a:p>
            <a:pPr marL="0" indent="0">
              <a:buNone/>
            </a:pPr>
            <a:endParaRPr lang="en-NZ" dirty="0"/>
          </a:p>
        </p:txBody>
      </p:sp>
    </p:spTree>
    <p:extLst>
      <p:ext uri="{BB962C8B-B14F-4D97-AF65-F5344CB8AC3E}">
        <p14:creationId xmlns:p14="http://schemas.microsoft.com/office/powerpoint/2010/main" val="127067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9" y="228599"/>
            <a:ext cx="7010401" cy="6477001"/>
          </a:xfrm>
          <a:solidFill>
            <a:schemeClr val="bg1"/>
          </a:solidFill>
        </p:spPr>
        <p:txBody>
          <a:bodyPr/>
          <a:lstStyle/>
          <a:p>
            <a:pPr marL="0" indent="0">
              <a:buNone/>
            </a:pPr>
            <a:r>
              <a:rPr lang="en-NZ" dirty="0" smtClean="0"/>
              <a:t>     </a:t>
            </a:r>
            <a:endParaRPr lang="en-NZ" dirty="0"/>
          </a:p>
        </p:txBody>
      </p:sp>
      <p:sp>
        <p:nvSpPr>
          <p:cNvPr id="4" name="AutoShape 2" descr="http://www.cruachan.com.au/assets/images/autogen/et_opt.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9" name="Picture 5" descr="http://www.cruachan.com.au/assets/images/autogen/et_op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180" y="228600"/>
            <a:ext cx="6768820" cy="667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2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TVR-IVP</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Trans-vaginal Recovery</a:t>
            </a:r>
          </a:p>
          <a:p>
            <a:pPr lvl="1"/>
            <a:r>
              <a:rPr lang="en-NZ" dirty="0"/>
              <a:t>Ultrasound-guided suction needle removes </a:t>
            </a:r>
            <a:r>
              <a:rPr lang="en-NZ" dirty="0" smtClean="0"/>
              <a:t>7-8 eggs </a:t>
            </a:r>
            <a:r>
              <a:rPr lang="en-NZ" dirty="0"/>
              <a:t>from the ovaries</a:t>
            </a:r>
            <a:r>
              <a:rPr lang="en-NZ" dirty="0" smtClean="0"/>
              <a:t>.</a:t>
            </a:r>
          </a:p>
          <a:p>
            <a:pPr lvl="1"/>
            <a:r>
              <a:rPr lang="en-NZ" dirty="0" smtClean="0"/>
              <a:t> Only </a:t>
            </a:r>
            <a:r>
              <a:rPr lang="en-NZ" dirty="0"/>
              <a:t>takes 15 minutes</a:t>
            </a:r>
          </a:p>
          <a:p>
            <a:endParaRPr lang="en-NZ" dirty="0"/>
          </a:p>
          <a:p>
            <a:r>
              <a:rPr lang="en-NZ" dirty="0" smtClean="0"/>
              <a:t>In-vitro Production</a:t>
            </a:r>
          </a:p>
          <a:p>
            <a:pPr lvl="1"/>
            <a:r>
              <a:rPr lang="en-NZ" dirty="0" smtClean="0"/>
              <a:t>Eggs mature overnight in culture</a:t>
            </a:r>
          </a:p>
          <a:p>
            <a:pPr lvl="1"/>
            <a:r>
              <a:rPr lang="en-NZ" dirty="0" smtClean="0"/>
              <a:t>Eggs are fertilised the next day with choice sperm and given one week to develop into embryos.</a:t>
            </a:r>
          </a:p>
          <a:p>
            <a:pPr lvl="1"/>
            <a:r>
              <a:rPr lang="en-NZ" dirty="0" smtClean="0"/>
              <a:t>1-2 embryos will develop to transferable embryos with a 50% chance of pregnancy</a:t>
            </a:r>
          </a:p>
          <a:p>
            <a:pPr marL="457200" lvl="1" indent="0">
              <a:buNone/>
            </a:pPr>
            <a:endParaRPr lang="en-NZ" dirty="0" smtClean="0"/>
          </a:p>
          <a:p>
            <a:pPr lvl="1"/>
            <a:endParaRPr lang="en-NZ" dirty="0"/>
          </a:p>
        </p:txBody>
      </p:sp>
    </p:spTree>
    <p:extLst>
      <p:ext uri="{BB962C8B-B14F-4D97-AF65-F5344CB8AC3E}">
        <p14:creationId xmlns:p14="http://schemas.microsoft.com/office/powerpoint/2010/main" val="397766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02" y="-53949"/>
            <a:ext cx="8229600" cy="1143000"/>
          </a:xfrm>
        </p:spPr>
        <p:txBody>
          <a:bodyPr/>
          <a:lstStyle/>
          <a:p>
            <a:r>
              <a:rPr lang="en-NZ" dirty="0" smtClean="0"/>
              <a:t>MOET vs. TVR-IVP</a:t>
            </a:r>
            <a:endParaRPr lang="en-NZ" dirty="0"/>
          </a:p>
        </p:txBody>
      </p:sp>
      <p:sp>
        <p:nvSpPr>
          <p:cNvPr id="3" name="Content Placeholder 2"/>
          <p:cNvSpPr>
            <a:spLocks noGrp="1"/>
          </p:cNvSpPr>
          <p:nvPr>
            <p:ph idx="1"/>
          </p:nvPr>
        </p:nvSpPr>
        <p:spPr>
          <a:xfrm>
            <a:off x="457200" y="6019800"/>
            <a:ext cx="8229600" cy="639763"/>
          </a:xfrm>
        </p:spPr>
        <p:txBody>
          <a:bodyPr/>
          <a:lstStyle/>
          <a:p>
            <a:r>
              <a:rPr lang="en-NZ" dirty="0" smtClean="0">
                <a:hlinkClick r:id="rId2"/>
              </a:rPr>
              <a:t>www.abreeds.co.nz</a:t>
            </a:r>
            <a:r>
              <a:rPr lang="en-NZ" dirty="0" smtClean="0"/>
              <a:t> – see for fees</a:t>
            </a:r>
            <a:endParaRPr lang="en-NZ"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16" t="22420" r="26152" b="22349"/>
          <a:stretch/>
        </p:blipFill>
        <p:spPr bwMode="auto">
          <a:xfrm>
            <a:off x="381000" y="762000"/>
            <a:ext cx="8394513" cy="532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09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Insemination</a:t>
            </a:r>
            <a:endParaRPr lang="en-US" dirty="0"/>
          </a:p>
        </p:txBody>
      </p:sp>
      <p:sp>
        <p:nvSpPr>
          <p:cNvPr id="3" name="Content Placeholder 2"/>
          <p:cNvSpPr>
            <a:spLocks noGrp="1"/>
          </p:cNvSpPr>
          <p:nvPr>
            <p:ph idx="1"/>
          </p:nvPr>
        </p:nvSpPr>
        <p:spPr/>
        <p:txBody>
          <a:bodyPr/>
          <a:lstStyle/>
          <a:p>
            <a:r>
              <a:rPr lang="en-NZ" dirty="0">
                <a:hlinkClick r:id="rId2"/>
              </a:rPr>
              <a:t>http://www.youtube.com/watch?v=2yvXowLh-Pg</a:t>
            </a:r>
            <a:endParaRPr lang="en-US" dirty="0"/>
          </a:p>
          <a:p>
            <a:r>
              <a:rPr lang="en-US" dirty="0" smtClean="0"/>
              <a:t>Visit sites such as crv4all.co.nz (</a:t>
            </a:r>
            <a:r>
              <a:rPr lang="en-US" dirty="0" err="1" smtClean="0"/>
              <a:t>AmBreed</a:t>
            </a:r>
            <a:r>
              <a:rPr lang="en-US" dirty="0" smtClean="0"/>
              <a:t>) to see the types of qualities top bull sperm donors possess.</a:t>
            </a:r>
          </a:p>
          <a:p>
            <a:endParaRPr lang="en-US" dirty="0"/>
          </a:p>
          <a:p>
            <a:r>
              <a:rPr lang="en-US" dirty="0" smtClean="0"/>
              <a:t>Complete page 32.</a:t>
            </a:r>
            <a:endParaRPr lang="en-US" dirty="0"/>
          </a:p>
        </p:txBody>
      </p:sp>
    </p:spTree>
    <p:extLst>
      <p:ext uri="{BB962C8B-B14F-4D97-AF65-F5344CB8AC3E}">
        <p14:creationId xmlns:p14="http://schemas.microsoft.com/office/powerpoint/2010/main" val="1970478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 Genetics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Read the article on page 29 and complete the questions beneath.</a:t>
            </a:r>
            <a:endParaRPr lang="en-US" dirty="0"/>
          </a:p>
        </p:txBody>
      </p:sp>
      <p:pic>
        <p:nvPicPr>
          <p:cNvPr id="8194" name="Picture 2" descr="http://www.crv4all.co.nz/site/ambreed/images/large/10276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4918236" cy="3514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473" y="2482334"/>
            <a:ext cx="7924800" cy="1200329"/>
          </a:xfrm>
          <a:prstGeom prst="rect">
            <a:avLst/>
          </a:prstGeom>
          <a:noFill/>
        </p:spPr>
        <p:txBody>
          <a:bodyPr wrap="square" rtlCol="0">
            <a:spAutoFit/>
          </a:bodyPr>
          <a:lstStyle/>
          <a:p>
            <a:r>
              <a:rPr lang="en-US" b="1" dirty="0" smtClean="0"/>
              <a:t>Fluke</a:t>
            </a:r>
            <a:r>
              <a:rPr lang="en-US" dirty="0" smtClean="0"/>
              <a:t>, one of </a:t>
            </a:r>
            <a:r>
              <a:rPr lang="en-US" dirty="0" err="1" smtClean="0"/>
              <a:t>Hibi</a:t>
            </a:r>
            <a:r>
              <a:rPr lang="en-US" dirty="0" smtClean="0"/>
              <a:t> Secret Skelton’s sons and now one of CRV’s available donors.</a:t>
            </a:r>
          </a:p>
          <a:p>
            <a:r>
              <a:rPr lang="en-US" dirty="0" smtClean="0">
                <a:hlinkClick r:id="rId3"/>
              </a:rPr>
              <a:t>www.ambreed.co.nz</a:t>
            </a:r>
            <a:endParaRPr lang="en-US" dirty="0" smtClean="0"/>
          </a:p>
          <a:p>
            <a:endParaRPr lang="en-US" dirty="0" smtClean="0"/>
          </a:p>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4716089"/>
              </p:ext>
            </p:extLst>
          </p:nvPr>
        </p:nvGraphicFramePr>
        <p:xfrm>
          <a:off x="6400800" y="2896830"/>
          <a:ext cx="2486256" cy="3961170"/>
        </p:xfrm>
        <a:graphic>
          <a:graphicData uri="http://schemas.openxmlformats.org/drawingml/2006/table">
            <a:tbl>
              <a:tblPr/>
              <a:tblGrid>
                <a:gridCol w="1800456"/>
                <a:gridCol w="685800"/>
              </a:tblGrid>
              <a:tr h="325480">
                <a:tc>
                  <a:txBody>
                    <a:bodyPr/>
                    <a:lstStyle/>
                    <a:p>
                      <a:pPr fontAlgn="ctr"/>
                      <a:r>
                        <a:rPr lang="en-NZ" sz="1800" dirty="0">
                          <a:solidFill>
                            <a:srgbClr val="000000"/>
                          </a:solidFill>
                          <a:effectLst/>
                          <a:latin typeface="Trebuchet MS"/>
                        </a:rPr>
                        <a:t>Protein BV</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26</a:t>
                      </a:r>
                    </a:p>
                  </a:txBody>
                  <a:tcPr marL="4275" marR="4275" marT="4275" marB="4275" anchor="ctr">
                    <a:lnL>
                      <a:noFill/>
                    </a:lnL>
                    <a:lnR>
                      <a:noFill/>
                    </a:lnR>
                    <a:lnT>
                      <a:noFill/>
                    </a:lnT>
                    <a:lnB>
                      <a:noFill/>
                    </a:lnB>
                    <a:solidFill>
                      <a:srgbClr val="FFFFFF"/>
                    </a:solidFill>
                  </a:tcPr>
                </a:tc>
              </a:tr>
              <a:tr h="207080">
                <a:tc>
                  <a:txBody>
                    <a:bodyPr/>
                    <a:lstStyle/>
                    <a:p>
                      <a:pPr fontAlgn="ctr"/>
                      <a:r>
                        <a:rPr lang="en-NZ" sz="1800">
                          <a:solidFill>
                            <a:srgbClr val="000000"/>
                          </a:solidFill>
                          <a:effectLst/>
                          <a:latin typeface="Trebuchet MS"/>
                        </a:rPr>
                        <a:t>Milk BV</a:t>
                      </a:r>
                    </a:p>
                  </a:txBody>
                  <a:tcPr marL="4275" marR="4275" marT="4275" marB="4275" anchor="ctr">
                    <a:lnL>
                      <a:noFill/>
                    </a:lnL>
                    <a:lnR>
                      <a:noFill/>
                    </a:lnR>
                    <a:lnT>
                      <a:noFill/>
                    </a:lnT>
                    <a:lnB>
                      <a:noFill/>
                    </a:lnB>
                    <a:solidFill>
                      <a:srgbClr val="FFFFFF"/>
                    </a:solidFill>
                  </a:tcPr>
                </a:tc>
                <a:tc>
                  <a:txBody>
                    <a:bodyPr/>
                    <a:lstStyle/>
                    <a:p>
                      <a:pPr fontAlgn="ctr"/>
                      <a:r>
                        <a:rPr lang="en-NZ" sz="1800">
                          <a:solidFill>
                            <a:srgbClr val="000000"/>
                          </a:solidFill>
                          <a:effectLst/>
                          <a:latin typeface="Trebuchet MS"/>
                        </a:rPr>
                        <a:t>660</a:t>
                      </a:r>
                    </a:p>
                  </a:txBody>
                  <a:tcPr marL="4275" marR="4275" marT="4275" marB="4275" anchor="ctr">
                    <a:lnL>
                      <a:noFill/>
                    </a:lnL>
                    <a:lnR>
                      <a:noFill/>
                    </a:lnR>
                    <a:lnT>
                      <a:noFill/>
                    </a:lnT>
                    <a:lnB>
                      <a:noFill/>
                    </a:lnB>
                    <a:solidFill>
                      <a:srgbClr val="FFFFFF"/>
                    </a:solidFill>
                  </a:tcPr>
                </a:tc>
              </a:tr>
              <a:tr h="407211">
                <a:tc>
                  <a:txBody>
                    <a:bodyPr/>
                    <a:lstStyle/>
                    <a:p>
                      <a:pPr fontAlgn="ctr"/>
                      <a:r>
                        <a:rPr lang="en-NZ" sz="1800">
                          <a:solidFill>
                            <a:srgbClr val="000000"/>
                          </a:solidFill>
                          <a:effectLst/>
                          <a:latin typeface="Trebuchet MS"/>
                        </a:rPr>
                        <a:t>Overall Opinion</a:t>
                      </a:r>
                    </a:p>
                  </a:txBody>
                  <a:tcPr marL="4275" marR="4275" marT="4275" marB="4275" anchor="ctr">
                    <a:lnL>
                      <a:noFill/>
                    </a:lnL>
                    <a:lnR>
                      <a:noFill/>
                    </a:lnR>
                    <a:lnT>
                      <a:noFill/>
                    </a:lnT>
                    <a:lnB>
                      <a:noFill/>
                    </a:lnB>
                    <a:solidFill>
                      <a:srgbClr val="FFFFFF"/>
                    </a:solidFill>
                  </a:tcPr>
                </a:tc>
                <a:tc>
                  <a:txBody>
                    <a:bodyPr/>
                    <a:lstStyle/>
                    <a:p>
                      <a:pPr fontAlgn="ctr"/>
                      <a:r>
                        <a:rPr lang="en-NZ" sz="1800">
                          <a:solidFill>
                            <a:srgbClr val="000000"/>
                          </a:solidFill>
                          <a:effectLst/>
                          <a:latin typeface="Trebuchet MS"/>
                        </a:rPr>
                        <a:t>0.3</a:t>
                      </a:r>
                    </a:p>
                  </a:txBody>
                  <a:tcPr marL="4275" marR="4275" marT="4275" marB="4275" anchor="ctr">
                    <a:lnL>
                      <a:noFill/>
                    </a:lnL>
                    <a:lnR>
                      <a:noFill/>
                    </a:lnR>
                    <a:lnT>
                      <a:noFill/>
                    </a:lnT>
                    <a:lnB>
                      <a:noFill/>
                    </a:lnB>
                    <a:solidFill>
                      <a:srgbClr val="FFFFFF"/>
                    </a:solidFill>
                  </a:tcPr>
                </a:tc>
              </a:tr>
              <a:tr h="207080">
                <a:tc>
                  <a:txBody>
                    <a:bodyPr/>
                    <a:lstStyle/>
                    <a:p>
                      <a:pPr fontAlgn="ctr"/>
                      <a:r>
                        <a:rPr lang="en-NZ" sz="1800">
                          <a:solidFill>
                            <a:srgbClr val="000000"/>
                          </a:solidFill>
                          <a:effectLst/>
                          <a:latin typeface="Trebuchet MS"/>
                        </a:rPr>
                        <a:t>Capacity</a:t>
                      </a:r>
                    </a:p>
                  </a:txBody>
                  <a:tcPr marL="4275" marR="4275" marT="4275" marB="4275" anchor="ctr">
                    <a:lnL>
                      <a:noFill/>
                    </a:lnL>
                    <a:lnR>
                      <a:noFill/>
                    </a:lnR>
                    <a:lnT>
                      <a:noFill/>
                    </a:lnT>
                    <a:lnB>
                      <a:noFill/>
                    </a:lnB>
                    <a:solidFill>
                      <a:srgbClr val="FFFFFF"/>
                    </a:solidFill>
                  </a:tcPr>
                </a:tc>
                <a:tc>
                  <a:txBody>
                    <a:bodyPr/>
                    <a:lstStyle/>
                    <a:p>
                      <a:pPr fontAlgn="ctr"/>
                      <a:r>
                        <a:rPr lang="en-NZ" sz="1800">
                          <a:solidFill>
                            <a:srgbClr val="000000"/>
                          </a:solidFill>
                          <a:effectLst/>
                          <a:latin typeface="Trebuchet MS"/>
                        </a:rPr>
                        <a:t>0.51</a:t>
                      </a:r>
                    </a:p>
                  </a:txBody>
                  <a:tcPr marL="4275" marR="4275" marT="4275" marB="4275" anchor="ctr">
                    <a:lnL>
                      <a:noFill/>
                    </a:lnL>
                    <a:lnR>
                      <a:noFill/>
                    </a:lnR>
                    <a:lnT>
                      <a:noFill/>
                    </a:lnT>
                    <a:lnB>
                      <a:noFill/>
                    </a:lnB>
                    <a:solidFill>
                      <a:srgbClr val="FFFFFF"/>
                    </a:solidFill>
                  </a:tcPr>
                </a:tc>
              </a:tr>
              <a:tr h="407211">
                <a:tc>
                  <a:txBody>
                    <a:bodyPr/>
                    <a:lstStyle/>
                    <a:p>
                      <a:pPr fontAlgn="ctr"/>
                      <a:r>
                        <a:rPr lang="en-NZ" sz="1800">
                          <a:solidFill>
                            <a:srgbClr val="000000"/>
                          </a:solidFill>
                          <a:effectLst/>
                          <a:latin typeface="Trebuchet MS"/>
                        </a:rPr>
                        <a:t>Rump Angle</a:t>
                      </a:r>
                    </a:p>
                  </a:txBody>
                  <a:tcPr marL="4275" marR="4275" marT="4275" marB="4275" anchor="ctr">
                    <a:lnL>
                      <a:noFill/>
                    </a:lnL>
                    <a:lnR>
                      <a:noFill/>
                    </a:lnR>
                    <a:lnT>
                      <a:noFill/>
                    </a:lnT>
                    <a:lnB>
                      <a:noFill/>
                    </a:lnB>
                    <a:solidFill>
                      <a:srgbClr val="FFFFFF"/>
                    </a:solidFill>
                  </a:tcPr>
                </a:tc>
                <a:tc>
                  <a:txBody>
                    <a:bodyPr/>
                    <a:lstStyle/>
                    <a:p>
                      <a:pPr fontAlgn="ctr"/>
                      <a:r>
                        <a:rPr lang="en-NZ" sz="1800">
                          <a:solidFill>
                            <a:srgbClr val="000000"/>
                          </a:solidFill>
                          <a:effectLst/>
                          <a:latin typeface="Trebuchet MS"/>
                        </a:rPr>
                        <a:t>0.03</a:t>
                      </a:r>
                    </a:p>
                  </a:txBody>
                  <a:tcPr marL="4275" marR="4275" marT="4275" marB="4275" anchor="ctr">
                    <a:lnL>
                      <a:noFill/>
                    </a:lnL>
                    <a:lnR>
                      <a:noFill/>
                    </a:lnR>
                    <a:lnT>
                      <a:noFill/>
                    </a:lnT>
                    <a:lnB>
                      <a:noFill/>
                    </a:lnB>
                    <a:solidFill>
                      <a:srgbClr val="FFFFFF"/>
                    </a:solidFill>
                  </a:tcPr>
                </a:tc>
              </a:tr>
              <a:tr h="407211">
                <a:tc>
                  <a:txBody>
                    <a:bodyPr/>
                    <a:lstStyle/>
                    <a:p>
                      <a:pPr fontAlgn="ctr"/>
                      <a:r>
                        <a:rPr lang="en-NZ" sz="1800" dirty="0">
                          <a:solidFill>
                            <a:srgbClr val="000000"/>
                          </a:solidFill>
                          <a:effectLst/>
                          <a:latin typeface="Trebuchet MS"/>
                        </a:rPr>
                        <a:t>Udder Overall</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0.44</a:t>
                      </a:r>
                    </a:p>
                  </a:txBody>
                  <a:tcPr marL="4275" marR="4275" marT="4275" marB="4275" anchor="ctr">
                    <a:lnL>
                      <a:noFill/>
                    </a:lnL>
                    <a:lnR>
                      <a:noFill/>
                    </a:lnR>
                    <a:lnT>
                      <a:noFill/>
                    </a:lnT>
                    <a:lnB>
                      <a:noFill/>
                    </a:lnB>
                    <a:solidFill>
                      <a:srgbClr val="FFFFFF"/>
                    </a:solidFill>
                  </a:tcPr>
                </a:tc>
              </a:tr>
              <a:tr h="325480">
                <a:tc>
                  <a:txBody>
                    <a:bodyPr/>
                    <a:lstStyle/>
                    <a:p>
                      <a:pPr fontAlgn="ctr"/>
                      <a:r>
                        <a:rPr lang="en-NZ" sz="1800">
                          <a:solidFill>
                            <a:srgbClr val="000000"/>
                          </a:solidFill>
                          <a:effectLst/>
                          <a:latin typeface="Trebuchet MS"/>
                        </a:rPr>
                        <a:t>Live Weight</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59</a:t>
                      </a:r>
                    </a:p>
                  </a:txBody>
                  <a:tcPr marL="4275" marR="4275" marT="4275" marB="4275" anchor="ctr">
                    <a:lnL>
                      <a:noFill/>
                    </a:lnL>
                    <a:lnR>
                      <a:noFill/>
                    </a:lnR>
                    <a:lnT>
                      <a:noFill/>
                    </a:lnT>
                    <a:lnB>
                      <a:noFill/>
                    </a:lnB>
                    <a:solidFill>
                      <a:srgbClr val="FFFFFF"/>
                    </a:solidFill>
                  </a:tcPr>
                </a:tc>
              </a:tr>
              <a:tr h="207080">
                <a:tc>
                  <a:txBody>
                    <a:bodyPr/>
                    <a:lstStyle/>
                    <a:p>
                      <a:pPr fontAlgn="ctr"/>
                      <a:r>
                        <a:rPr lang="en-NZ" sz="1800">
                          <a:solidFill>
                            <a:srgbClr val="000000"/>
                          </a:solidFill>
                          <a:effectLst/>
                          <a:latin typeface="Trebuchet MS"/>
                        </a:rPr>
                        <a:t>Fertility</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2.5</a:t>
                      </a:r>
                    </a:p>
                  </a:txBody>
                  <a:tcPr marL="4275" marR="4275" marT="4275" marB="4275" anchor="ctr">
                    <a:lnL>
                      <a:noFill/>
                    </a:lnL>
                    <a:lnR>
                      <a:noFill/>
                    </a:lnR>
                    <a:lnT>
                      <a:noFill/>
                    </a:lnT>
                    <a:lnB>
                      <a:noFill/>
                    </a:lnB>
                    <a:solidFill>
                      <a:srgbClr val="FFFFFF"/>
                    </a:solidFill>
                  </a:tcPr>
                </a:tc>
              </a:tr>
              <a:tr h="325480">
                <a:tc>
                  <a:txBody>
                    <a:bodyPr/>
                    <a:lstStyle/>
                    <a:p>
                      <a:pPr fontAlgn="ctr"/>
                      <a:r>
                        <a:rPr lang="en-NZ" sz="1800">
                          <a:solidFill>
                            <a:srgbClr val="000000"/>
                          </a:solidFill>
                          <a:effectLst/>
                          <a:latin typeface="Trebuchet MS"/>
                        </a:rPr>
                        <a:t>Somatic Cell</a:t>
                      </a:r>
                    </a:p>
                  </a:txBody>
                  <a:tcPr marL="4275" marR="4275" marT="4275" marB="4275" anchor="ctr">
                    <a:lnL>
                      <a:noFill/>
                    </a:lnL>
                    <a:lnR>
                      <a:noFill/>
                    </a:lnR>
                    <a:lnT>
                      <a:noFill/>
                    </a:lnT>
                    <a:lnB>
                      <a:noFill/>
                    </a:lnB>
                    <a:solidFill>
                      <a:srgbClr val="FFFFFF"/>
                    </a:solidFill>
                  </a:tcPr>
                </a:tc>
                <a:tc>
                  <a:txBody>
                    <a:bodyPr/>
                    <a:lstStyle/>
                    <a:p>
                      <a:pPr fontAlgn="ctr"/>
                      <a:r>
                        <a:rPr lang="en-NZ" sz="1800">
                          <a:solidFill>
                            <a:srgbClr val="000000"/>
                          </a:solidFill>
                          <a:effectLst/>
                          <a:latin typeface="Trebuchet MS"/>
                        </a:rPr>
                        <a:t>0.2</a:t>
                      </a:r>
                    </a:p>
                  </a:txBody>
                  <a:tcPr marL="4275" marR="4275" marT="4275" marB="4275" anchor="ctr">
                    <a:lnL>
                      <a:noFill/>
                    </a:lnL>
                    <a:lnR>
                      <a:noFill/>
                    </a:lnR>
                    <a:lnT>
                      <a:noFill/>
                    </a:lnT>
                    <a:lnB>
                      <a:noFill/>
                    </a:lnB>
                    <a:solidFill>
                      <a:srgbClr val="FFFFFF"/>
                    </a:solidFill>
                  </a:tcPr>
                </a:tc>
              </a:tr>
              <a:tr h="407211">
                <a:tc>
                  <a:txBody>
                    <a:bodyPr/>
                    <a:lstStyle/>
                    <a:p>
                      <a:pPr fontAlgn="ctr"/>
                      <a:r>
                        <a:rPr lang="en-NZ" sz="1800">
                          <a:solidFill>
                            <a:srgbClr val="000000"/>
                          </a:solidFill>
                          <a:effectLst/>
                          <a:latin typeface="Trebuchet MS"/>
                        </a:rPr>
                        <a:t>Residual Survival</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-28</a:t>
                      </a:r>
                    </a:p>
                  </a:txBody>
                  <a:tcPr marL="4275" marR="4275" marT="4275" marB="4275" anchor="ctr">
                    <a:lnL>
                      <a:noFill/>
                    </a:lnL>
                    <a:lnR>
                      <a:noFill/>
                    </a:lnR>
                    <a:lnT>
                      <a:noFill/>
                    </a:lnT>
                    <a:lnB>
                      <a:noFill/>
                    </a:lnB>
                    <a:solidFill>
                      <a:srgbClr val="FFFFFF"/>
                    </a:solidFill>
                  </a:tcPr>
                </a:tc>
              </a:tr>
              <a:tr h="507276">
                <a:tc>
                  <a:txBody>
                    <a:bodyPr/>
                    <a:lstStyle/>
                    <a:p>
                      <a:pPr fontAlgn="ctr"/>
                      <a:r>
                        <a:rPr lang="en-NZ" sz="1800">
                          <a:solidFill>
                            <a:srgbClr val="000000"/>
                          </a:solidFill>
                          <a:effectLst/>
                          <a:latin typeface="Trebuchet MS"/>
                        </a:rPr>
                        <a:t>Calving Difficulty</a:t>
                      </a:r>
                    </a:p>
                  </a:txBody>
                  <a:tcPr marL="4275" marR="4275" marT="4275" marB="4275" anchor="ctr">
                    <a:lnL>
                      <a:noFill/>
                    </a:lnL>
                    <a:lnR>
                      <a:noFill/>
                    </a:lnR>
                    <a:lnT>
                      <a:noFill/>
                    </a:lnT>
                    <a:lnB>
                      <a:noFill/>
                    </a:lnB>
                    <a:solidFill>
                      <a:srgbClr val="FFFFFF"/>
                    </a:solidFill>
                  </a:tcPr>
                </a:tc>
                <a:tc>
                  <a:txBody>
                    <a:bodyPr/>
                    <a:lstStyle/>
                    <a:p>
                      <a:pPr fontAlgn="ctr"/>
                      <a:r>
                        <a:rPr lang="en-NZ" sz="1800" dirty="0">
                          <a:solidFill>
                            <a:srgbClr val="000000"/>
                          </a:solidFill>
                          <a:effectLst/>
                          <a:latin typeface="Trebuchet MS"/>
                        </a:rPr>
                        <a:t>5.7</a:t>
                      </a:r>
                    </a:p>
                  </a:txBody>
                  <a:tcPr marL="4275" marR="4275" marT="4275" marB="4275"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444773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a:t>
            </a:r>
            <a:endParaRPr lang="en-US" dirty="0"/>
          </a:p>
        </p:txBody>
      </p:sp>
      <p:sp>
        <p:nvSpPr>
          <p:cNvPr id="3" name="Content Placeholder 2"/>
          <p:cNvSpPr>
            <a:spLocks noGrp="1"/>
          </p:cNvSpPr>
          <p:nvPr>
            <p:ph idx="1"/>
          </p:nvPr>
        </p:nvSpPr>
        <p:spPr>
          <a:xfrm>
            <a:off x="228600" y="1371600"/>
            <a:ext cx="8229600" cy="5334000"/>
          </a:xfrm>
        </p:spPr>
        <p:txBody>
          <a:bodyPr>
            <a:normAutofit/>
          </a:bodyPr>
          <a:lstStyle/>
          <a:p>
            <a:r>
              <a:rPr lang="en-US" sz="2800" dirty="0" smtClean="0"/>
              <a:t>Fertile animals are those that most </a:t>
            </a:r>
          </a:p>
          <a:p>
            <a:pPr marL="0" indent="0">
              <a:buNone/>
            </a:pPr>
            <a:r>
              <a:rPr lang="en-US" sz="2800" dirty="0"/>
              <a:t> </a:t>
            </a:r>
            <a:r>
              <a:rPr lang="en-US" sz="2800" dirty="0" smtClean="0"/>
              <a:t>   efficiently reproduce. They successfully </a:t>
            </a:r>
          </a:p>
          <a:p>
            <a:pPr marL="0" indent="0">
              <a:buNone/>
            </a:pPr>
            <a:r>
              <a:rPr lang="en-US" sz="2800" dirty="0" smtClean="0"/>
              <a:t>    raise healthy offspring.</a:t>
            </a:r>
          </a:p>
          <a:p>
            <a:r>
              <a:rPr lang="en-US" sz="2800" dirty="0" smtClean="0"/>
              <a:t>Fertility is affected by:</a:t>
            </a:r>
          </a:p>
          <a:p>
            <a:pPr lvl="1"/>
            <a:r>
              <a:rPr lang="en-US" sz="2400" dirty="0" smtClean="0"/>
              <a:t>Time of year </a:t>
            </a:r>
          </a:p>
          <a:p>
            <a:pPr lvl="2"/>
            <a:r>
              <a:rPr lang="en-US" sz="2000" dirty="0" smtClean="0"/>
              <a:t>For sheep, fertility peaks in autumn.</a:t>
            </a:r>
          </a:p>
          <a:p>
            <a:pPr lvl="1"/>
            <a:r>
              <a:rPr lang="en-US" sz="2400" dirty="0" smtClean="0"/>
              <a:t>Breed </a:t>
            </a:r>
          </a:p>
          <a:p>
            <a:pPr lvl="2"/>
            <a:r>
              <a:rPr lang="en-US" sz="2000" dirty="0"/>
              <a:t>S</a:t>
            </a:r>
            <a:r>
              <a:rPr lang="en-US" sz="2000" dirty="0" smtClean="0"/>
              <a:t>ome breeds are more likely to produce twins.</a:t>
            </a:r>
          </a:p>
          <a:p>
            <a:pPr lvl="1"/>
            <a:r>
              <a:rPr lang="en-US" sz="2400" dirty="0" smtClean="0"/>
              <a:t>Disease</a:t>
            </a:r>
          </a:p>
          <a:p>
            <a:pPr lvl="2"/>
            <a:r>
              <a:rPr lang="en-US" sz="2000" dirty="0" smtClean="0"/>
              <a:t>Fever can make males infertile, brucellosis can cause abortions. </a:t>
            </a:r>
          </a:p>
          <a:p>
            <a:pPr lvl="1"/>
            <a:r>
              <a:rPr lang="en-US" sz="2400" dirty="0" smtClean="0"/>
              <a:t>Diet</a:t>
            </a:r>
          </a:p>
          <a:p>
            <a:pPr lvl="2"/>
            <a:r>
              <a:rPr lang="en-US" sz="2000" dirty="0" smtClean="0"/>
              <a:t>Dams with not enough feed or who are too fat are less fertile.</a:t>
            </a:r>
            <a:endParaRPr lang="en-US" sz="2000" dirty="0"/>
          </a:p>
          <a:p>
            <a:pPr lvl="1"/>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237" y="990600"/>
            <a:ext cx="22479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5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 &amp; Hand Mating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Pen-mating</a:t>
            </a:r>
            <a:r>
              <a:rPr lang="en-US" dirty="0"/>
              <a:t> means that, ideally, a cohort of females is brought into the boar's pen and he services them all while they are in the pen. This is the least labor-intensive mating system because the pigs are just left to mate at will. In addition, even though the sows are better stimulated by entering the boar's environment, the boar is often brought to the females' pen to save on labor.</a:t>
            </a:r>
          </a:p>
          <a:p>
            <a:r>
              <a:rPr lang="en-US" dirty="0"/>
              <a:t>Pen -mating is the least efficient use </a:t>
            </a:r>
            <a:endParaRPr lang="en-US" dirty="0" smtClean="0"/>
          </a:p>
          <a:p>
            <a:pPr marL="0" indent="0">
              <a:buNone/>
            </a:pPr>
            <a:r>
              <a:rPr lang="en-US" dirty="0"/>
              <a:t> </a:t>
            </a:r>
            <a:r>
              <a:rPr lang="en-US" dirty="0" smtClean="0"/>
              <a:t>   of </a:t>
            </a:r>
            <a:r>
              <a:rPr lang="en-US" dirty="0"/>
              <a:t>boar power, or boar use efficiency. </a:t>
            </a:r>
            <a:endParaRPr lang="en-US" dirty="0" smtClean="0"/>
          </a:p>
          <a:p>
            <a:pPr marL="0" indent="0">
              <a:buNone/>
            </a:pPr>
            <a:r>
              <a:rPr lang="en-US" dirty="0"/>
              <a:t> </a:t>
            </a:r>
            <a:r>
              <a:rPr lang="en-US" dirty="0" smtClean="0"/>
              <a:t>   Sows </a:t>
            </a:r>
            <a:r>
              <a:rPr lang="en-US" dirty="0"/>
              <a:t>may be mated which do not need </a:t>
            </a:r>
            <a:endParaRPr lang="en-US" dirty="0" smtClean="0"/>
          </a:p>
          <a:p>
            <a:pPr marL="0" indent="0">
              <a:buNone/>
            </a:pPr>
            <a:r>
              <a:rPr lang="en-US" dirty="0"/>
              <a:t> </a:t>
            </a:r>
            <a:r>
              <a:rPr lang="en-US" dirty="0" smtClean="0"/>
              <a:t>   to </a:t>
            </a:r>
            <a:r>
              <a:rPr lang="en-US" dirty="0"/>
              <a:t>be (already conceived). And so-called </a:t>
            </a:r>
            <a:endParaRPr lang="en-US" dirty="0" smtClean="0"/>
          </a:p>
          <a:p>
            <a:pPr marL="0" indent="0">
              <a:buNone/>
            </a:pPr>
            <a:r>
              <a:rPr lang="en-US" dirty="0"/>
              <a:t> </a:t>
            </a:r>
            <a:r>
              <a:rPr lang="en-US" dirty="0" smtClean="0"/>
              <a:t>   pregnancy </a:t>
            </a:r>
            <a:r>
              <a:rPr lang="en-US" dirty="0"/>
              <a:t>wastage is higher due </a:t>
            </a:r>
            <a:r>
              <a:rPr lang="en-US" dirty="0" smtClean="0"/>
              <a:t>to</a:t>
            </a:r>
          </a:p>
          <a:p>
            <a:pPr marL="0" indent="0">
              <a:buNone/>
            </a:pPr>
            <a:r>
              <a:rPr lang="en-US" dirty="0"/>
              <a:t> </a:t>
            </a:r>
            <a:r>
              <a:rPr lang="en-US" dirty="0" smtClean="0"/>
              <a:t>   </a:t>
            </a:r>
            <a:r>
              <a:rPr lang="en-US" dirty="0"/>
              <a:t>"social competition</a:t>
            </a:r>
            <a:r>
              <a:rPr lang="en-US" dirty="0" smtClean="0"/>
              <a:t>."</a:t>
            </a:r>
            <a:endParaRPr lang="en-US" dirty="0"/>
          </a:p>
        </p:txBody>
      </p:sp>
      <p:pic>
        <p:nvPicPr>
          <p:cNvPr id="4098" name="Picture 2" descr="Here is the pig pen, with a shelter on the left (facing south) and their feed trough in the background.  Can you spot the du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26027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3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Pen &amp; Hand Mating</a:t>
            </a:r>
            <a:endParaRPr lang="en-NZ" dirty="0"/>
          </a:p>
        </p:txBody>
      </p:sp>
      <p:sp>
        <p:nvSpPr>
          <p:cNvPr id="3" name="Content Placeholder 2"/>
          <p:cNvSpPr>
            <a:spLocks noGrp="1"/>
          </p:cNvSpPr>
          <p:nvPr>
            <p:ph idx="1"/>
          </p:nvPr>
        </p:nvSpPr>
        <p:spPr>
          <a:xfrm>
            <a:off x="457200" y="1600200"/>
            <a:ext cx="8229600" cy="5334000"/>
          </a:xfrm>
        </p:spPr>
        <p:txBody>
          <a:bodyPr>
            <a:normAutofit fontScale="92500" lnSpcReduction="20000"/>
          </a:bodyPr>
          <a:lstStyle/>
          <a:p>
            <a:endParaRPr lang="en-US" dirty="0"/>
          </a:p>
          <a:p>
            <a:r>
              <a:rPr lang="en-US" b="1" dirty="0"/>
              <a:t>Hand-mating</a:t>
            </a:r>
            <a:r>
              <a:rPr lang="en-US" dirty="0"/>
              <a:t> means that the boar and one sow (or gilt) at a time are brought together for servicing. Not only does this allow the producer to choose who gets mated and eliminate social competition</a:t>
            </a:r>
            <a:r>
              <a:rPr lang="en-US" dirty="0" smtClean="0"/>
              <a:t>, it </a:t>
            </a:r>
            <a:r>
              <a:rPr lang="en-US" dirty="0"/>
              <a:t>also allows for better timing of the servicing in order to allow </a:t>
            </a:r>
            <a:endParaRPr lang="en-US" dirty="0" smtClean="0"/>
          </a:p>
          <a:p>
            <a:pPr marL="0" indent="0">
              <a:buNone/>
            </a:pPr>
            <a:r>
              <a:rPr lang="en-US" dirty="0"/>
              <a:t> </a:t>
            </a:r>
            <a:r>
              <a:rPr lang="en-US" dirty="0" smtClean="0"/>
              <a:t>  the </a:t>
            </a:r>
            <a:r>
              <a:rPr lang="en-US" dirty="0"/>
              <a:t>boar's fertility to be at its </a:t>
            </a:r>
            <a:endParaRPr lang="en-US" dirty="0" smtClean="0"/>
          </a:p>
          <a:p>
            <a:pPr marL="0" indent="0">
              <a:buNone/>
            </a:pPr>
            <a:r>
              <a:rPr lang="en-US" dirty="0"/>
              <a:t> </a:t>
            </a:r>
            <a:r>
              <a:rPr lang="en-US" dirty="0" smtClean="0"/>
              <a:t>  peak </a:t>
            </a:r>
            <a:r>
              <a:rPr lang="en-US" dirty="0"/>
              <a:t>with each subsequent </a:t>
            </a:r>
            <a:endParaRPr lang="en-US" dirty="0" smtClean="0"/>
          </a:p>
          <a:p>
            <a:pPr marL="0" indent="0">
              <a:buNone/>
            </a:pPr>
            <a:r>
              <a:rPr lang="en-US" dirty="0"/>
              <a:t> </a:t>
            </a:r>
            <a:r>
              <a:rPr lang="en-US" dirty="0" smtClean="0"/>
              <a:t>  mating</a:t>
            </a:r>
            <a:r>
              <a:rPr lang="en-US" dirty="0"/>
              <a:t>. Hand-mating has a </a:t>
            </a:r>
            <a:endParaRPr lang="en-US" dirty="0" smtClean="0"/>
          </a:p>
          <a:p>
            <a:pPr marL="0" indent="0">
              <a:buNone/>
            </a:pPr>
            <a:r>
              <a:rPr lang="en-US" dirty="0"/>
              <a:t> </a:t>
            </a:r>
            <a:r>
              <a:rPr lang="en-US" dirty="0" smtClean="0"/>
              <a:t>  higher </a:t>
            </a:r>
            <a:r>
              <a:rPr lang="en-US" dirty="0"/>
              <a:t>labor requirement than </a:t>
            </a:r>
            <a:endParaRPr lang="en-US" dirty="0" smtClean="0"/>
          </a:p>
          <a:p>
            <a:pPr marL="0" indent="0">
              <a:buNone/>
            </a:pPr>
            <a:r>
              <a:rPr lang="en-US" dirty="0"/>
              <a:t> </a:t>
            </a:r>
            <a:r>
              <a:rPr lang="en-US" dirty="0" smtClean="0"/>
              <a:t>  does pen-mating.</a:t>
            </a:r>
            <a:endParaRPr lang="en-US" dirty="0"/>
          </a:p>
          <a:p>
            <a:endParaRPr lang="en-NZ" dirty="0"/>
          </a:p>
        </p:txBody>
      </p:sp>
      <p:pic>
        <p:nvPicPr>
          <p:cNvPr id="5122" name="Picture 2" descr="http://www.chinadaily.com.cn/photo/2007-01/10/xin_14010410100936018155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3205680" cy="254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61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a:t>
            </a:r>
            <a:endParaRPr lang="en-US" dirty="0"/>
          </a:p>
        </p:txBody>
      </p:sp>
      <p:sp>
        <p:nvSpPr>
          <p:cNvPr id="3" name="Content Placeholder 2"/>
          <p:cNvSpPr>
            <a:spLocks noGrp="1"/>
          </p:cNvSpPr>
          <p:nvPr>
            <p:ph idx="1"/>
          </p:nvPr>
        </p:nvSpPr>
        <p:spPr>
          <a:xfrm>
            <a:off x="457200" y="1600200"/>
            <a:ext cx="5562600" cy="4525963"/>
          </a:xfrm>
        </p:spPr>
        <p:txBody>
          <a:bodyPr>
            <a:normAutofit fontScale="92500"/>
          </a:bodyPr>
          <a:lstStyle/>
          <a:p>
            <a:r>
              <a:rPr lang="en-US" dirty="0" smtClean="0"/>
              <a:t>Just like pregnant human women, ultrasounds can be used to detect pregnancy.</a:t>
            </a:r>
          </a:p>
          <a:p>
            <a:r>
              <a:rPr lang="en-US" dirty="0" smtClean="0"/>
              <a:t>This can tell farmers if stock are pregnant and how many offspring they carry.</a:t>
            </a:r>
          </a:p>
          <a:p>
            <a:r>
              <a:rPr lang="en-US" dirty="0" smtClean="0"/>
              <a:t>Farmers use this information to make management decisions about feed/sale etc.</a:t>
            </a:r>
          </a:p>
        </p:txBody>
      </p:sp>
      <p:pic>
        <p:nvPicPr>
          <p:cNvPr id="6146" name="Picture 2" descr="http://www.noblemanagement.com.au/images/100_3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253585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77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Scanning</a:t>
            </a:r>
            <a:endParaRPr lang="en-NZ" dirty="0"/>
          </a:p>
        </p:txBody>
      </p:sp>
      <p:sp>
        <p:nvSpPr>
          <p:cNvPr id="3" name="Content Placeholder 2"/>
          <p:cNvSpPr>
            <a:spLocks noGrp="1"/>
          </p:cNvSpPr>
          <p:nvPr>
            <p:ph idx="1"/>
          </p:nvPr>
        </p:nvSpPr>
        <p:spPr/>
        <p:txBody>
          <a:bodyPr>
            <a:normAutofit fontScale="92500"/>
          </a:bodyPr>
          <a:lstStyle/>
          <a:p>
            <a:r>
              <a:rPr lang="en-NZ" dirty="0" smtClean="0"/>
              <a:t>Scanning is performed 1-3 months after mating so that the </a:t>
            </a:r>
            <a:r>
              <a:rPr lang="en-NZ" dirty="0" err="1" smtClean="0"/>
              <a:t>fetus</a:t>
            </a:r>
            <a:r>
              <a:rPr lang="en-NZ" dirty="0" smtClean="0"/>
              <a:t> is large enough to be seen.</a:t>
            </a:r>
          </a:p>
          <a:p>
            <a:r>
              <a:rPr lang="en-NZ" dirty="0" smtClean="0"/>
              <a:t>Scanning technicians visit the farm with their equipment, including a viewing screen, and usually scan individual animals restrained in cages, yards or tied-up.</a:t>
            </a:r>
          </a:p>
          <a:p>
            <a:r>
              <a:rPr lang="en-NZ" dirty="0" smtClean="0"/>
              <a:t>Scanning is a harmless, though potentially expensive, procedure so is only of use to farmers with low offspring percentages.</a:t>
            </a:r>
          </a:p>
        </p:txBody>
      </p:sp>
    </p:spTree>
    <p:extLst>
      <p:ext uri="{BB962C8B-B14F-4D97-AF65-F5344CB8AC3E}">
        <p14:creationId xmlns:p14="http://schemas.microsoft.com/office/powerpoint/2010/main" val="3188252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Scanning</a:t>
            </a:r>
            <a:endParaRPr lang="en-NZ" dirty="0"/>
          </a:p>
        </p:txBody>
      </p:sp>
      <p:sp>
        <p:nvSpPr>
          <p:cNvPr id="3" name="Content Placeholder 2"/>
          <p:cNvSpPr>
            <a:spLocks noGrp="1"/>
          </p:cNvSpPr>
          <p:nvPr>
            <p:ph idx="1"/>
          </p:nvPr>
        </p:nvSpPr>
        <p:spPr/>
        <p:txBody>
          <a:bodyPr/>
          <a:lstStyle/>
          <a:p>
            <a:endParaRPr lang="en-NZ"/>
          </a:p>
        </p:txBody>
      </p:sp>
      <p:pic>
        <p:nvPicPr>
          <p:cNvPr id="7170" name="Picture 2" descr="http://www.eimedical.com/Portals/80236/images/scanning%20mule%20deer%20with%20the%20Ibex%20Pro.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 y="2743200"/>
            <a:ext cx="3172690" cy="21151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ule deer ultras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1103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95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Inductions</a:t>
            </a:r>
            <a:endParaRPr lang="en-US" dirty="0"/>
          </a:p>
        </p:txBody>
      </p:sp>
      <p:sp>
        <p:nvSpPr>
          <p:cNvPr id="3" name="Content Placeholder 2"/>
          <p:cNvSpPr>
            <a:spLocks noGrp="1"/>
          </p:cNvSpPr>
          <p:nvPr>
            <p:ph idx="1"/>
          </p:nvPr>
        </p:nvSpPr>
        <p:spPr/>
        <p:txBody>
          <a:bodyPr/>
          <a:lstStyle/>
          <a:p>
            <a:r>
              <a:rPr lang="en-US" dirty="0" smtClean="0"/>
              <a:t>Induction is the process of artificially causing an animal to prematurely give birth.</a:t>
            </a:r>
          </a:p>
          <a:p>
            <a:r>
              <a:rPr lang="en-US" dirty="0" smtClean="0"/>
              <a:t>As a result, the offspring usually dies.</a:t>
            </a:r>
          </a:p>
          <a:p>
            <a:r>
              <a:rPr lang="en-US" dirty="0" smtClean="0"/>
              <a:t>Reasons for inductions may include:</a:t>
            </a:r>
          </a:p>
          <a:p>
            <a:pPr lvl="1"/>
            <a:r>
              <a:rPr lang="en-US" dirty="0" smtClean="0"/>
              <a:t>Late breeder (synchronizing milking)</a:t>
            </a:r>
          </a:p>
          <a:p>
            <a:pPr lvl="1"/>
            <a:r>
              <a:rPr lang="en-US" dirty="0" smtClean="0"/>
              <a:t>Small heifer with large calf</a:t>
            </a:r>
          </a:p>
          <a:p>
            <a:pPr lvl="1"/>
            <a:r>
              <a:rPr lang="en-US" dirty="0" smtClean="0"/>
              <a:t>Fetal abnormality detected by scanning</a:t>
            </a:r>
          </a:p>
          <a:p>
            <a:pPr lvl="1"/>
            <a:endParaRPr lang="en-US" dirty="0"/>
          </a:p>
        </p:txBody>
      </p:sp>
    </p:spTree>
    <p:extLst>
      <p:ext uri="{BB962C8B-B14F-4D97-AF65-F5344CB8AC3E}">
        <p14:creationId xmlns:p14="http://schemas.microsoft.com/office/powerpoint/2010/main" val="3734162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Inductions</a:t>
            </a:r>
            <a:endParaRPr lang="en-NZ" dirty="0"/>
          </a:p>
        </p:txBody>
      </p:sp>
      <p:sp>
        <p:nvSpPr>
          <p:cNvPr id="3" name="Content Placeholder 2"/>
          <p:cNvSpPr>
            <a:spLocks noGrp="1"/>
          </p:cNvSpPr>
          <p:nvPr>
            <p:ph idx="1"/>
          </p:nvPr>
        </p:nvSpPr>
        <p:spPr/>
        <p:txBody>
          <a:bodyPr/>
          <a:lstStyle/>
          <a:p>
            <a:r>
              <a:rPr lang="en-NZ" dirty="0" smtClean="0"/>
              <a:t>Induction is a very controversial management decision, which has received much attention from animal rights groups.</a:t>
            </a:r>
          </a:p>
          <a:p>
            <a:r>
              <a:rPr lang="en-NZ" dirty="0" smtClean="0"/>
              <a:t>Fonterra is committed to no more than 4% inductions per herd.</a:t>
            </a:r>
          </a:p>
          <a:p>
            <a:r>
              <a:rPr lang="en-NZ" dirty="0" smtClean="0"/>
              <a:t>Witnessing and disposing of induced calves can be a distressing procedure for farmers.</a:t>
            </a:r>
          </a:p>
        </p:txBody>
      </p:sp>
    </p:spTree>
    <p:extLst>
      <p:ext uri="{BB962C8B-B14F-4D97-AF65-F5344CB8AC3E}">
        <p14:creationId xmlns:p14="http://schemas.microsoft.com/office/powerpoint/2010/main" val="269696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Environmental Control</a:t>
            </a:r>
            <a:endParaRPr lang="en-NZ" dirty="0"/>
          </a:p>
        </p:txBody>
      </p:sp>
      <p:sp>
        <p:nvSpPr>
          <p:cNvPr id="3" name="Content Placeholder 2"/>
          <p:cNvSpPr>
            <a:spLocks noGrp="1"/>
          </p:cNvSpPr>
          <p:nvPr>
            <p:ph idx="1"/>
          </p:nvPr>
        </p:nvSpPr>
        <p:spPr/>
        <p:txBody>
          <a:bodyPr/>
          <a:lstStyle/>
          <a:p>
            <a:r>
              <a:rPr lang="en-NZ" dirty="0" smtClean="0"/>
              <a:t>In a groups, try to come up with ideas for the table on page 38.</a:t>
            </a:r>
          </a:p>
          <a:p>
            <a:r>
              <a:rPr lang="en-NZ" dirty="0" smtClean="0"/>
              <a:t>Example: Wind prevents frosts settling but it could also chill livestock, which could be lethal for </a:t>
            </a:r>
            <a:r>
              <a:rPr lang="en-NZ" dirty="0" err="1" smtClean="0"/>
              <a:t>newborns</a:t>
            </a:r>
            <a:r>
              <a:rPr lang="en-NZ" dirty="0" smtClean="0"/>
              <a:t>.</a:t>
            </a:r>
          </a:p>
          <a:p>
            <a:r>
              <a:rPr lang="en-NZ" dirty="0" smtClean="0"/>
              <a:t>Solution: Grow trees as a wind-break to provide shelter for stock while they are lambing/calving.</a:t>
            </a:r>
            <a:endParaRPr lang="en-NZ" dirty="0"/>
          </a:p>
        </p:txBody>
      </p:sp>
    </p:spTree>
    <p:extLst>
      <p:ext uri="{BB962C8B-B14F-4D97-AF65-F5344CB8AC3E}">
        <p14:creationId xmlns:p14="http://schemas.microsoft.com/office/powerpoint/2010/main" val="425572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INTERNAL 2.5</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Part One:</a:t>
            </a:r>
          </a:p>
          <a:p>
            <a:pPr lvl="1"/>
            <a:r>
              <a:rPr lang="en-NZ" smtClean="0"/>
              <a:t>DESCRIBE three procedures </a:t>
            </a:r>
            <a:r>
              <a:rPr lang="en-NZ" dirty="0" smtClean="0"/>
              <a:t>(in detail) with reference to reproductive systems/structures.</a:t>
            </a:r>
          </a:p>
          <a:p>
            <a:r>
              <a:rPr lang="en-NZ" dirty="0" smtClean="0"/>
              <a:t>Part Two:</a:t>
            </a:r>
          </a:p>
          <a:p>
            <a:pPr lvl="1"/>
            <a:r>
              <a:rPr lang="en-NZ" dirty="0" smtClean="0"/>
              <a:t>GIVE REASONS for the steps and how they influence the success of the </a:t>
            </a:r>
            <a:r>
              <a:rPr lang="en-NZ" dirty="0" smtClean="0"/>
              <a:t>technique</a:t>
            </a:r>
            <a:r>
              <a:rPr lang="en-NZ" dirty="0" smtClean="0"/>
              <a:t>, with reference to reproductive systems/hormones</a:t>
            </a:r>
          </a:p>
          <a:p>
            <a:r>
              <a:rPr lang="en-NZ" dirty="0" smtClean="0"/>
              <a:t>Part Three:</a:t>
            </a:r>
          </a:p>
          <a:p>
            <a:pPr lvl="1"/>
            <a:r>
              <a:rPr lang="en-NZ" dirty="0" smtClean="0"/>
              <a:t>JUSTIFY the usefulness of the technique for farmers e.g. labour, </a:t>
            </a:r>
            <a:r>
              <a:rPr lang="en-NZ" dirty="0" smtClean="0"/>
              <a:t>quantity</a:t>
            </a:r>
            <a:r>
              <a:rPr lang="en-NZ" dirty="0" smtClean="0"/>
              <a:t>, cost, timing.</a:t>
            </a:r>
          </a:p>
        </p:txBody>
      </p:sp>
    </p:spTree>
    <p:extLst>
      <p:ext uri="{BB962C8B-B14F-4D97-AF65-F5344CB8AC3E}">
        <p14:creationId xmlns:p14="http://schemas.microsoft.com/office/powerpoint/2010/main" val="42934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8229600" cy="1143000"/>
          </a:xfrm>
        </p:spPr>
        <p:txBody>
          <a:bodyPr/>
          <a:lstStyle/>
          <a:p>
            <a:r>
              <a:rPr lang="en-US" dirty="0" smtClean="0"/>
              <a:t>Flushing</a:t>
            </a:r>
            <a:endParaRPr lang="en-US" dirty="0"/>
          </a:p>
        </p:txBody>
      </p:sp>
      <p:sp>
        <p:nvSpPr>
          <p:cNvPr id="3" name="Content Placeholder 2"/>
          <p:cNvSpPr>
            <a:spLocks noGrp="1"/>
          </p:cNvSpPr>
          <p:nvPr>
            <p:ph idx="1"/>
          </p:nvPr>
        </p:nvSpPr>
        <p:spPr/>
        <p:txBody>
          <a:bodyPr>
            <a:normAutofit/>
          </a:bodyPr>
          <a:lstStyle/>
          <a:p>
            <a:r>
              <a:rPr lang="en-US" dirty="0" smtClean="0"/>
              <a:t>Flushing is the practice</a:t>
            </a:r>
          </a:p>
          <a:p>
            <a:pPr marL="0" indent="0">
              <a:buNone/>
            </a:pPr>
            <a:r>
              <a:rPr lang="en-US" dirty="0"/>
              <a:t> </a:t>
            </a:r>
            <a:r>
              <a:rPr lang="en-US" dirty="0" smtClean="0"/>
              <a:t>  of putting animals onto </a:t>
            </a:r>
          </a:p>
          <a:p>
            <a:pPr marL="0" indent="0">
              <a:buNone/>
            </a:pPr>
            <a:r>
              <a:rPr lang="en-US" dirty="0" smtClean="0"/>
              <a:t>   good feed some weeks </a:t>
            </a:r>
          </a:p>
          <a:p>
            <a:pPr marL="0" indent="0">
              <a:buNone/>
            </a:pPr>
            <a:r>
              <a:rPr lang="en-US" dirty="0"/>
              <a:t> </a:t>
            </a:r>
            <a:r>
              <a:rPr lang="en-US" dirty="0" smtClean="0"/>
              <a:t>  before they are due to be mated in order to</a:t>
            </a:r>
          </a:p>
          <a:p>
            <a:pPr marL="0" indent="0">
              <a:buNone/>
            </a:pPr>
            <a:r>
              <a:rPr lang="en-US" dirty="0"/>
              <a:t> </a:t>
            </a:r>
            <a:r>
              <a:rPr lang="en-US" dirty="0" smtClean="0"/>
              <a:t>  increase fertility.</a:t>
            </a:r>
          </a:p>
          <a:p>
            <a:r>
              <a:rPr lang="en-US" dirty="0" smtClean="0"/>
              <a:t>In this way, farmers can save costs on expensive feeds while ensuring the best chance of reproductive success.</a:t>
            </a:r>
          </a:p>
        </p:txBody>
      </p:sp>
      <p:pic>
        <p:nvPicPr>
          <p:cNvPr id="3074" name="Picture 2" descr="Pig eating ice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
            <a:ext cx="33813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08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Protein</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Protein is a limiting macronutrient because it is sparse in herbivore diets (meat is mostly protein).</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463767695"/>
              </p:ext>
            </p:extLst>
          </p:nvPr>
        </p:nvGraphicFramePr>
        <p:xfrm>
          <a:off x="381000" y="2133599"/>
          <a:ext cx="3505200" cy="4409130"/>
        </p:xfrm>
        <a:graphic>
          <a:graphicData uri="http://schemas.openxmlformats.org/drawingml/2006/table">
            <a:tbl>
              <a:tblPr firstRow="1" bandRow="1">
                <a:tableStyleId>{10A1B5D5-9B99-4C35-A422-299274C87663}</a:tableStyleId>
              </a:tblPr>
              <a:tblGrid>
                <a:gridCol w="1943100"/>
                <a:gridCol w="1562100"/>
              </a:tblGrid>
              <a:tr h="574349">
                <a:tc>
                  <a:txBody>
                    <a:bodyPr/>
                    <a:lstStyle/>
                    <a:p>
                      <a:pPr algn="ctr"/>
                      <a:r>
                        <a:rPr lang="en-US" dirty="0" smtClean="0"/>
                        <a:t>Animal</a:t>
                      </a:r>
                      <a:endParaRPr lang="en-US" dirty="0"/>
                    </a:p>
                  </a:txBody>
                  <a:tcPr/>
                </a:tc>
                <a:tc>
                  <a:txBody>
                    <a:bodyPr/>
                    <a:lstStyle/>
                    <a:p>
                      <a:pPr algn="ctr"/>
                      <a:r>
                        <a:rPr lang="en-US" dirty="0" smtClean="0"/>
                        <a:t>Protein needs</a:t>
                      </a:r>
                    </a:p>
                    <a:p>
                      <a:pPr algn="ctr"/>
                      <a:r>
                        <a:rPr lang="en-US" dirty="0" smtClean="0"/>
                        <a:t>(% in feed)</a:t>
                      </a:r>
                      <a:endParaRPr lang="en-US" dirty="0"/>
                    </a:p>
                  </a:txBody>
                  <a:tcPr/>
                </a:tc>
              </a:tr>
              <a:tr h="376905">
                <a:tc>
                  <a:txBody>
                    <a:bodyPr/>
                    <a:lstStyle/>
                    <a:p>
                      <a:r>
                        <a:rPr lang="en-US" dirty="0" smtClean="0"/>
                        <a:t>Young chickens</a:t>
                      </a:r>
                      <a:endParaRPr lang="en-US" dirty="0"/>
                    </a:p>
                  </a:txBody>
                  <a:tcPr/>
                </a:tc>
                <a:tc>
                  <a:txBody>
                    <a:bodyPr/>
                    <a:lstStyle/>
                    <a:p>
                      <a:pPr algn="ctr"/>
                      <a:r>
                        <a:rPr lang="en-US" dirty="0" smtClean="0"/>
                        <a:t>22</a:t>
                      </a:r>
                      <a:endParaRPr lang="en-US" dirty="0"/>
                    </a:p>
                  </a:txBody>
                  <a:tcPr/>
                </a:tc>
              </a:tr>
              <a:tr h="376905">
                <a:tc>
                  <a:txBody>
                    <a:bodyPr/>
                    <a:lstStyle/>
                    <a:p>
                      <a:r>
                        <a:rPr lang="en-US" dirty="0" smtClean="0"/>
                        <a:t>7wk</a:t>
                      </a:r>
                      <a:r>
                        <a:rPr lang="en-US" baseline="0" dirty="0" smtClean="0"/>
                        <a:t> chickens</a:t>
                      </a:r>
                      <a:endParaRPr lang="en-US" dirty="0"/>
                    </a:p>
                  </a:txBody>
                  <a:tcPr/>
                </a:tc>
                <a:tc>
                  <a:txBody>
                    <a:bodyPr/>
                    <a:lstStyle/>
                    <a:p>
                      <a:pPr algn="ctr"/>
                      <a:r>
                        <a:rPr lang="en-US" dirty="0" smtClean="0"/>
                        <a:t>20</a:t>
                      </a:r>
                      <a:endParaRPr lang="en-US" dirty="0"/>
                    </a:p>
                  </a:txBody>
                  <a:tcPr/>
                </a:tc>
              </a:tr>
              <a:tr h="376905">
                <a:tc>
                  <a:txBody>
                    <a:bodyPr/>
                    <a:lstStyle/>
                    <a:p>
                      <a:r>
                        <a:rPr lang="en-US" dirty="0" smtClean="0"/>
                        <a:t>Laying hens</a:t>
                      </a:r>
                      <a:endParaRPr lang="en-US" dirty="0"/>
                    </a:p>
                  </a:txBody>
                  <a:tcPr/>
                </a:tc>
                <a:tc>
                  <a:txBody>
                    <a:bodyPr/>
                    <a:lstStyle/>
                    <a:p>
                      <a:pPr algn="ctr"/>
                      <a:r>
                        <a:rPr lang="en-US" dirty="0" smtClean="0"/>
                        <a:t>15</a:t>
                      </a:r>
                      <a:endParaRPr lang="en-US" dirty="0"/>
                    </a:p>
                  </a:txBody>
                  <a:tcPr/>
                </a:tc>
              </a:tr>
              <a:tr h="376905">
                <a:tc>
                  <a:txBody>
                    <a:bodyPr/>
                    <a:lstStyle/>
                    <a:p>
                      <a:r>
                        <a:rPr lang="en-US" dirty="0" smtClean="0"/>
                        <a:t>Non-laying hens</a:t>
                      </a:r>
                      <a:endParaRPr lang="en-US" dirty="0"/>
                    </a:p>
                  </a:txBody>
                  <a:tcPr/>
                </a:tc>
                <a:tc>
                  <a:txBody>
                    <a:bodyPr/>
                    <a:lstStyle/>
                    <a:p>
                      <a:pPr algn="ctr"/>
                      <a:r>
                        <a:rPr lang="en-US" dirty="0" smtClean="0"/>
                        <a:t>7</a:t>
                      </a:r>
                      <a:endParaRPr lang="en-US" dirty="0"/>
                    </a:p>
                  </a:txBody>
                  <a:tcPr/>
                </a:tc>
              </a:tr>
              <a:tr h="376905">
                <a:tc>
                  <a:txBody>
                    <a:bodyPr/>
                    <a:lstStyle/>
                    <a:p>
                      <a:r>
                        <a:rPr lang="en-US" dirty="0" smtClean="0"/>
                        <a:t>Store sheep</a:t>
                      </a:r>
                      <a:endParaRPr lang="en-US" dirty="0"/>
                    </a:p>
                  </a:txBody>
                  <a:tcPr/>
                </a:tc>
                <a:tc>
                  <a:txBody>
                    <a:bodyPr/>
                    <a:lstStyle/>
                    <a:p>
                      <a:pPr algn="ctr"/>
                      <a:r>
                        <a:rPr lang="en-US" dirty="0" smtClean="0"/>
                        <a:t>6</a:t>
                      </a:r>
                      <a:endParaRPr lang="en-US" dirty="0"/>
                    </a:p>
                  </a:txBody>
                  <a:tcPr/>
                </a:tc>
              </a:tr>
              <a:tr h="376905">
                <a:tc>
                  <a:txBody>
                    <a:bodyPr/>
                    <a:lstStyle/>
                    <a:p>
                      <a:r>
                        <a:rPr lang="en-US" dirty="0" smtClean="0"/>
                        <a:t>Fattening</a:t>
                      </a:r>
                      <a:r>
                        <a:rPr lang="en-US" baseline="0" dirty="0" smtClean="0"/>
                        <a:t> sheep</a:t>
                      </a:r>
                      <a:endParaRPr lang="en-US" dirty="0"/>
                    </a:p>
                  </a:txBody>
                  <a:tcPr/>
                </a:tc>
                <a:tc>
                  <a:txBody>
                    <a:bodyPr/>
                    <a:lstStyle/>
                    <a:p>
                      <a:pPr algn="ctr"/>
                      <a:r>
                        <a:rPr lang="en-US" dirty="0" smtClean="0"/>
                        <a:t>10</a:t>
                      </a:r>
                      <a:endParaRPr lang="en-US" dirty="0"/>
                    </a:p>
                  </a:txBody>
                  <a:tcPr/>
                </a:tc>
              </a:tr>
              <a:tr h="376905">
                <a:tc>
                  <a:txBody>
                    <a:bodyPr/>
                    <a:lstStyle/>
                    <a:p>
                      <a:r>
                        <a:rPr lang="en-US" dirty="0" smtClean="0"/>
                        <a:t>Cows in full milk</a:t>
                      </a:r>
                      <a:endParaRPr lang="en-US" dirty="0"/>
                    </a:p>
                  </a:txBody>
                  <a:tcPr/>
                </a:tc>
                <a:tc>
                  <a:txBody>
                    <a:bodyPr/>
                    <a:lstStyle/>
                    <a:p>
                      <a:pPr algn="ctr"/>
                      <a:r>
                        <a:rPr lang="en-US" dirty="0" smtClean="0"/>
                        <a:t>15</a:t>
                      </a:r>
                      <a:endParaRPr lang="en-US" dirty="0"/>
                    </a:p>
                  </a:txBody>
                  <a:tcPr/>
                </a:tc>
              </a:tr>
              <a:tr h="376905">
                <a:tc>
                  <a:txBody>
                    <a:bodyPr/>
                    <a:lstStyle/>
                    <a:p>
                      <a:r>
                        <a:rPr lang="en-US" dirty="0" smtClean="0"/>
                        <a:t>Dry cows</a:t>
                      </a:r>
                      <a:r>
                        <a:rPr lang="en-US" baseline="0" dirty="0" smtClean="0"/>
                        <a:t> in calf</a:t>
                      </a:r>
                      <a:endParaRPr lang="en-US" dirty="0"/>
                    </a:p>
                  </a:txBody>
                  <a:tcPr/>
                </a:tc>
                <a:tc>
                  <a:txBody>
                    <a:bodyPr/>
                    <a:lstStyle/>
                    <a:p>
                      <a:pPr algn="ctr"/>
                      <a:r>
                        <a:rPr lang="en-US" dirty="0" smtClean="0"/>
                        <a:t>10</a:t>
                      </a:r>
                      <a:endParaRPr lang="en-US" dirty="0"/>
                    </a:p>
                  </a:txBody>
                  <a:tcPr/>
                </a:tc>
              </a:tr>
              <a:tr h="376905">
                <a:tc>
                  <a:txBody>
                    <a:bodyPr/>
                    <a:lstStyle/>
                    <a:p>
                      <a:r>
                        <a:rPr lang="en-US" dirty="0" smtClean="0"/>
                        <a:t>Growing pigs</a:t>
                      </a:r>
                      <a:endParaRPr lang="en-US" dirty="0"/>
                    </a:p>
                  </a:txBody>
                  <a:tcPr/>
                </a:tc>
                <a:tc>
                  <a:txBody>
                    <a:bodyPr/>
                    <a:lstStyle/>
                    <a:p>
                      <a:pPr algn="ctr"/>
                      <a:r>
                        <a:rPr lang="en-US" dirty="0" smtClean="0"/>
                        <a:t>16</a:t>
                      </a:r>
                      <a:endParaRPr lang="en-US" dirty="0"/>
                    </a:p>
                  </a:txBody>
                  <a:tcPr/>
                </a:tc>
              </a:tr>
              <a:tr h="376905">
                <a:tc>
                  <a:txBody>
                    <a:bodyPr/>
                    <a:lstStyle/>
                    <a:p>
                      <a:r>
                        <a:rPr lang="en-US" dirty="0" smtClean="0"/>
                        <a:t>Horses</a:t>
                      </a:r>
                      <a:r>
                        <a:rPr lang="en-US" baseline="0" dirty="0" smtClean="0"/>
                        <a:t> in old age</a:t>
                      </a:r>
                      <a:endParaRPr lang="en-US" dirty="0"/>
                    </a:p>
                  </a:txBody>
                  <a:tcPr/>
                </a:tc>
                <a:tc>
                  <a:txBody>
                    <a:bodyPr/>
                    <a:lstStyle/>
                    <a:p>
                      <a:pPr algn="ctr"/>
                      <a:r>
                        <a:rPr lang="en-US" dirty="0" smtClean="0"/>
                        <a:t>6</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8563111"/>
              </p:ext>
            </p:extLst>
          </p:nvPr>
        </p:nvGraphicFramePr>
        <p:xfrm>
          <a:off x="4267200" y="2133600"/>
          <a:ext cx="4114800" cy="4369232"/>
        </p:xfrm>
        <a:graphic>
          <a:graphicData uri="http://schemas.openxmlformats.org/drawingml/2006/table">
            <a:tbl>
              <a:tblPr firstRow="1" bandRow="1">
                <a:tableStyleId>{5C22544A-7EE6-4342-B048-85BDC9FD1C3A}</a:tableStyleId>
              </a:tblPr>
              <a:tblGrid>
                <a:gridCol w="2514600"/>
                <a:gridCol w="1600200"/>
              </a:tblGrid>
              <a:tr h="812369">
                <a:tc>
                  <a:txBody>
                    <a:bodyPr/>
                    <a:lstStyle/>
                    <a:p>
                      <a:pPr algn="ctr"/>
                      <a:r>
                        <a:rPr lang="en-US" dirty="0" smtClean="0"/>
                        <a:t>Food</a:t>
                      </a:r>
                      <a:endParaRPr lang="en-US" dirty="0"/>
                    </a:p>
                  </a:txBody>
                  <a:tcPr/>
                </a:tc>
                <a:tc>
                  <a:txBody>
                    <a:bodyPr/>
                    <a:lstStyle/>
                    <a:p>
                      <a:pPr algn="ctr"/>
                      <a:r>
                        <a:rPr lang="en-US" dirty="0" smtClean="0"/>
                        <a:t>Protein content</a:t>
                      </a:r>
                    </a:p>
                    <a:p>
                      <a:pPr algn="ctr"/>
                      <a:r>
                        <a:rPr lang="en-US" dirty="0" smtClean="0"/>
                        <a:t>(%)</a:t>
                      </a:r>
                      <a:endParaRPr lang="en-US" dirty="0"/>
                    </a:p>
                  </a:txBody>
                  <a:tcPr/>
                </a:tc>
              </a:tr>
              <a:tr h="372901">
                <a:tc>
                  <a:txBody>
                    <a:bodyPr/>
                    <a:lstStyle/>
                    <a:p>
                      <a:r>
                        <a:rPr lang="en-US" dirty="0" smtClean="0"/>
                        <a:t>Linseed meal</a:t>
                      </a:r>
                      <a:endParaRPr lang="en-US" dirty="0"/>
                    </a:p>
                  </a:txBody>
                  <a:tcPr/>
                </a:tc>
                <a:tc>
                  <a:txBody>
                    <a:bodyPr/>
                    <a:lstStyle/>
                    <a:p>
                      <a:pPr algn="ctr"/>
                      <a:r>
                        <a:rPr lang="en-US" dirty="0" smtClean="0"/>
                        <a:t>31</a:t>
                      </a:r>
                      <a:endParaRPr lang="en-US" dirty="0"/>
                    </a:p>
                  </a:txBody>
                  <a:tcPr/>
                </a:tc>
              </a:tr>
              <a:tr h="471624">
                <a:tc>
                  <a:txBody>
                    <a:bodyPr/>
                    <a:lstStyle/>
                    <a:p>
                      <a:r>
                        <a:rPr lang="en-US" dirty="0" smtClean="0"/>
                        <a:t>Prime lucerne hay</a:t>
                      </a:r>
                      <a:endParaRPr lang="en-US" dirty="0"/>
                    </a:p>
                  </a:txBody>
                  <a:tcPr/>
                </a:tc>
                <a:tc>
                  <a:txBody>
                    <a:bodyPr/>
                    <a:lstStyle/>
                    <a:p>
                      <a:pPr algn="ctr"/>
                      <a:r>
                        <a:rPr lang="en-US" dirty="0" smtClean="0"/>
                        <a:t>13</a:t>
                      </a:r>
                      <a:endParaRPr lang="en-US" dirty="0"/>
                    </a:p>
                  </a:txBody>
                  <a:tcPr/>
                </a:tc>
              </a:tr>
              <a:tr h="372901">
                <a:tc>
                  <a:txBody>
                    <a:bodyPr/>
                    <a:lstStyle/>
                    <a:p>
                      <a:r>
                        <a:rPr lang="en-US" dirty="0" smtClean="0"/>
                        <a:t>Fair lucerne</a:t>
                      </a:r>
                      <a:r>
                        <a:rPr lang="en-US" baseline="0" dirty="0" smtClean="0"/>
                        <a:t> hay</a:t>
                      </a:r>
                      <a:endParaRPr lang="en-US" dirty="0"/>
                    </a:p>
                  </a:txBody>
                  <a:tcPr/>
                </a:tc>
                <a:tc>
                  <a:txBody>
                    <a:bodyPr/>
                    <a:lstStyle/>
                    <a:p>
                      <a:pPr algn="ctr"/>
                      <a:r>
                        <a:rPr lang="en-US" dirty="0" smtClean="0"/>
                        <a:t>10</a:t>
                      </a:r>
                      <a:endParaRPr lang="en-US" dirty="0"/>
                    </a:p>
                  </a:txBody>
                  <a:tcPr/>
                </a:tc>
              </a:tr>
              <a:tr h="372901">
                <a:tc>
                  <a:txBody>
                    <a:bodyPr/>
                    <a:lstStyle/>
                    <a:p>
                      <a:r>
                        <a:rPr lang="en-US" dirty="0" smtClean="0"/>
                        <a:t>Poor lucerne hay</a:t>
                      </a:r>
                      <a:endParaRPr lang="en-US" dirty="0"/>
                    </a:p>
                  </a:txBody>
                  <a:tcPr/>
                </a:tc>
                <a:tc>
                  <a:txBody>
                    <a:bodyPr/>
                    <a:lstStyle/>
                    <a:p>
                      <a:pPr algn="ctr"/>
                      <a:r>
                        <a:rPr lang="en-US" dirty="0" smtClean="0"/>
                        <a:t>8</a:t>
                      </a:r>
                      <a:endParaRPr lang="en-US" dirty="0"/>
                    </a:p>
                  </a:txBody>
                  <a:tcPr/>
                </a:tc>
              </a:tr>
              <a:tr h="372901">
                <a:tc>
                  <a:txBody>
                    <a:bodyPr/>
                    <a:lstStyle/>
                    <a:p>
                      <a:r>
                        <a:rPr lang="en-US" dirty="0" smtClean="0"/>
                        <a:t>Wheat grain</a:t>
                      </a:r>
                      <a:endParaRPr lang="en-US" dirty="0"/>
                    </a:p>
                  </a:txBody>
                  <a:tcPr/>
                </a:tc>
                <a:tc>
                  <a:txBody>
                    <a:bodyPr/>
                    <a:lstStyle/>
                    <a:p>
                      <a:pPr algn="ctr"/>
                      <a:r>
                        <a:rPr lang="en-US" dirty="0" smtClean="0"/>
                        <a:t>10</a:t>
                      </a:r>
                      <a:endParaRPr lang="en-US" dirty="0"/>
                    </a:p>
                  </a:txBody>
                  <a:tcPr/>
                </a:tc>
              </a:tr>
              <a:tr h="372901">
                <a:tc>
                  <a:txBody>
                    <a:bodyPr/>
                    <a:lstStyle/>
                    <a:p>
                      <a:r>
                        <a:rPr lang="en-US" dirty="0" smtClean="0"/>
                        <a:t>Prime oat</a:t>
                      </a:r>
                      <a:r>
                        <a:rPr lang="en-US" baseline="0" dirty="0" smtClean="0"/>
                        <a:t> hay</a:t>
                      </a:r>
                      <a:endParaRPr lang="en-US" dirty="0"/>
                    </a:p>
                  </a:txBody>
                  <a:tcPr/>
                </a:tc>
                <a:tc>
                  <a:txBody>
                    <a:bodyPr/>
                    <a:lstStyle/>
                    <a:p>
                      <a:pPr algn="ctr"/>
                      <a:r>
                        <a:rPr lang="en-US" dirty="0" smtClean="0"/>
                        <a:t>5</a:t>
                      </a:r>
                      <a:endParaRPr lang="en-US" dirty="0"/>
                    </a:p>
                  </a:txBody>
                  <a:tcPr/>
                </a:tc>
              </a:tr>
              <a:tr h="372901">
                <a:tc>
                  <a:txBody>
                    <a:bodyPr/>
                    <a:lstStyle/>
                    <a:p>
                      <a:r>
                        <a:rPr lang="en-US" dirty="0" smtClean="0"/>
                        <a:t>Good grass pasture</a:t>
                      </a:r>
                      <a:endParaRPr lang="en-US" dirty="0"/>
                    </a:p>
                  </a:txBody>
                  <a:tcPr/>
                </a:tc>
                <a:tc>
                  <a:txBody>
                    <a:bodyPr/>
                    <a:lstStyle/>
                    <a:p>
                      <a:pPr algn="ctr"/>
                      <a:r>
                        <a:rPr lang="en-US" dirty="0" smtClean="0"/>
                        <a:t>5</a:t>
                      </a:r>
                      <a:endParaRPr lang="en-US" dirty="0"/>
                    </a:p>
                  </a:txBody>
                  <a:tcPr/>
                </a:tc>
              </a:tr>
              <a:tr h="372901">
                <a:tc>
                  <a:txBody>
                    <a:bodyPr/>
                    <a:lstStyle/>
                    <a:p>
                      <a:r>
                        <a:rPr lang="en-US" dirty="0" smtClean="0"/>
                        <a:t>Old dry native grass</a:t>
                      </a:r>
                      <a:endParaRPr lang="en-US" dirty="0"/>
                    </a:p>
                  </a:txBody>
                  <a:tcPr/>
                </a:tc>
                <a:tc>
                  <a:txBody>
                    <a:bodyPr/>
                    <a:lstStyle/>
                    <a:p>
                      <a:pPr algn="ctr"/>
                      <a:r>
                        <a:rPr lang="en-US" dirty="0" smtClean="0"/>
                        <a:t>2</a:t>
                      </a:r>
                      <a:endParaRPr lang="en-US" dirty="0"/>
                    </a:p>
                  </a:txBody>
                  <a:tcPr/>
                </a:tc>
              </a:tr>
              <a:tr h="372901">
                <a:tc>
                  <a:txBody>
                    <a:bodyPr/>
                    <a:lstStyle/>
                    <a:p>
                      <a:r>
                        <a:rPr lang="en-US" dirty="0" smtClean="0"/>
                        <a:t>Oat straw</a:t>
                      </a:r>
                      <a:endParaRPr lang="en-US" dirty="0"/>
                    </a:p>
                  </a:txBody>
                  <a:tcPr/>
                </a:tc>
                <a:tc>
                  <a:txBody>
                    <a:bodyPr/>
                    <a:lstStyle/>
                    <a:p>
                      <a:pPr algn="ctr"/>
                      <a:r>
                        <a:rPr lang="en-US" dirty="0" smtClean="0"/>
                        <a:t>0.7</a:t>
                      </a:r>
                      <a:endParaRPr lang="en-US" dirty="0"/>
                    </a:p>
                  </a:txBody>
                  <a:tcPr/>
                </a:tc>
              </a:tr>
            </a:tbl>
          </a:graphicData>
        </a:graphic>
      </p:graphicFrame>
    </p:spTree>
    <p:extLst>
      <p:ext uri="{BB962C8B-B14F-4D97-AF65-F5344CB8AC3E}">
        <p14:creationId xmlns:p14="http://schemas.microsoft.com/office/powerpoint/2010/main" val="60819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Every organism is a product of its genes and its environment.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78" y="2874986"/>
            <a:ext cx="3244149" cy="306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956080">
            <a:off x="768196" y="4542015"/>
            <a:ext cx="1752600" cy="338554"/>
          </a:xfrm>
          <a:prstGeom prst="rect">
            <a:avLst/>
          </a:prstGeom>
          <a:solidFill>
            <a:schemeClr val="accent1">
              <a:lumMod val="75000"/>
            </a:schemeClr>
          </a:solidFill>
          <a:ln>
            <a:noFill/>
          </a:ln>
        </p:spPr>
        <p:txBody>
          <a:bodyPr wrap="square" rtlCol="0">
            <a:spAutoFit/>
          </a:bodyPr>
          <a:lstStyle/>
          <a:p>
            <a:r>
              <a:rPr lang="en-US" sz="1600" dirty="0" smtClean="0">
                <a:solidFill>
                  <a:schemeClr val="bg1"/>
                </a:solidFill>
                <a:latin typeface="Lucida Handwriting" pitchFamily="66" charset="0"/>
              </a:rPr>
              <a:t>Ingredients</a:t>
            </a:r>
            <a:endParaRPr lang="en-US" sz="1600" dirty="0">
              <a:solidFill>
                <a:schemeClr val="bg1"/>
              </a:solidFill>
              <a:latin typeface="Lucida Handwriting" pitchFamily="66" charset="0"/>
            </a:endParaRPr>
          </a:p>
        </p:txBody>
      </p:sp>
      <p:pic>
        <p:nvPicPr>
          <p:cNvPr id="4100" name="Picture 4" descr="Cob oven for outside ba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423" y="3224507"/>
            <a:ext cx="2253496" cy="23145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194023" y="4381795"/>
            <a:ext cx="3810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99389" y="4496390"/>
            <a:ext cx="3810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47506" y="3886200"/>
            <a:ext cx="1717330" cy="369332"/>
          </a:xfrm>
          <a:prstGeom prst="rect">
            <a:avLst/>
          </a:prstGeom>
          <a:noFill/>
        </p:spPr>
        <p:txBody>
          <a:bodyPr wrap="none" rtlCol="0">
            <a:spAutoFit/>
          </a:bodyPr>
          <a:lstStyle/>
          <a:p>
            <a:r>
              <a:rPr lang="en-US" b="1" dirty="0" smtClean="0"/>
              <a:t>ENVIRONMENT</a:t>
            </a:r>
            <a:endParaRPr lang="en-US" b="1" dirty="0"/>
          </a:p>
        </p:txBody>
      </p:sp>
      <p:sp>
        <p:nvSpPr>
          <p:cNvPr id="12" name="TextBox 11"/>
          <p:cNvSpPr txBox="1"/>
          <p:nvPr/>
        </p:nvSpPr>
        <p:spPr>
          <a:xfrm>
            <a:off x="1056420" y="2924358"/>
            <a:ext cx="870751" cy="369332"/>
          </a:xfrm>
          <a:prstGeom prst="rect">
            <a:avLst/>
          </a:prstGeom>
          <a:noFill/>
        </p:spPr>
        <p:txBody>
          <a:bodyPr wrap="none" rtlCol="0">
            <a:spAutoFit/>
          </a:bodyPr>
          <a:lstStyle/>
          <a:p>
            <a:r>
              <a:rPr lang="en-US" b="1" dirty="0" smtClean="0"/>
              <a:t>GENES</a:t>
            </a:r>
            <a:endParaRPr lang="en-US" b="1" dirty="0"/>
          </a:p>
        </p:txBody>
      </p:sp>
      <p:pic>
        <p:nvPicPr>
          <p:cNvPr id="4102" name="Picture 6" descr="Cow Cake for Hil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148307"/>
            <a:ext cx="2010890" cy="2696166"/>
          </a:xfrm>
          <a:prstGeom prst="rect">
            <a:avLst/>
          </a:prstGeom>
          <a:noFill/>
          <a:extLst>
            <a:ext uri="{909E8E84-426E-40DD-AFC4-6F175D3DCCD1}">
              <a14:hiddenFill xmlns:a14="http://schemas.microsoft.com/office/drawing/2010/main">
                <a:solidFill>
                  <a:srgbClr val="FFFFFF"/>
                </a:solidFill>
              </a14:hiddenFill>
            </a:ext>
          </a:extLst>
        </p:spPr>
      </p:pic>
      <p:sp>
        <p:nvSpPr>
          <p:cNvPr id="9" name="Multiply 8"/>
          <p:cNvSpPr/>
          <p:nvPr/>
        </p:nvSpPr>
        <p:spPr>
          <a:xfrm>
            <a:off x="2874359" y="4093423"/>
            <a:ext cx="630841" cy="707177"/>
          </a:xfrm>
          <a:prstGeom prst="mathMultiply">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52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87" y="304800"/>
            <a:ext cx="8229600" cy="1143000"/>
          </a:xfrm>
        </p:spPr>
        <p:txBody>
          <a:bodyPr/>
          <a:lstStyle/>
          <a:p>
            <a:r>
              <a:rPr lang="en-US" dirty="0" smtClean="0"/>
              <a:t>Genetics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of the traits which farmers </a:t>
            </a:r>
          </a:p>
          <a:p>
            <a:pPr marL="0" indent="0">
              <a:buNone/>
            </a:pPr>
            <a:r>
              <a:rPr lang="en-US" dirty="0"/>
              <a:t> </a:t>
            </a:r>
            <a:r>
              <a:rPr lang="en-US" dirty="0" smtClean="0"/>
              <a:t>   want to increase in their stock </a:t>
            </a:r>
          </a:p>
          <a:p>
            <a:pPr marL="0" indent="0">
              <a:buNone/>
            </a:pPr>
            <a:r>
              <a:rPr lang="en-US" dirty="0"/>
              <a:t> </a:t>
            </a:r>
            <a:r>
              <a:rPr lang="en-US" dirty="0" smtClean="0"/>
              <a:t>   (e.g. disease resistance, fertility, milk</a:t>
            </a:r>
          </a:p>
          <a:p>
            <a:pPr marL="0" indent="0">
              <a:buNone/>
            </a:pPr>
            <a:r>
              <a:rPr lang="en-US" dirty="0"/>
              <a:t> </a:t>
            </a:r>
            <a:r>
              <a:rPr lang="en-US" dirty="0" smtClean="0"/>
              <a:t>   production, wool growth, twin-bearing, weight) </a:t>
            </a:r>
          </a:p>
          <a:p>
            <a:pPr marL="0" indent="0">
              <a:buNone/>
            </a:pPr>
            <a:r>
              <a:rPr lang="en-US" dirty="0" smtClean="0"/>
              <a:t>    are partly controlled by the animal’s genes.</a:t>
            </a:r>
          </a:p>
          <a:p>
            <a:r>
              <a:rPr lang="en-US" dirty="0" smtClean="0"/>
              <a:t>This means farmers can selectively breed good animals to increase the likelihood of the next generation having better traits.</a:t>
            </a:r>
          </a:p>
          <a:p>
            <a:r>
              <a:rPr lang="en-US" dirty="0" smtClean="0"/>
              <a:t>This keeps the herd improving and the farm productivity and profitability increasing.</a:t>
            </a:r>
            <a:endParaRPr lang="en-US" dirty="0"/>
          </a:p>
        </p:txBody>
      </p:sp>
      <p:pic>
        <p:nvPicPr>
          <p:cNvPr id="5122" name="Picture 2" descr="This is 'Shrek' the sheep in 2004 after being found after 6 years of hiding in caves.    He was shorn on live tv later that year. His fleece contained enough wool to make suits for 20 men.    Unfortunately Shrek passed in 2011.    More info here: http://en.wikipedia.org/wiki/Shrek_(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42741"/>
            <a:ext cx="2683606"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30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Case Study</a:t>
            </a:r>
            <a:endParaRPr lang="en-US" dirty="0"/>
          </a:p>
        </p:txBody>
      </p:sp>
      <p:sp>
        <p:nvSpPr>
          <p:cNvPr id="3" name="Content Placeholder 2"/>
          <p:cNvSpPr>
            <a:spLocks noGrp="1"/>
          </p:cNvSpPr>
          <p:nvPr>
            <p:ph idx="1"/>
          </p:nvPr>
        </p:nvSpPr>
        <p:spPr>
          <a:xfrm>
            <a:off x="304800" y="3127420"/>
            <a:ext cx="8229600" cy="3048000"/>
          </a:xfrm>
        </p:spPr>
        <p:txBody>
          <a:bodyPr numCol="2"/>
          <a:lstStyle/>
          <a:p>
            <a:r>
              <a:rPr lang="en-US" dirty="0" smtClean="0"/>
              <a:t>Rose</a:t>
            </a:r>
          </a:p>
          <a:p>
            <a:r>
              <a:rPr lang="en-US" dirty="0" smtClean="0"/>
              <a:t>317 kg dairy cow</a:t>
            </a:r>
          </a:p>
          <a:p>
            <a:r>
              <a:rPr lang="en-US" dirty="0" smtClean="0"/>
              <a:t>4.5 L milk/day</a:t>
            </a:r>
          </a:p>
          <a:p>
            <a:r>
              <a:rPr lang="en-US" dirty="0" smtClean="0"/>
              <a:t>15 kg food intake</a:t>
            </a:r>
          </a:p>
          <a:p>
            <a:r>
              <a:rPr lang="en-US" dirty="0" smtClean="0"/>
              <a:t>3.3 kg food/L milk</a:t>
            </a:r>
          </a:p>
          <a:p>
            <a:r>
              <a:rPr lang="en-US" dirty="0" smtClean="0"/>
              <a:t>Violet</a:t>
            </a:r>
          </a:p>
          <a:p>
            <a:r>
              <a:rPr lang="en-US" dirty="0" smtClean="0"/>
              <a:t>317 kg dairy cow</a:t>
            </a:r>
          </a:p>
          <a:p>
            <a:r>
              <a:rPr lang="en-US" dirty="0" smtClean="0"/>
              <a:t>13 L milk/day</a:t>
            </a:r>
          </a:p>
          <a:p>
            <a:r>
              <a:rPr lang="en-US" dirty="0" smtClean="0"/>
              <a:t>25 kg food intake</a:t>
            </a:r>
          </a:p>
          <a:p>
            <a:r>
              <a:rPr lang="en-US" dirty="0" smtClean="0"/>
              <a:t>1.9 kg food/L milk</a:t>
            </a:r>
            <a:endParaRPr lang="en-US" dirty="0"/>
          </a:p>
        </p:txBody>
      </p:sp>
      <p:sp>
        <p:nvSpPr>
          <p:cNvPr id="4" name="TextBox 3"/>
          <p:cNvSpPr txBox="1"/>
          <p:nvPr/>
        </p:nvSpPr>
        <p:spPr>
          <a:xfrm>
            <a:off x="1828800" y="6172200"/>
            <a:ext cx="5486400" cy="461665"/>
          </a:xfrm>
          <a:prstGeom prst="rect">
            <a:avLst/>
          </a:prstGeom>
          <a:noFill/>
        </p:spPr>
        <p:txBody>
          <a:bodyPr wrap="square" rtlCol="0">
            <a:spAutoFit/>
          </a:bodyPr>
          <a:lstStyle/>
          <a:p>
            <a:r>
              <a:rPr lang="en-US" sz="2400" dirty="0" smtClean="0"/>
              <a:t>Which cow would you breed?</a:t>
            </a:r>
            <a:endParaRPr lang="en-US" sz="2400" dirty="0"/>
          </a:p>
        </p:txBody>
      </p:sp>
      <p:pic>
        <p:nvPicPr>
          <p:cNvPr id="6146" name="Picture 2" descr="Hehehe moo cow."/>
          <p:cNvPicPr>
            <a:picLocks noChangeAspect="1" noChangeArrowheads="1"/>
          </p:cNvPicPr>
          <p:nvPr/>
        </p:nvPicPr>
        <p:blipFill rotWithShape="1">
          <a:blip r:embed="rId2">
            <a:extLst>
              <a:ext uri="{28A0092B-C50C-407E-A947-70E740481C1C}">
                <a14:useLocalDpi xmlns:a14="http://schemas.microsoft.com/office/drawing/2010/main" val="0"/>
              </a:ext>
            </a:extLst>
          </a:blip>
          <a:srcRect t="33632"/>
          <a:stretch/>
        </p:blipFill>
        <p:spPr bwMode="auto">
          <a:xfrm>
            <a:off x="1066800" y="1420968"/>
            <a:ext cx="2152910" cy="16688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lackened Cow | Flickr - Photo Sharing!"/>
          <p:cNvPicPr>
            <a:picLocks noChangeAspect="1" noChangeArrowheads="1"/>
          </p:cNvPicPr>
          <p:nvPr/>
        </p:nvPicPr>
        <p:blipFill rotWithShape="1">
          <a:blip r:embed="rId3">
            <a:extLst>
              <a:ext uri="{28A0092B-C50C-407E-A947-70E740481C1C}">
                <a14:useLocalDpi xmlns:a14="http://schemas.microsoft.com/office/drawing/2010/main" val="0"/>
              </a:ext>
            </a:extLst>
          </a:blip>
          <a:srcRect t="21865" b="21395"/>
          <a:stretch/>
        </p:blipFill>
        <p:spPr bwMode="auto">
          <a:xfrm>
            <a:off x="5152216" y="1347450"/>
            <a:ext cx="2135264" cy="181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Mendelian</a:t>
            </a:r>
            <a:r>
              <a:rPr lang="en-US" dirty="0" smtClean="0"/>
              <a:t> Genetics</a:t>
            </a:r>
            <a:endParaRPr lang="en-US" dirty="0"/>
          </a:p>
        </p:txBody>
      </p:sp>
      <p:sp>
        <p:nvSpPr>
          <p:cNvPr id="3" name="Content Placeholder 2"/>
          <p:cNvSpPr>
            <a:spLocks noGrp="1"/>
          </p:cNvSpPr>
          <p:nvPr>
            <p:ph idx="1"/>
          </p:nvPr>
        </p:nvSpPr>
        <p:spPr/>
        <p:txBody>
          <a:bodyPr>
            <a:normAutofit lnSpcReduction="10000"/>
          </a:bodyPr>
          <a:lstStyle/>
          <a:p>
            <a:r>
              <a:rPr lang="en-US" dirty="0" smtClean="0"/>
              <a:t>Some traits, such as coat </a:t>
            </a:r>
            <a:r>
              <a:rPr lang="en-US" dirty="0" err="1" smtClean="0"/>
              <a:t>colour</a:t>
            </a:r>
            <a:r>
              <a:rPr lang="en-US" dirty="0" smtClean="0"/>
              <a:t>, are the result of a single gene.</a:t>
            </a:r>
          </a:p>
          <a:p>
            <a:r>
              <a:rPr lang="en-US" dirty="0" smtClean="0"/>
              <a:t>Every organism carries two copies of each gene, called alleles.</a:t>
            </a:r>
          </a:p>
          <a:p>
            <a:r>
              <a:rPr lang="en-US" dirty="0" smtClean="0"/>
              <a:t>At </a:t>
            </a:r>
            <a:r>
              <a:rPr lang="en-US" dirty="0" err="1" smtClean="0"/>
              <a:t>fertilisation</a:t>
            </a:r>
            <a:r>
              <a:rPr lang="en-US" dirty="0" smtClean="0"/>
              <a:t>, one allele from each parent is combined in the new organism.</a:t>
            </a:r>
          </a:p>
          <a:p>
            <a:r>
              <a:rPr lang="en-US" dirty="0" smtClean="0"/>
              <a:t>Alleles may be dominant (always shown in the phenotype) or recessive (only shown in the absence of a dominant allele).</a:t>
            </a:r>
            <a:endParaRPr lang="en-US" dirty="0"/>
          </a:p>
        </p:txBody>
      </p:sp>
    </p:spTree>
    <p:extLst>
      <p:ext uri="{BB962C8B-B14F-4D97-AF65-F5344CB8AC3E}">
        <p14:creationId xmlns:p14="http://schemas.microsoft.com/office/powerpoint/2010/main" val="19131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Mendelian</a:t>
            </a:r>
            <a:r>
              <a:rPr lang="en-US" dirty="0" smtClean="0"/>
              <a:t> Genetics</a:t>
            </a:r>
            <a:endParaRPr lang="en-US" dirty="0"/>
          </a:p>
        </p:txBody>
      </p:sp>
      <p:sp>
        <p:nvSpPr>
          <p:cNvPr id="3" name="Content Placeholder 2"/>
          <p:cNvSpPr>
            <a:spLocks noGrp="1"/>
          </p:cNvSpPr>
          <p:nvPr>
            <p:ph idx="1"/>
          </p:nvPr>
        </p:nvSpPr>
        <p:spPr/>
        <p:txBody>
          <a:bodyPr>
            <a:normAutofit/>
          </a:bodyPr>
          <a:lstStyle/>
          <a:p>
            <a:r>
              <a:rPr lang="en-US" dirty="0" smtClean="0"/>
              <a:t>In  cattle, hornless (H) is completely dominant over the horned condition (h).  A horned (</a:t>
            </a:r>
            <a:r>
              <a:rPr lang="en-US" dirty="0" err="1" smtClean="0"/>
              <a:t>hh</a:t>
            </a:r>
            <a:r>
              <a:rPr lang="en-US" dirty="0" smtClean="0"/>
              <a:t>) bull is bred with a hornless (HH) cow. What will the offspring phenotype be? </a:t>
            </a:r>
          </a:p>
        </p:txBody>
      </p:sp>
      <p:graphicFrame>
        <p:nvGraphicFramePr>
          <p:cNvPr id="4" name="Table 3"/>
          <p:cNvGraphicFramePr>
            <a:graphicFrameLocks noGrp="1"/>
          </p:cNvGraphicFramePr>
          <p:nvPr>
            <p:extLst>
              <p:ext uri="{D42A27DB-BD31-4B8C-83A1-F6EECF244321}">
                <p14:modId xmlns:p14="http://schemas.microsoft.com/office/powerpoint/2010/main" val="1883161300"/>
              </p:ext>
            </p:extLst>
          </p:nvPr>
        </p:nvGraphicFramePr>
        <p:xfrm>
          <a:off x="2514600" y="3810000"/>
          <a:ext cx="3581400" cy="2712720"/>
        </p:xfrm>
        <a:graphic>
          <a:graphicData uri="http://schemas.openxmlformats.org/drawingml/2006/table">
            <a:tbl>
              <a:tblPr firstRow="1" bandRow="1">
                <a:tableStyleId>{5C22544A-7EE6-4342-B048-85BDC9FD1C3A}</a:tableStyleId>
              </a:tblPr>
              <a:tblGrid>
                <a:gridCol w="1193800"/>
                <a:gridCol w="1193800"/>
                <a:gridCol w="1193800"/>
              </a:tblGrid>
              <a:tr h="904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4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962400" y="3917550"/>
            <a:ext cx="514885" cy="707886"/>
          </a:xfrm>
          <a:prstGeom prst="rect">
            <a:avLst/>
          </a:prstGeom>
          <a:noFill/>
        </p:spPr>
        <p:txBody>
          <a:bodyPr wrap="none" rtlCol="0">
            <a:spAutoFit/>
          </a:bodyPr>
          <a:lstStyle/>
          <a:p>
            <a:r>
              <a:rPr lang="en-US" sz="4000" dirty="0" smtClean="0"/>
              <a:t>H</a:t>
            </a:r>
            <a:endParaRPr lang="en-US" dirty="0"/>
          </a:p>
        </p:txBody>
      </p:sp>
      <p:sp>
        <p:nvSpPr>
          <p:cNvPr id="6" name="TextBox 5"/>
          <p:cNvSpPr txBox="1"/>
          <p:nvPr/>
        </p:nvSpPr>
        <p:spPr>
          <a:xfrm>
            <a:off x="5181600" y="3917550"/>
            <a:ext cx="514885" cy="707886"/>
          </a:xfrm>
          <a:prstGeom prst="rect">
            <a:avLst/>
          </a:prstGeom>
          <a:noFill/>
        </p:spPr>
        <p:txBody>
          <a:bodyPr wrap="none" rtlCol="0">
            <a:spAutoFit/>
          </a:bodyPr>
          <a:lstStyle/>
          <a:p>
            <a:r>
              <a:rPr lang="en-US" sz="4000" dirty="0" smtClean="0"/>
              <a:t>H</a:t>
            </a:r>
            <a:endParaRPr lang="en-US" dirty="0"/>
          </a:p>
        </p:txBody>
      </p:sp>
      <p:sp>
        <p:nvSpPr>
          <p:cNvPr id="7" name="TextBox 6"/>
          <p:cNvSpPr txBox="1"/>
          <p:nvPr/>
        </p:nvSpPr>
        <p:spPr>
          <a:xfrm>
            <a:off x="3962399" y="4777836"/>
            <a:ext cx="792205" cy="707886"/>
          </a:xfrm>
          <a:prstGeom prst="rect">
            <a:avLst/>
          </a:prstGeom>
          <a:noFill/>
        </p:spPr>
        <p:txBody>
          <a:bodyPr wrap="none" rtlCol="0">
            <a:spAutoFit/>
          </a:bodyPr>
          <a:lstStyle/>
          <a:p>
            <a:r>
              <a:rPr lang="en-US" sz="4000" dirty="0" err="1" smtClean="0"/>
              <a:t>Hh</a:t>
            </a:r>
            <a:endParaRPr lang="en-US" dirty="0"/>
          </a:p>
        </p:txBody>
      </p:sp>
      <p:sp>
        <p:nvSpPr>
          <p:cNvPr id="8" name="TextBox 7"/>
          <p:cNvSpPr txBox="1"/>
          <p:nvPr/>
        </p:nvSpPr>
        <p:spPr>
          <a:xfrm>
            <a:off x="3962400" y="5715000"/>
            <a:ext cx="792205" cy="707886"/>
          </a:xfrm>
          <a:prstGeom prst="rect">
            <a:avLst/>
          </a:prstGeom>
          <a:noFill/>
        </p:spPr>
        <p:txBody>
          <a:bodyPr wrap="none" rtlCol="0">
            <a:spAutoFit/>
          </a:bodyPr>
          <a:lstStyle/>
          <a:p>
            <a:r>
              <a:rPr lang="en-US" sz="4000" dirty="0" err="1" smtClean="0"/>
              <a:t>Hh</a:t>
            </a:r>
            <a:endParaRPr lang="en-US" dirty="0"/>
          </a:p>
        </p:txBody>
      </p:sp>
      <p:sp>
        <p:nvSpPr>
          <p:cNvPr id="9" name="TextBox 8"/>
          <p:cNvSpPr txBox="1"/>
          <p:nvPr/>
        </p:nvSpPr>
        <p:spPr>
          <a:xfrm>
            <a:off x="5181600" y="4850816"/>
            <a:ext cx="792205" cy="707886"/>
          </a:xfrm>
          <a:prstGeom prst="rect">
            <a:avLst/>
          </a:prstGeom>
          <a:noFill/>
        </p:spPr>
        <p:txBody>
          <a:bodyPr wrap="none" rtlCol="0">
            <a:spAutoFit/>
          </a:bodyPr>
          <a:lstStyle/>
          <a:p>
            <a:r>
              <a:rPr lang="en-US" sz="4000" dirty="0" err="1" smtClean="0"/>
              <a:t>Hh</a:t>
            </a:r>
            <a:endParaRPr lang="en-US" dirty="0"/>
          </a:p>
        </p:txBody>
      </p:sp>
      <p:sp>
        <p:nvSpPr>
          <p:cNvPr id="10" name="TextBox 9"/>
          <p:cNvSpPr txBox="1"/>
          <p:nvPr/>
        </p:nvSpPr>
        <p:spPr>
          <a:xfrm>
            <a:off x="5181599" y="5715000"/>
            <a:ext cx="792205" cy="707886"/>
          </a:xfrm>
          <a:prstGeom prst="rect">
            <a:avLst/>
          </a:prstGeom>
          <a:noFill/>
        </p:spPr>
        <p:txBody>
          <a:bodyPr wrap="none" rtlCol="0">
            <a:spAutoFit/>
          </a:bodyPr>
          <a:lstStyle/>
          <a:p>
            <a:r>
              <a:rPr lang="en-US" sz="4000" dirty="0" err="1" smtClean="0"/>
              <a:t>Hh</a:t>
            </a:r>
            <a:endParaRPr lang="en-US" dirty="0"/>
          </a:p>
        </p:txBody>
      </p:sp>
      <p:sp>
        <p:nvSpPr>
          <p:cNvPr id="11" name="TextBox 10"/>
          <p:cNvSpPr txBox="1"/>
          <p:nvPr/>
        </p:nvSpPr>
        <p:spPr>
          <a:xfrm>
            <a:off x="2819400" y="4777836"/>
            <a:ext cx="461986" cy="707886"/>
          </a:xfrm>
          <a:prstGeom prst="rect">
            <a:avLst/>
          </a:prstGeom>
          <a:noFill/>
        </p:spPr>
        <p:txBody>
          <a:bodyPr wrap="none" rtlCol="0">
            <a:spAutoFit/>
          </a:bodyPr>
          <a:lstStyle/>
          <a:p>
            <a:r>
              <a:rPr lang="en-US" sz="4000" dirty="0"/>
              <a:t>h</a:t>
            </a:r>
            <a:endParaRPr lang="en-US" dirty="0"/>
          </a:p>
        </p:txBody>
      </p:sp>
      <p:sp>
        <p:nvSpPr>
          <p:cNvPr id="12" name="TextBox 11"/>
          <p:cNvSpPr txBox="1"/>
          <p:nvPr/>
        </p:nvSpPr>
        <p:spPr>
          <a:xfrm>
            <a:off x="2838448" y="5715000"/>
            <a:ext cx="461986" cy="707886"/>
          </a:xfrm>
          <a:prstGeom prst="rect">
            <a:avLst/>
          </a:prstGeom>
          <a:noFill/>
        </p:spPr>
        <p:txBody>
          <a:bodyPr wrap="none" rtlCol="0">
            <a:spAutoFit/>
          </a:bodyPr>
          <a:lstStyle/>
          <a:p>
            <a:r>
              <a:rPr lang="en-US" sz="4000" dirty="0"/>
              <a:t>h</a:t>
            </a:r>
            <a:endParaRPr lang="en-US" dirty="0"/>
          </a:p>
        </p:txBody>
      </p:sp>
    </p:spTree>
    <p:extLst>
      <p:ext uri="{BB962C8B-B14F-4D97-AF65-F5344CB8AC3E}">
        <p14:creationId xmlns:p14="http://schemas.microsoft.com/office/powerpoint/2010/main" val="33056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1292</Words>
  <Application>Microsoft Office PowerPoint</Application>
  <PresentationFormat>On-screen Show (4:3)</PresentationFormat>
  <Paragraphs>247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Reproductive Techniques</vt:lpstr>
      <vt:lpstr>Fertility</vt:lpstr>
      <vt:lpstr>Flushing</vt:lpstr>
      <vt:lpstr>Protein</vt:lpstr>
      <vt:lpstr>Genetics</vt:lpstr>
      <vt:lpstr>Genetics</vt:lpstr>
      <vt:lpstr>Genetics Case Study</vt:lpstr>
      <vt:lpstr>Mendelian Genetics</vt:lpstr>
      <vt:lpstr>Mendelian Genetics</vt:lpstr>
      <vt:lpstr>Mendelian Genetics</vt:lpstr>
      <vt:lpstr>Mendelian Genetics</vt:lpstr>
      <vt:lpstr>Genetics</vt:lpstr>
      <vt:lpstr>Embryo Transfer (MOET)</vt:lpstr>
      <vt:lpstr>Embryo Transfer (MOET)</vt:lpstr>
      <vt:lpstr>PowerPoint Presentation</vt:lpstr>
      <vt:lpstr>TVR-IVP</vt:lpstr>
      <vt:lpstr>MOET vs. TVR-IVP</vt:lpstr>
      <vt:lpstr>Artificial Insemination</vt:lpstr>
      <vt:lpstr>Bull Genetics</vt:lpstr>
      <vt:lpstr>Pen &amp; Hand Mating</vt:lpstr>
      <vt:lpstr>Pen &amp; Hand Mating</vt:lpstr>
      <vt:lpstr>Scanning</vt:lpstr>
      <vt:lpstr>Scanning</vt:lpstr>
      <vt:lpstr>Scanning</vt:lpstr>
      <vt:lpstr>Inductions</vt:lpstr>
      <vt:lpstr>Inductions</vt:lpstr>
      <vt:lpstr>Environmental Control</vt:lpstr>
      <vt:lpstr>INTERNAL 2.5</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Techniques</dc:title>
  <dc:creator>Katie</dc:creator>
  <cp:lastModifiedBy>Student Teacher1</cp:lastModifiedBy>
  <cp:revision>27</cp:revision>
  <dcterms:created xsi:type="dcterms:W3CDTF">2013-08-04T04:40:04Z</dcterms:created>
  <dcterms:modified xsi:type="dcterms:W3CDTF">2013-08-08T03:57:40Z</dcterms:modified>
</cp:coreProperties>
</file>