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68" r:id="rId7"/>
    <p:sldId id="265" r:id="rId8"/>
    <p:sldId id="259" r:id="rId9"/>
    <p:sldId id="260" r:id="rId10"/>
    <p:sldId id="261" r:id="rId11"/>
    <p:sldId id="262" r:id="rId12"/>
    <p:sldId id="263" r:id="rId13"/>
    <p:sldId id="26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D08158B9-CE44-4CFC-9620-0E1F7A78B924}" type="datetimeFigureOut">
              <a:rPr lang="en-NZ"/>
              <a:pPr>
                <a:defRPr/>
              </a:pPr>
              <a:t>26/09/2013</a:t>
            </a:fld>
            <a:endParaRPr lang="en-NZ" dirty="0"/>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NZ"/>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D734A2C9-2677-45C6-B472-17D14FC0BF03}" type="slidenum">
              <a:rPr lang="en-NZ"/>
              <a:pPr>
                <a:defRPr/>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128AA2-4AFD-4572-840C-83364249C10C}" type="datetimeFigureOut">
              <a:rPr lang="en-NZ"/>
              <a:pPr>
                <a:defRPr/>
              </a:pPr>
              <a:t>26/09/2013</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F3E6BA0C-C527-4226-892A-3C4E42AB4467}" type="slidenum">
              <a:rPr lang="en-NZ"/>
              <a:pPr>
                <a:defRPr/>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48579B-66EF-46C8-BA02-E2443057E279}" type="datetimeFigureOut">
              <a:rPr lang="en-NZ"/>
              <a:pPr>
                <a:defRPr/>
              </a:pPr>
              <a:t>26/09/2013</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83698F7A-BEF1-45A6-BF26-0A03F3E7E1FF}" type="slidenum">
              <a:rPr lang="en-NZ"/>
              <a:pPr>
                <a:defRPr/>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A53E69-EEEC-4ACD-A9C2-A90D6277DCDC}" type="datetimeFigureOut">
              <a:rPr lang="en-NZ"/>
              <a:pPr>
                <a:defRPr/>
              </a:pPr>
              <a:t>26/09/2013</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C8ABCA2A-EC01-44A8-900D-C2A859FEC8E6}" type="slidenum">
              <a:rPr lang="en-NZ"/>
              <a:pPr>
                <a:defRPr/>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6EB609-A8F6-45C7-B177-6AADDA757D2C}" type="datetimeFigureOut">
              <a:rPr lang="en-NZ"/>
              <a:pPr>
                <a:defRPr/>
              </a:pPr>
              <a:t>26/09/2013</a:t>
            </a:fld>
            <a:endParaRPr lang="en-NZ" dirty="0"/>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34B7AAC4-31E3-486F-B21A-F90AC29C2DEB}" type="slidenum">
              <a:rPr lang="en-NZ"/>
              <a:pPr>
                <a:defRPr/>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F88A281-2ACA-47C6-B377-C20AC0063C03}" type="datetimeFigureOut">
              <a:rPr lang="en-NZ"/>
              <a:pPr>
                <a:defRPr/>
              </a:pPr>
              <a:t>26/09/2013</a:t>
            </a:fld>
            <a:endParaRPr lang="en-NZ" dirty="0"/>
          </a:p>
        </p:txBody>
      </p:sp>
      <p:sp>
        <p:nvSpPr>
          <p:cNvPr id="6" name="Footer Placeholder 4"/>
          <p:cNvSpPr>
            <a:spLocks noGrp="1"/>
          </p:cNvSpPr>
          <p:nvPr>
            <p:ph type="ftr" sz="quarter" idx="16"/>
          </p:nvPr>
        </p:nvSpPr>
        <p:spPr/>
        <p:txBody>
          <a:bodyPr/>
          <a:lstStyle>
            <a:lvl1pPr>
              <a:defRPr/>
            </a:lvl1pPr>
          </a:lstStyle>
          <a:p>
            <a:pPr>
              <a:defRPr/>
            </a:pPr>
            <a:endParaRPr lang="en-NZ"/>
          </a:p>
        </p:txBody>
      </p:sp>
      <p:sp>
        <p:nvSpPr>
          <p:cNvPr id="7" name="Slide Number Placeholder 5"/>
          <p:cNvSpPr>
            <a:spLocks noGrp="1"/>
          </p:cNvSpPr>
          <p:nvPr>
            <p:ph type="sldNum" sz="quarter" idx="17"/>
          </p:nvPr>
        </p:nvSpPr>
        <p:spPr/>
        <p:txBody>
          <a:bodyPr/>
          <a:lstStyle>
            <a:lvl1pPr>
              <a:defRPr/>
            </a:lvl1pPr>
          </a:lstStyle>
          <a:p>
            <a:pPr>
              <a:defRPr/>
            </a:pPr>
            <a:fld id="{4B46C829-197F-437D-9886-40609409C264}" type="slidenum">
              <a:rPr lang="en-NZ"/>
              <a:pPr>
                <a:defRPr/>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256B122-B2B0-4766-B3E5-0A7BA4C4B453}" type="datetimeFigureOut">
              <a:rPr lang="en-NZ"/>
              <a:pPr>
                <a:defRPr/>
              </a:pPr>
              <a:t>26/09/2013</a:t>
            </a:fld>
            <a:endParaRPr lang="en-NZ" dirty="0"/>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8115556A-7CA6-40A2-905A-02C1DDBBA534}" type="slidenum">
              <a:rPr lang="en-NZ"/>
              <a:pPr>
                <a:defRPr/>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170D09-3E62-43CE-8E86-5FB0ABE3FC66}" type="datetimeFigureOut">
              <a:rPr lang="en-NZ"/>
              <a:pPr>
                <a:defRPr/>
              </a:pPr>
              <a:t>26/09/2013</a:t>
            </a:fld>
            <a:endParaRPr lang="en-NZ" dirty="0"/>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86A74C70-A1F7-4AD8-9AC4-58CD08B532FF}" type="slidenum">
              <a:rPr lang="en-NZ"/>
              <a:pPr>
                <a:defRPr/>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B301D-A94E-4650-8476-C6A638478D20}" type="datetimeFigureOut">
              <a:rPr lang="en-NZ"/>
              <a:pPr>
                <a:defRPr/>
              </a:pPr>
              <a:t>26/09/2013</a:t>
            </a:fld>
            <a:endParaRPr lang="en-NZ" dirty="0"/>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0FD0F169-2998-497E-955A-B579B91D6D1F}" type="slidenum">
              <a:rPr lang="en-NZ"/>
              <a:pPr>
                <a:defRPr/>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4B329A9D-A541-4BCC-ACFA-B0E8D65C32AD}" type="datetimeFigureOut">
              <a:rPr lang="en-NZ"/>
              <a:pPr>
                <a:defRPr/>
              </a:pPr>
              <a:t>26/09/2013</a:t>
            </a:fld>
            <a:endParaRPr lang="en-NZ" dirty="0"/>
          </a:p>
        </p:txBody>
      </p:sp>
      <p:sp>
        <p:nvSpPr>
          <p:cNvPr id="49" name="Slide Number Placeholder 6"/>
          <p:cNvSpPr>
            <a:spLocks noGrp="1"/>
          </p:cNvSpPr>
          <p:nvPr>
            <p:ph type="sldNum" sz="quarter" idx="11"/>
          </p:nvPr>
        </p:nvSpPr>
        <p:spPr/>
        <p:txBody>
          <a:bodyPr/>
          <a:lstStyle>
            <a:lvl1pPr>
              <a:defRPr/>
            </a:lvl1pPr>
          </a:lstStyle>
          <a:p>
            <a:pPr>
              <a:defRPr/>
            </a:pPr>
            <a:fld id="{7813B8F6-93B6-42A3-BEF2-6D3629F6BEEB}" type="slidenum">
              <a:rPr lang="en-NZ"/>
              <a:pPr>
                <a:defRPr/>
              </a:pPr>
              <a:t>‹#›</a:t>
            </a:fld>
            <a:endParaRPr lang="en-NZ" dirty="0"/>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BBB0D624-4D13-433D-9E5D-E229C0E76BBA}" type="datetimeFigureOut">
              <a:rPr lang="en-NZ"/>
              <a:pPr>
                <a:defRPr/>
              </a:pPr>
              <a:t>26/09/2013</a:t>
            </a:fld>
            <a:endParaRPr lang="en-NZ" dirty="0"/>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NZ"/>
          </a:p>
        </p:txBody>
      </p:sp>
      <p:sp>
        <p:nvSpPr>
          <p:cNvPr id="50" name="Slide Number Placeholder 6"/>
          <p:cNvSpPr>
            <a:spLocks noGrp="1"/>
          </p:cNvSpPr>
          <p:nvPr>
            <p:ph type="sldNum" sz="quarter" idx="12"/>
          </p:nvPr>
        </p:nvSpPr>
        <p:spPr/>
        <p:txBody>
          <a:bodyPr/>
          <a:lstStyle>
            <a:lvl1pPr>
              <a:defRPr/>
            </a:lvl1pPr>
          </a:lstStyle>
          <a:p>
            <a:pPr>
              <a:defRPr/>
            </a:pPr>
            <a:fld id="{336EA214-375F-47B9-BBA8-6D76CB1AA79C}" type="slidenum">
              <a:rPr lang="en-NZ"/>
              <a:pPr>
                <a:defRPr/>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1C135A3A-C397-4D6B-83F6-F8E13B19D525}" type="datetimeFigureOut">
              <a:rPr lang="en-NZ"/>
              <a:pPr>
                <a:defRPr/>
              </a:pPr>
              <a:t>26/09/2013</a:t>
            </a:fld>
            <a:endParaRPr lang="en-NZ" dirty="0"/>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1A294219-FBE7-43D2-8A07-8DF74ED0211B}" type="slidenum">
              <a:rPr lang="en-NZ"/>
              <a:pPr>
                <a:defRPr/>
              </a:pPr>
              <a:t>‹#›</a:t>
            </a:fld>
            <a:endParaRPr lang="en-NZ"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73" r:id="rId8"/>
    <p:sldLayoutId id="2147483674" r:id="rId9"/>
    <p:sldLayoutId id="2147483665" r:id="rId10"/>
    <p:sldLayoutId id="2147483664"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nz/url?sa=i&amp;rct=j&amp;q=&amp;esrc=s&amp;frm=1&amp;source=images&amp;cd=&amp;cad=rja&amp;docid=rjsSFOw8IBpxCM&amp;tbnid=jNhdc-WH7pzbsM:&amp;ved=0CAUQjRw&amp;url=http://www.admani.com/Sheep/Sheep%20production%20guide.htm&amp;ei=Sws9UprrAsmUiAK584HgCg&amp;bvm=bv.52434380,d.cGE&amp;psig=AFQjCNGsMW7qm32-A7Omm8N9niBqlXaIrg&amp;ust=13798184528059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7.wdp"/><Relationship Id="rId4" Type="http://schemas.openxmlformats.org/officeDocument/2006/relationships/image" Target="../media/image11.png"/><Relationship Id="rId9"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NZ" smtClean="0"/>
              <a:t>NZ Sheep Industry</a:t>
            </a:r>
          </a:p>
        </p:txBody>
      </p:sp>
      <p:sp>
        <p:nvSpPr>
          <p:cNvPr id="3" name="Subtitle 2"/>
          <p:cNvSpPr>
            <a:spLocks noGrp="1"/>
          </p:cNvSpPr>
          <p:nvPr>
            <p:ph type="subTitle" idx="1"/>
          </p:nvPr>
        </p:nvSpPr>
        <p:spPr/>
        <p:txBody>
          <a:bodyPr/>
          <a:lstStyle/>
          <a:p>
            <a:pPr eaLnBrk="1" hangingPunct="1"/>
            <a:r>
              <a:rPr lang="en-NZ" smtClean="0"/>
              <a:t>Presented by Courtney and Tammie.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iterate type="lt">
                                    <p:tmAbs val="0"/>
                                  </p:iterate>
                                  <p:childTnLst>
                                    <p:set>
                                      <p:cBhvr>
                                        <p:cTn id="9"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Work</a:t>
            </a:r>
          </a:p>
        </p:txBody>
      </p:sp>
      <p:sp>
        <p:nvSpPr>
          <p:cNvPr id="3" name="Content Placeholder 2"/>
          <p:cNvSpPr>
            <a:spLocks noGrp="1"/>
          </p:cNvSpPr>
          <p:nvPr>
            <p:ph idx="1"/>
          </p:nvPr>
        </p:nvSpPr>
        <p:spPr>
          <a:noFill/>
        </p:spPr>
        <p:txBody>
          <a:bodyPr/>
          <a:lstStyle/>
          <a:p>
            <a:pPr eaLnBrk="1" hangingPunct="1"/>
            <a:r>
              <a:rPr lang="en-NZ" sz="2000" dirty="0" smtClean="0"/>
              <a:t>The qualifications you need for sheep farming are:</a:t>
            </a:r>
          </a:p>
          <a:p>
            <a:pPr marL="742950" lvl="1" indent="-285750"/>
            <a:r>
              <a:rPr lang="en-GB" sz="2000" dirty="0" smtClean="0"/>
              <a:t>National Certificate Level 3, 48 Credits this includes variety of tasks, including raising and caring for livestock, repairs and maintenance, tractor work, and other farming activities.</a:t>
            </a:r>
          </a:p>
          <a:p>
            <a:r>
              <a:rPr lang="en-NZ" sz="2000" dirty="0" smtClean="0"/>
              <a:t>There was about </a:t>
            </a:r>
            <a:r>
              <a:rPr lang="en-GB" sz="2000" dirty="0" smtClean="0"/>
              <a:t>23,245</a:t>
            </a:r>
            <a:r>
              <a:rPr lang="en-NZ" sz="2000" dirty="0" smtClean="0"/>
              <a:t> sheep farmers all over NZ in 2012.</a:t>
            </a:r>
          </a:p>
          <a:p>
            <a:r>
              <a:rPr lang="en-NZ" sz="2000" dirty="0" smtClean="0"/>
              <a:t>For 1 to 3 </a:t>
            </a:r>
            <a:r>
              <a:rPr lang="en-NZ" sz="2000" dirty="0" err="1" smtClean="0"/>
              <a:t>yrs</a:t>
            </a:r>
            <a:r>
              <a:rPr lang="en-NZ" sz="2000" dirty="0" smtClean="0"/>
              <a:t> you could get $28k-$40k or for 3+ </a:t>
            </a:r>
            <a:r>
              <a:rPr lang="en-NZ" sz="2000" dirty="0" err="1" smtClean="0"/>
              <a:t>yrs</a:t>
            </a:r>
            <a:r>
              <a:rPr lang="en-NZ" sz="2000" dirty="0" smtClean="0"/>
              <a:t> you could get $40k-$60k.</a:t>
            </a:r>
          </a:p>
          <a:p>
            <a:r>
              <a:rPr lang="en-GB" sz="2000" dirty="0" smtClean="0"/>
              <a:t>Chances of getting a job as a sheep farmer are good due to high demand for farmers.</a:t>
            </a:r>
            <a:endParaRPr lang="en-NZ" sz="2000" dirty="0" smtClean="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148064" y="692697"/>
            <a:ext cx="2520280" cy="1677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3074"/>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1" nodeType="afterEffect">
                                  <p:stCondLst>
                                    <p:cond delay="6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1" nodeType="afterEffect">
                                  <p:stCondLst>
                                    <p:cond delay="5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700"/>
                            </p:stCondLst>
                            <p:childTnLst>
                              <p:par>
                                <p:cTn id="17" presetID="1" presetClass="entr" presetSubtype="0" fill="hold" grpId="1" nodeType="afterEffect">
                                  <p:stCondLst>
                                    <p:cond delay="6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2300"/>
                            </p:stCondLst>
                            <p:childTnLst>
                              <p:par>
                                <p:cTn id="20" presetID="1" presetClass="entr" presetSubtype="0" fill="hold" grpId="1" nodeType="afterEffect">
                                  <p:stCondLst>
                                    <p:cond delay="400"/>
                                  </p:stCondLst>
                                  <p:iterate type="lt">
                                    <p:tmAbs val="0"/>
                                  </p:iterate>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2700"/>
                            </p:stCondLst>
                            <p:childTnLst>
                              <p:par>
                                <p:cTn id="23" presetID="1" presetClass="entr" presetSubtype="0" fill="hold" grpId="1" nodeType="afterEffect">
                                  <p:stCondLst>
                                    <p:cond delay="500"/>
                                  </p:stCondLst>
                                  <p:iterate type="lt">
                                    <p:tmAbs val="0"/>
                                  </p:iterate>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Economy</a:t>
            </a:r>
          </a:p>
        </p:txBody>
      </p:sp>
      <p:sp>
        <p:nvSpPr>
          <p:cNvPr id="3" name="Content Placeholder 2"/>
          <p:cNvSpPr>
            <a:spLocks noGrp="1"/>
          </p:cNvSpPr>
          <p:nvPr>
            <p:ph idx="1"/>
          </p:nvPr>
        </p:nvSpPr>
        <p:spPr/>
        <p:txBody>
          <a:bodyPr/>
          <a:lstStyle/>
          <a:p>
            <a:pPr eaLnBrk="1" hangingPunct="1"/>
            <a:r>
              <a:rPr lang="en-GB" sz="1800" dirty="0" smtClean="0"/>
              <a:t>Sheep farming has been crucial in the development of New Zealand’s economy. </a:t>
            </a:r>
          </a:p>
          <a:p>
            <a:pPr marL="742950" lvl="1" indent="-285750" eaLnBrk="1" hangingPunct="1"/>
            <a:r>
              <a:rPr lang="en-GB" sz="1800" dirty="0" smtClean="0"/>
              <a:t>The export returns from fine wool provided the drive for economic growth. </a:t>
            </a:r>
          </a:p>
          <a:p>
            <a:pPr marL="742950" lvl="1" indent="-285750" eaLnBrk="1" hangingPunct="1"/>
            <a:r>
              <a:rPr lang="en-GB" sz="1800" dirty="0" smtClean="0"/>
              <a:t>The frozen meat industry created new opportunities for sheep farmers. </a:t>
            </a:r>
          </a:p>
          <a:p>
            <a:pPr eaLnBrk="1" hangingPunct="1"/>
            <a:r>
              <a:rPr lang="en-GB" sz="1800" dirty="0" smtClean="0"/>
              <a:t>Sheep numbers peaked at 70.3 million in 1982 but have fallen since to around 39 million in the early 2000s.</a:t>
            </a:r>
          </a:p>
          <a:p>
            <a:pPr eaLnBrk="1" hangingPunct="1"/>
            <a:r>
              <a:rPr lang="en-GB" sz="1800" dirty="0" smtClean="0"/>
              <a:t>However, New Zealand remains the world’s largest exporter of sheep meat and cross breed wool.</a:t>
            </a:r>
          </a:p>
          <a:p>
            <a:pPr eaLnBrk="1" hangingPunct="1"/>
            <a:r>
              <a:rPr lang="en-GB" sz="1800" dirty="0" smtClean="0"/>
              <a:t>In 1920 wool contributed 26 </a:t>
            </a:r>
            <a:r>
              <a:rPr lang="en-GB" sz="1800" dirty="0" err="1" smtClean="0"/>
              <a:t>percent</a:t>
            </a:r>
            <a:r>
              <a:rPr lang="en-GB" sz="1800" dirty="0" smtClean="0"/>
              <a:t> of the total value of exports but by 2011 wool's contribution to the value of exports had fallen to 1.6 </a:t>
            </a:r>
            <a:r>
              <a:rPr lang="en-GB" sz="1800" dirty="0" err="1" smtClean="0"/>
              <a:t>percent</a:t>
            </a:r>
            <a:r>
              <a:rPr lang="en-GB" sz="1800" dirty="0" smtClean="0"/>
              <a:t>. </a:t>
            </a:r>
            <a:endParaRPr lang="en-NZ" sz="1800" dirty="0" smtClean="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364088" y="692696"/>
            <a:ext cx="2073027" cy="1537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09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5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1" nodeType="afterEffect">
                                  <p:stCondLst>
                                    <p:cond delay="5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1" nodeType="afterEffect">
                                  <p:stCondLst>
                                    <p:cond delay="7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2200"/>
                            </p:stCondLst>
                            <p:childTnLst>
                              <p:par>
                                <p:cTn id="20" presetID="1" presetClass="entr" presetSubtype="0" fill="hold" grpId="1" nodeType="afterEffect">
                                  <p:stCondLst>
                                    <p:cond delay="500"/>
                                  </p:stCondLst>
                                  <p:iterate type="lt">
                                    <p:tmAbs val="0"/>
                                  </p:iterate>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2700"/>
                            </p:stCondLst>
                            <p:childTnLst>
                              <p:par>
                                <p:cTn id="23" presetID="1" presetClass="entr" presetSubtype="0" fill="hold" grpId="1" nodeType="afterEffect">
                                  <p:stCondLst>
                                    <p:cond delay="500"/>
                                  </p:stCondLst>
                                  <p:iterate type="lt">
                                    <p:tmAbs val="0"/>
                                  </p:iterate>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3200"/>
                            </p:stCondLst>
                            <p:childTnLst>
                              <p:par>
                                <p:cTn id="26" presetID="1" presetClass="entr" presetSubtype="0" fill="hold" grpId="1" nodeType="afterEffect">
                                  <p:stCondLst>
                                    <p:cond delay="500"/>
                                  </p:stCondLst>
                                  <p:iterate type="lt">
                                    <p:tmAbs val="0"/>
                                  </p:iterate>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dirty="0" smtClean="0"/>
              <a:t>Society</a:t>
            </a:r>
          </a:p>
        </p:txBody>
      </p:sp>
      <p:sp>
        <p:nvSpPr>
          <p:cNvPr id="3" name="Content Placeholder 2"/>
          <p:cNvSpPr>
            <a:spLocks noGrp="1"/>
          </p:cNvSpPr>
          <p:nvPr>
            <p:ph idx="1"/>
          </p:nvPr>
        </p:nvSpPr>
        <p:spPr/>
        <p:txBody>
          <a:bodyPr/>
          <a:lstStyle/>
          <a:p>
            <a:pPr eaLnBrk="1" hangingPunct="1"/>
            <a:r>
              <a:rPr lang="en-NZ" dirty="0" smtClean="0"/>
              <a:t>Life for sheep farmers can be:</a:t>
            </a:r>
          </a:p>
          <a:p>
            <a:pPr marL="742950" lvl="1" indent="-285750" eaLnBrk="1" hangingPunct="1"/>
            <a:r>
              <a:rPr lang="en-NZ" sz="2400" dirty="0" smtClean="0"/>
              <a:t>Stressful when droughts or floods come unexpectedly.</a:t>
            </a:r>
          </a:p>
          <a:p>
            <a:pPr marL="742950" lvl="1" indent="-285750" eaLnBrk="1" hangingPunct="1"/>
            <a:r>
              <a:rPr lang="en-NZ" sz="2400" dirty="0" smtClean="0"/>
              <a:t>Hard on health.</a:t>
            </a:r>
          </a:p>
          <a:p>
            <a:pPr eaLnBrk="1" hangingPunct="1"/>
            <a:r>
              <a:rPr lang="en-NZ" dirty="0" smtClean="0"/>
              <a:t>Society reacts to sheep farmers by:</a:t>
            </a:r>
          </a:p>
          <a:p>
            <a:pPr marL="742950" lvl="1" indent="-285750" eaLnBrk="1" hangingPunct="1"/>
            <a:r>
              <a:rPr lang="en-NZ" sz="2400" dirty="0" smtClean="0"/>
              <a:t>Tourist love farm animals.</a:t>
            </a:r>
          </a:p>
          <a:p>
            <a:pPr marL="742950" lvl="1" indent="-285750" eaLnBrk="1" hangingPunct="1"/>
            <a:r>
              <a:rPr lang="en-NZ" sz="2400" dirty="0" smtClean="0"/>
              <a:t>Can be loyal sometimes.</a:t>
            </a:r>
          </a:p>
          <a:p>
            <a:pPr eaLnBrk="1" hangingPunct="1"/>
            <a:r>
              <a:rPr lang="en-NZ" dirty="0" smtClean="0"/>
              <a:t>Each farmer prefers their kind of landscape.</a:t>
            </a:r>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6701" b="96392" l="2317" r="97683">
                        <a14:foregroundMark x1="48263" y1="93299" x2="93050" y2="93299"/>
                        <a14:foregroundMark x1="94981" y1="93814" x2="94595" y2="71649"/>
                        <a14:foregroundMark x1="69498" y1="26804" x2="71042" y2="39175"/>
                        <a14:foregroundMark x1="5019" y1="91753" x2="5792" y2="17526"/>
                        <a14:foregroundMark x1="10811" y1="43814" x2="23552" y2="20103"/>
                        <a14:foregroundMark x1="27799" y1="19588" x2="67181" y2="19072"/>
                        <a14:foregroundMark x1="83012" y1="12887" x2="92664" y2="15979"/>
                        <a14:foregroundMark x1="92664" y1="27835" x2="96525" y2="64433"/>
                      </a14:backgroundRemoval>
                    </a14:imgEffect>
                  </a14:imgLayer>
                </a14:imgProps>
              </a:ext>
              <a:ext uri="{28A0092B-C50C-407E-A947-70E740481C1C}">
                <a14:useLocalDpi xmlns:a14="http://schemas.microsoft.com/office/drawing/2010/main" xmlns="" val="0"/>
              </a:ext>
            </a:extLst>
          </a:blip>
          <a:srcRect l="2781" t="8101" r="3011" b="3754"/>
          <a:stretch/>
        </p:blipFill>
        <p:spPr bwMode="auto">
          <a:xfrm>
            <a:off x="5076056" y="737295"/>
            <a:ext cx="2324100"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12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1" nodeType="afterEffect">
                                  <p:stCondLst>
                                    <p:cond delay="5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1" nodeType="afterEffect">
                                  <p:stCondLst>
                                    <p:cond delay="6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grpId="1" nodeType="afterEffect">
                                  <p:stCondLst>
                                    <p:cond delay="6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2200"/>
                            </p:stCondLst>
                            <p:childTnLst>
                              <p:par>
                                <p:cTn id="20" presetID="1" presetClass="entr" presetSubtype="0" fill="hold" grpId="1" nodeType="afterEffect">
                                  <p:stCondLst>
                                    <p:cond delay="500"/>
                                  </p:stCondLst>
                                  <p:iterate type="lt">
                                    <p:tmAbs val="0"/>
                                  </p:iterate>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2700"/>
                            </p:stCondLst>
                            <p:childTnLst>
                              <p:par>
                                <p:cTn id="23" presetID="1" presetClass="entr" presetSubtype="0" fill="hold" grpId="1" nodeType="afterEffect">
                                  <p:stCondLst>
                                    <p:cond delay="500"/>
                                  </p:stCondLst>
                                  <p:iterate type="lt">
                                    <p:tmAbs val="0"/>
                                  </p:iterate>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3200"/>
                            </p:stCondLst>
                            <p:childTnLst>
                              <p:par>
                                <p:cTn id="26" presetID="1" presetClass="entr" presetSubtype="0" fill="hold" grpId="1" nodeType="afterEffect">
                                  <p:stCondLst>
                                    <p:cond delay="500"/>
                                  </p:stCondLst>
                                  <p:iterate type="lt">
                                    <p:tmAbs val="0"/>
                                  </p:iterate>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3700"/>
                            </p:stCondLst>
                            <p:childTnLst>
                              <p:par>
                                <p:cTn id="29" presetID="1" presetClass="entr" presetSubtype="0" fill="hold" grpId="1" nodeType="afterEffect">
                                  <p:stCondLst>
                                    <p:cond delay="500"/>
                                  </p:stCondLst>
                                  <p:iterate type="lt">
                                    <p:tmAbs val="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dirty="0" smtClean="0"/>
              <a:t>Political</a:t>
            </a:r>
          </a:p>
        </p:txBody>
      </p:sp>
      <p:sp>
        <p:nvSpPr>
          <p:cNvPr id="3" name="Content Placeholder 2"/>
          <p:cNvSpPr>
            <a:spLocks noGrp="1"/>
          </p:cNvSpPr>
          <p:nvPr>
            <p:ph idx="1"/>
          </p:nvPr>
        </p:nvSpPr>
        <p:spPr/>
        <p:txBody>
          <a:bodyPr/>
          <a:lstStyle/>
          <a:p>
            <a:pPr eaLnBrk="1" hangingPunct="1"/>
            <a:r>
              <a:rPr lang="en-GB" sz="1600" dirty="0" smtClean="0"/>
              <a:t>Early European land settlement. For European, as for Maori, land ownership was the most important political issue in New Zealand during the 19th century. </a:t>
            </a:r>
          </a:p>
          <a:p>
            <a:r>
              <a:rPr lang="en-GB" sz="1600" dirty="0" smtClean="0"/>
              <a:t>Farmer and grower organisations for farmers and other rural people provided social networks, a political voice, opportunities for sharing knowledge, and help in hard times. Some groups are for farmers of particular animals or crops, and there are others for rural women and young farmers.</a:t>
            </a:r>
          </a:p>
          <a:p>
            <a:r>
              <a:rPr lang="en-NZ" sz="1600" dirty="0" smtClean="0"/>
              <a:t>So far there is no foreign ownership in sheep farming.</a:t>
            </a:r>
          </a:p>
          <a:p>
            <a:r>
              <a:rPr lang="en-NZ" sz="1600" dirty="0" smtClean="0"/>
              <a:t>Health scares become an issue according to the government.</a:t>
            </a:r>
          </a:p>
          <a:p>
            <a:r>
              <a:rPr lang="en-NZ" sz="1600" dirty="0" smtClean="0"/>
              <a:t>There is little or no carbon/methane emissions with sheep farms.</a:t>
            </a:r>
          </a:p>
          <a:p>
            <a:r>
              <a:rPr lang="en-NZ" sz="1600" dirty="0" smtClean="0"/>
              <a:t>Genetic modification isn’t allowed for sheep.</a:t>
            </a:r>
          </a:p>
          <a:p>
            <a:r>
              <a:rPr lang="en-NZ" sz="1600" dirty="0" smtClean="0"/>
              <a:t>There are rising debates about animal welfare but most sheep farmers look after their stock.</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444208" y="692696"/>
            <a:ext cx="1810248" cy="165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66900" y="404664"/>
            <a:ext cx="27051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6147"/>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400"/>
                                  </p:stCondLst>
                                  <p:childTnLst>
                                    <p:set>
                                      <p:cBhvr>
                                        <p:cTn id="12" dur="1" fill="hold">
                                          <p:stCondLst>
                                            <p:cond delay="0"/>
                                          </p:stCondLst>
                                        </p:cTn>
                                        <p:tgtEl>
                                          <p:spTgt spid="614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1" nodeType="afterEffect">
                                  <p:stCondLst>
                                    <p:cond delay="500"/>
                                  </p:stCondLst>
                                  <p:iterate type="lt">
                                    <p:tmAbs val="0"/>
                                  </p:iterate>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1" nodeType="afterEffect">
                                  <p:stCondLst>
                                    <p:cond delay="500"/>
                                  </p:stCondLst>
                                  <p:iterate type="lt">
                                    <p:tmAbs val="0"/>
                                  </p:iterate>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1" nodeType="afterEffect">
                                  <p:stCondLst>
                                    <p:cond delay="600"/>
                                  </p:stCondLst>
                                  <p:iterate type="lt">
                                    <p:tmAbs val="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par>
                          <p:cTn id="22" fill="hold">
                            <p:stCondLst>
                              <p:cond delay="2600"/>
                            </p:stCondLst>
                            <p:childTnLst>
                              <p:par>
                                <p:cTn id="23" presetID="1" presetClass="entr" presetSubtype="0" fill="hold" grpId="1" nodeType="afterEffect">
                                  <p:stCondLst>
                                    <p:cond delay="600"/>
                                  </p:stCondLst>
                                  <p:iterate type="lt">
                                    <p:tmAbs val="0"/>
                                  </p:iterate>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par>
                          <p:cTn id="25" fill="hold">
                            <p:stCondLst>
                              <p:cond delay="3200"/>
                            </p:stCondLst>
                            <p:childTnLst>
                              <p:par>
                                <p:cTn id="26" presetID="1" presetClass="entr" presetSubtype="0" fill="hold" grpId="1" nodeType="afterEffect">
                                  <p:stCondLst>
                                    <p:cond delay="500"/>
                                  </p:stCondLst>
                                  <p:iterate type="lt">
                                    <p:tmAbs val="0"/>
                                  </p:iterate>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par>
                          <p:cTn id="28" fill="hold">
                            <p:stCondLst>
                              <p:cond delay="3700"/>
                            </p:stCondLst>
                            <p:childTnLst>
                              <p:par>
                                <p:cTn id="29" presetID="1" presetClass="entr" presetSubtype="0" fill="hold" grpId="1" nodeType="afterEffect">
                                  <p:stCondLst>
                                    <p:cond delay="700"/>
                                  </p:stCondLst>
                                  <p:iterate type="lt">
                                    <p:tmAbs val="0"/>
                                  </p:iterate>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par>
                          <p:cTn id="31" fill="hold">
                            <p:stCondLst>
                              <p:cond delay="4400"/>
                            </p:stCondLst>
                            <p:childTnLst>
                              <p:par>
                                <p:cTn id="32" presetID="1" presetClass="entr" presetSubtype="0" fill="hold" grpId="1" nodeType="afterEffect">
                                  <p:stCondLst>
                                    <p:cond delay="600"/>
                                  </p:stCondLst>
                                  <p:iterate type="lt">
                                    <p:tmAbs val="0"/>
                                  </p:iterate>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Production Cycles</a:t>
            </a:r>
          </a:p>
        </p:txBody>
      </p:sp>
      <p:sp>
        <p:nvSpPr>
          <p:cNvPr id="3" name="Content Placeholder 2"/>
          <p:cNvSpPr>
            <a:spLocks noGrp="1"/>
          </p:cNvSpPr>
          <p:nvPr>
            <p:ph idx="1"/>
          </p:nvPr>
        </p:nvSpPr>
        <p:spPr/>
        <p:txBody>
          <a:bodyPr/>
          <a:lstStyle/>
          <a:p>
            <a:pPr eaLnBrk="1" hangingPunct="1"/>
            <a:r>
              <a:rPr lang="en-NZ" sz="1800" smtClean="0"/>
              <a:t>Critical care includes:</a:t>
            </a:r>
          </a:p>
          <a:p>
            <a:pPr marL="742950" lvl="1" indent="-285750" eaLnBrk="1" hangingPunct="1"/>
            <a:r>
              <a:rPr lang="en-NZ" sz="1800" smtClean="0"/>
              <a:t>Shearing</a:t>
            </a:r>
          </a:p>
          <a:p>
            <a:pPr marL="742950" lvl="1" indent="-285750" eaLnBrk="1" hangingPunct="1"/>
            <a:r>
              <a:rPr lang="en-NZ" sz="1800" smtClean="0"/>
              <a:t>Crutching</a:t>
            </a:r>
          </a:p>
          <a:p>
            <a:pPr marL="742950" lvl="1" indent="-285750" eaLnBrk="1" hangingPunct="1"/>
            <a:r>
              <a:rPr lang="en-NZ" sz="1800" smtClean="0"/>
              <a:t>Dipping</a:t>
            </a:r>
          </a:p>
          <a:p>
            <a:pPr marL="742950" lvl="1" indent="-285750" eaLnBrk="1" hangingPunct="1"/>
            <a:r>
              <a:rPr lang="en-NZ" sz="1800" smtClean="0"/>
              <a:t>Drenching</a:t>
            </a:r>
          </a:p>
          <a:p>
            <a:pPr marL="742950" lvl="1" indent="-285750" eaLnBrk="1" hangingPunct="1"/>
            <a:r>
              <a:rPr lang="en-NZ" sz="1800" smtClean="0"/>
              <a:t>Tailing</a:t>
            </a:r>
          </a:p>
          <a:p>
            <a:pPr marL="742950" lvl="1" indent="-285750" eaLnBrk="1" hangingPunct="1"/>
            <a:r>
              <a:rPr lang="en-NZ" sz="1800" smtClean="0"/>
              <a:t>Vaccinating</a:t>
            </a:r>
          </a:p>
          <a:p>
            <a:pPr marL="742950" lvl="1" indent="-285750" eaLnBrk="1" hangingPunct="1"/>
            <a:r>
              <a:rPr lang="en-NZ" sz="1800" smtClean="0"/>
              <a:t>Flushing</a:t>
            </a:r>
          </a:p>
          <a:p>
            <a:pPr marL="742950" lvl="1" indent="-285750" eaLnBrk="1" hangingPunct="1"/>
            <a:r>
              <a:rPr lang="en-NZ" sz="1800" smtClean="0"/>
              <a:t>Weaning</a:t>
            </a:r>
          </a:p>
        </p:txBody>
      </p:sp>
      <p:pic>
        <p:nvPicPr>
          <p:cNvPr id="14340" name="Picture 4" descr="Figure%20One%20Sheep%20Guide">
            <a:hlinkClick r:id="rId2"/>
          </p:cNvPr>
          <p:cNvPicPr>
            <a:picLocks noChangeAspect="1" noChangeArrowheads="1"/>
          </p:cNvPicPr>
          <p:nvPr/>
        </p:nvPicPr>
        <p:blipFill>
          <a:blip r:embed="rId3"/>
          <a:srcRect l="2499" t="10248" r="1723" b="2928"/>
          <a:stretch>
            <a:fillRect/>
          </a:stretch>
        </p:blipFill>
        <p:spPr bwMode="auto">
          <a:xfrm>
            <a:off x="5076056" y="3274635"/>
            <a:ext cx="3599632" cy="32198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circle(in)">
                                      <p:cBhvr>
                                        <p:cTn id="10" dur="2000"/>
                                        <p:tgtEl>
                                          <p:spTgt spid="14340"/>
                                        </p:tgtEl>
                                      </p:cBhvr>
                                    </p:animEffect>
                                  </p:childTnLst>
                                </p:cTn>
                              </p:par>
                            </p:childTnLst>
                          </p:cTn>
                        </p:par>
                        <p:par>
                          <p:cTn id="11" fill="hold">
                            <p:stCondLst>
                              <p:cond delay="2000"/>
                            </p:stCondLst>
                            <p:childTnLst>
                              <p:par>
                                <p:cTn id="12" presetID="1" presetClass="entr" presetSubtype="0" fill="hold" grpId="1" nodeType="afterEffect">
                                  <p:stCondLst>
                                    <p:cond delay="0"/>
                                  </p:stCondLst>
                                  <p:iterate type="lt">
                                    <p:tmAbs val="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1" nodeType="afterEffect">
                                  <p:stCondLst>
                                    <p:cond delay="400"/>
                                  </p:stCondLst>
                                  <p:iterate type="lt">
                                    <p:tmAbs val="0"/>
                                  </p:iterate>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par>
                          <p:cTn id="17" fill="hold">
                            <p:stCondLst>
                              <p:cond delay="2400"/>
                            </p:stCondLst>
                            <p:childTnLst>
                              <p:par>
                                <p:cTn id="18" presetID="1" presetClass="entr" presetSubtype="0" fill="hold" grpId="1" nodeType="afterEffect">
                                  <p:stCondLst>
                                    <p:cond delay="600"/>
                                  </p:stCondLst>
                                  <p:iterate type="lt">
                                    <p:tmAbs val="0"/>
                                  </p:iterate>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1" nodeType="afterEffect">
                                  <p:stCondLst>
                                    <p:cond delay="600"/>
                                  </p:stCondLst>
                                  <p:iterate type="lt">
                                    <p:tmAbs val="0"/>
                                  </p:iterate>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par>
                          <p:cTn id="23" fill="hold">
                            <p:stCondLst>
                              <p:cond delay="3600"/>
                            </p:stCondLst>
                            <p:childTnLst>
                              <p:par>
                                <p:cTn id="24" presetID="1" presetClass="entr" presetSubtype="0" fill="hold" grpId="1" nodeType="afterEffect">
                                  <p:stCondLst>
                                    <p:cond delay="500"/>
                                  </p:stCondLst>
                                  <p:iterate type="lt">
                                    <p:tmAbs val="0"/>
                                  </p:iterate>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par>
                          <p:cTn id="26" fill="hold">
                            <p:stCondLst>
                              <p:cond delay="4100"/>
                            </p:stCondLst>
                            <p:childTnLst>
                              <p:par>
                                <p:cTn id="27" presetID="1" presetClass="entr" presetSubtype="0" fill="hold" grpId="1" nodeType="afterEffect">
                                  <p:stCondLst>
                                    <p:cond delay="400"/>
                                  </p:stCondLst>
                                  <p:iterate type="lt">
                                    <p:tmAbs val="0"/>
                                  </p:iterate>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grpId="1" nodeType="afterEffect">
                                  <p:stCondLst>
                                    <p:cond delay="400"/>
                                  </p:stCondLst>
                                  <p:iterate type="lt">
                                    <p:tmAbs val="0"/>
                                  </p:iterate>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par>
                          <p:cTn id="32" fill="hold">
                            <p:stCondLst>
                              <p:cond delay="4900"/>
                            </p:stCondLst>
                            <p:childTnLst>
                              <p:par>
                                <p:cTn id="33" presetID="1" presetClass="entr" presetSubtype="0" fill="hold" grpId="1" nodeType="afterEffect">
                                  <p:stCondLst>
                                    <p:cond delay="400"/>
                                  </p:stCondLst>
                                  <p:iterate type="lt">
                                    <p:tmAbs val="0"/>
                                  </p:iterate>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par>
                          <p:cTn id="35" fill="hold">
                            <p:stCondLst>
                              <p:cond delay="5300"/>
                            </p:stCondLst>
                            <p:childTnLst>
                              <p:par>
                                <p:cTn id="36" presetID="1" presetClass="entr" presetSubtype="0" fill="hold" grpId="1" nodeType="afterEffect">
                                  <p:stCondLst>
                                    <p:cond delay="300"/>
                                  </p:stCondLst>
                                  <p:iterate type="lt">
                                    <p:tmAbs val="0"/>
                                  </p:iterate>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Land </a:t>
            </a:r>
          </a:p>
        </p:txBody>
      </p:sp>
      <p:sp>
        <p:nvSpPr>
          <p:cNvPr id="3" name="Content Placeholder 2"/>
          <p:cNvSpPr>
            <a:spLocks noGrp="1"/>
          </p:cNvSpPr>
          <p:nvPr>
            <p:ph idx="1"/>
          </p:nvPr>
        </p:nvSpPr>
        <p:spPr/>
        <p:txBody>
          <a:bodyPr/>
          <a:lstStyle/>
          <a:p>
            <a:pPr eaLnBrk="1" hangingPunct="1"/>
            <a:r>
              <a:rPr lang="en-NZ" sz="1800" dirty="0" smtClean="0"/>
              <a:t>Sheep farming can be done on most land, high country, river flats and rolling hills.</a:t>
            </a:r>
          </a:p>
          <a:p>
            <a:pPr eaLnBrk="1" hangingPunct="1"/>
            <a:r>
              <a:rPr lang="en-NZ" sz="1800" dirty="0" smtClean="0"/>
              <a:t>All of NZ’s topography can be used in sheep farming with the use of different breeds and how their farms are run.</a:t>
            </a:r>
          </a:p>
        </p:txBody>
      </p:sp>
      <p:pic>
        <p:nvPicPr>
          <p:cNvPr id="1026" name="Picture 2"/>
          <p:cNvPicPr>
            <a:picLocks noChangeAspect="1" noChangeArrowheads="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xmlns="">
                  <a14:imgLayer r:embed="rId3">
                    <a14:imgEffect>
                      <a14:backgroundRemoval t="28974" b="87425" l="3022" r="100000">
                        <a14:foregroundMark x1="86619" y1="38028" x2="87626" y2="33199"/>
                      </a14:backgroundRemoval>
                    </a14:imgEffect>
                    <a14:imgEffect>
                      <a14:brightnessContrast contrast="-20000"/>
                    </a14:imgEffect>
                  </a14:imgLayer>
                </a14:imgProps>
              </a:ext>
              <a:ext uri="{28A0092B-C50C-407E-A947-70E740481C1C}">
                <a14:useLocalDpi xmlns:a14="http://schemas.microsoft.com/office/drawing/2010/main" xmlns="" val="0"/>
              </a:ext>
            </a:extLst>
          </a:blip>
          <a:srcRect l="6816" t="30490" r="6410" b="13047"/>
          <a:stretch/>
        </p:blipFill>
        <p:spPr bwMode="auto">
          <a:xfrm>
            <a:off x="5076056" y="3027412"/>
            <a:ext cx="3676650" cy="3421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xmlns="">
                  <a14:imgLayer r:embed="rId5">
                    <a14:imgEffect>
                      <a14:backgroundRemoval t="4375" b="91042" l="12500" r="100000">
                        <a14:foregroundMark x1="23438" y1="9583" x2="16250" y2="5625"/>
                        <a14:foregroundMark x1="52812" y1="24167" x2="53750" y2="25000"/>
                        <a14:foregroundMark x1="38125" y1="20625" x2="52188" y2="25000"/>
                        <a14:backgroundMark x1="47500" y1="27708" x2="49375" y2="30417"/>
                        <a14:backgroundMark x1="45000" y1="24375" x2="46875" y2="25833"/>
                        <a14:backgroundMark x1="20938" y1="8958" x2="25000" y2="7917"/>
                        <a14:backgroundMark x1="50938" y1="26042" x2="49063" y2="20000"/>
                        <a14:backgroundMark x1="43125" y1="23750" x2="46563" y2="17292"/>
                      </a14:backgroundRemoval>
                    </a14:imgEffect>
                  </a14:imgLayer>
                </a14:imgProps>
              </a:ext>
              <a:ext uri="{28A0092B-C50C-407E-A947-70E740481C1C}">
                <a14:useLocalDpi xmlns:a14="http://schemas.microsoft.com/office/drawing/2010/main" xmlns="" val="0"/>
              </a:ext>
            </a:extLst>
          </a:blip>
          <a:srcRect l="12500" t="4583" b="8958"/>
          <a:stretch/>
        </p:blipFill>
        <p:spPr bwMode="auto">
          <a:xfrm>
            <a:off x="467545" y="3027412"/>
            <a:ext cx="2354946" cy="3490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500"/>
                                  </p:stCondLst>
                                  <p:childTnLst>
                                    <p:set>
                                      <p:cBhvr>
                                        <p:cTn id="12" dur="1" fill="hold">
                                          <p:stCondLst>
                                            <p:cond delay="0"/>
                                          </p:stCondLst>
                                        </p:cTn>
                                        <p:tgtEl>
                                          <p:spTgt spid="1027"/>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grpId="0" nodeType="afterEffect">
                                  <p:stCondLst>
                                    <p:cond delay="600"/>
                                  </p:stCondLst>
                                  <p:iterate type="lt">
                                    <p:tmAbs val="0"/>
                                  </p:iterate>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par>
                          <p:cTn id="16" fill="hold">
                            <p:stCondLst>
                              <p:cond delay="1700"/>
                            </p:stCondLst>
                            <p:childTnLst>
                              <p:par>
                                <p:cTn id="17" presetID="1" presetClass="entr" presetSubtype="0" fill="hold" grpId="0" nodeType="afterEffect">
                                  <p:stCondLst>
                                    <p:cond delay="600"/>
                                  </p:stCondLst>
                                  <p:iterate type="lt">
                                    <p:tmAbs val="0"/>
                                  </p:iterate>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High country</a:t>
            </a:r>
          </a:p>
        </p:txBody>
      </p:sp>
      <p:sp>
        <p:nvSpPr>
          <p:cNvPr id="3" name="Content Placeholder 2"/>
          <p:cNvSpPr>
            <a:spLocks noGrp="1"/>
          </p:cNvSpPr>
          <p:nvPr>
            <p:ph idx="1"/>
          </p:nvPr>
        </p:nvSpPr>
        <p:spPr/>
        <p:txBody>
          <a:bodyPr/>
          <a:lstStyle/>
          <a:p>
            <a:pPr eaLnBrk="1" hangingPunct="1"/>
            <a:r>
              <a:rPr lang="en-NZ" sz="1600" dirty="0" smtClean="0"/>
              <a:t>Differs from high mountain tops with none or little soil fertility to low fertile valleys.</a:t>
            </a:r>
          </a:p>
          <a:p>
            <a:pPr eaLnBrk="1" hangingPunct="1"/>
            <a:r>
              <a:rPr lang="en-NZ" sz="1600" dirty="0" smtClean="0"/>
              <a:t>Farms generally run merinos or half-breeds and their main income is fine wool and lamb sales.</a:t>
            </a:r>
          </a:p>
          <a:p>
            <a:pPr eaLnBrk="1" hangingPunct="1"/>
            <a:r>
              <a:rPr lang="en-NZ" sz="1600" dirty="0" smtClean="0"/>
              <a:t>Land is mainly untouched and just grows what  is already there like tussock and brown top which are some of the better more fertile areas used for crops, hay or silage to use the following winter.</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Effect>
                      <a14:colorTemperature colorTemp="72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724128" y="4177482"/>
            <a:ext cx="2894831" cy="2318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4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400"/>
                            </p:stCondLst>
                            <p:childTnLst>
                              <p:par>
                                <p:cTn id="17" presetID="1" presetClass="entr" presetSubtype="0" fill="hold" grpId="0" nodeType="afterEffect">
                                  <p:stCondLst>
                                    <p:cond delay="6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Hill country</a:t>
            </a:r>
          </a:p>
        </p:txBody>
      </p:sp>
      <p:sp>
        <p:nvSpPr>
          <p:cNvPr id="3" name="Content Placeholder 2"/>
          <p:cNvSpPr>
            <a:spLocks noGrp="1"/>
          </p:cNvSpPr>
          <p:nvPr>
            <p:ph idx="1"/>
          </p:nvPr>
        </p:nvSpPr>
        <p:spPr/>
        <p:txBody>
          <a:bodyPr/>
          <a:lstStyle/>
          <a:p>
            <a:pPr eaLnBrk="1" hangingPunct="1"/>
            <a:r>
              <a:rPr lang="en-NZ" sz="1600" dirty="0" smtClean="0"/>
              <a:t>Most of NZ’s sheep are ran on hill country.</a:t>
            </a:r>
          </a:p>
          <a:p>
            <a:pPr eaLnBrk="1" hangingPunct="1"/>
            <a:r>
              <a:rPr lang="en-NZ" sz="1600" dirty="0" smtClean="0"/>
              <a:t>Farms tend to run Romney's in the North Island but the South Island tends to run half-breeds or corredales in the dryer areas and Romney’s in the wetter.</a:t>
            </a:r>
          </a:p>
          <a:p>
            <a:pPr eaLnBrk="1" hangingPunct="1"/>
            <a:r>
              <a:rPr lang="en-NZ" sz="1600" dirty="0" smtClean="0"/>
              <a:t>Can be spilt up into three main types of hill country by how steep the hills are: </a:t>
            </a:r>
          </a:p>
          <a:p>
            <a:pPr lvl="1" eaLnBrk="1" hangingPunct="1"/>
            <a:r>
              <a:rPr lang="en-NZ" sz="1600" dirty="0" smtClean="0"/>
              <a:t>Hard hill country the main income is wool and store sales.</a:t>
            </a:r>
          </a:p>
          <a:p>
            <a:pPr lvl="1" eaLnBrk="1" hangingPunct="1"/>
            <a:r>
              <a:rPr lang="en-NZ" sz="1600" dirty="0" smtClean="0"/>
              <a:t>Medium  hill country they fatten lambs and old stock for meat and wool is also big.</a:t>
            </a:r>
          </a:p>
          <a:p>
            <a:pPr lvl="1" eaLnBrk="1" hangingPunct="1"/>
            <a:r>
              <a:rPr lang="en-NZ" sz="1600" dirty="0" smtClean="0"/>
              <a:t>Easy hill country is easier to manage and breed stock is also easier for the farmer to get machinery around. This type is good for breeding stock and improving stock productivity stud sheep and rams are usually run on this type of country.</a:t>
            </a:r>
            <a:endParaRPr lang="en-NZ" sz="1800" dirty="0" smtClean="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076056" y="764704"/>
            <a:ext cx="28575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
                                  </p:stCondLst>
                                  <p:childTnLst>
                                    <p:set>
                                      <p:cBhvr>
                                        <p:cTn id="9" dur="1" fill="hold">
                                          <p:stCondLst>
                                            <p:cond delay="0"/>
                                          </p:stCondLst>
                                        </p:cTn>
                                        <p:tgtEl>
                                          <p:spTgt spid="2050"/>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5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4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300"/>
                            </p:stCondLst>
                            <p:childTnLst>
                              <p:par>
                                <p:cTn id="17" presetID="1" presetClass="entr" presetSubtype="0" fill="hold" grpId="0" nodeType="afterEffect">
                                  <p:stCondLst>
                                    <p:cond delay="5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grpId="0" nodeType="afterEffect">
                                  <p:stCondLst>
                                    <p:cond delay="700"/>
                                  </p:stCondLst>
                                  <p:iterate type="lt">
                                    <p:tmAbs val="0"/>
                                  </p:iterate>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600"/>
                                  </p:stCondLst>
                                  <p:iterate type="lt">
                                    <p:tmAbs val="0"/>
                                  </p:iterate>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3100"/>
                            </p:stCondLst>
                            <p:childTnLst>
                              <p:par>
                                <p:cTn id="26" presetID="1" presetClass="entr" presetSubtype="0" fill="hold" grpId="0" nodeType="afterEffect">
                                  <p:stCondLst>
                                    <p:cond delay="800"/>
                                  </p:stCondLst>
                                  <p:iterate type="lt">
                                    <p:tmAbs val="0"/>
                                  </p:iterate>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River flats</a:t>
            </a:r>
          </a:p>
        </p:txBody>
      </p:sp>
      <p:sp>
        <p:nvSpPr>
          <p:cNvPr id="3" name="Content Placeholder 2"/>
          <p:cNvSpPr>
            <a:spLocks noGrp="1"/>
          </p:cNvSpPr>
          <p:nvPr>
            <p:ph idx="1"/>
          </p:nvPr>
        </p:nvSpPr>
        <p:spPr/>
        <p:txBody>
          <a:bodyPr/>
          <a:lstStyle/>
          <a:p>
            <a:pPr eaLnBrk="1" hangingPunct="1"/>
            <a:r>
              <a:rPr lang="en-NZ" sz="2000" dirty="0" smtClean="0"/>
              <a:t>Can be intensively sheep farmed and have been for years in NZ although dairy is also up with that. </a:t>
            </a:r>
          </a:p>
          <a:p>
            <a:pPr eaLnBrk="1" hangingPunct="1"/>
            <a:r>
              <a:rPr lang="en-NZ" sz="2000" dirty="0" smtClean="0"/>
              <a:t>Sheep farmers plant crops on the river flats to feed stock they may have been on hard hill country to finish them off.</a:t>
            </a:r>
          </a:p>
          <a:p>
            <a:pPr eaLnBrk="1" hangingPunct="1"/>
            <a:r>
              <a:rPr lang="en-NZ" sz="2000" dirty="0" smtClean="0"/>
              <a:t>Stud farmers also use river flats.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14827" y="4725144"/>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07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6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grpId="0" nodeType="afterEffect">
                                  <p:stCondLst>
                                    <p:cond delay="5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grpId="0" nodeType="afterEffect">
                                  <p:stCondLst>
                                    <p:cond delay="6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Climate</a:t>
            </a:r>
          </a:p>
        </p:txBody>
      </p:sp>
      <p:sp>
        <p:nvSpPr>
          <p:cNvPr id="3" name="Content Placeholder 2"/>
          <p:cNvSpPr>
            <a:spLocks noGrp="1"/>
          </p:cNvSpPr>
          <p:nvPr>
            <p:ph idx="1"/>
          </p:nvPr>
        </p:nvSpPr>
        <p:spPr/>
        <p:txBody>
          <a:bodyPr/>
          <a:lstStyle/>
          <a:p>
            <a:pPr eaLnBrk="1" hangingPunct="1"/>
            <a:r>
              <a:rPr lang="en-NZ" sz="1800" smtClean="0"/>
              <a:t>The climate is harsh with long winters with very low temperatures and snow that can last for months to hot dry summers.</a:t>
            </a:r>
          </a:p>
          <a:p>
            <a:pPr eaLnBrk="1" hangingPunct="1"/>
            <a:r>
              <a:rPr lang="en-NZ" sz="1800" smtClean="0"/>
              <a:t>Heavy snowfalls can cause a huge loss in stock numbers depending on how deep and how long the snows stays around.</a:t>
            </a:r>
          </a:p>
          <a:p>
            <a:pPr eaLnBrk="1" hangingPunct="1"/>
            <a:endParaRPr lang="en-NZ" sz="180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556" t="6219" r="5778" b="1859"/>
          <a:stretch/>
        </p:blipFill>
        <p:spPr bwMode="auto">
          <a:xfrm>
            <a:off x="6804248" y="3927148"/>
            <a:ext cx="1728192" cy="2521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2050"/>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0" nodeType="afterEffect">
                                  <p:stCondLst>
                                    <p:cond delay="5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grpId="0" nodeType="afterEffect">
                                  <p:stCondLst>
                                    <p:cond delay="5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Environment</a:t>
            </a:r>
          </a:p>
        </p:txBody>
      </p:sp>
      <p:sp>
        <p:nvSpPr>
          <p:cNvPr id="3" name="Content Placeholder 2"/>
          <p:cNvSpPr>
            <a:spLocks noGrp="1"/>
          </p:cNvSpPr>
          <p:nvPr>
            <p:ph idx="1"/>
          </p:nvPr>
        </p:nvSpPr>
        <p:spPr/>
        <p:txBody>
          <a:bodyPr/>
          <a:lstStyle/>
          <a:p>
            <a:pPr eaLnBrk="1" hangingPunct="1"/>
            <a:r>
              <a:rPr lang="en-NZ" sz="1600" dirty="0" smtClean="0"/>
              <a:t>Farming has got an impact on the environment, here are some things that will harm the environment:</a:t>
            </a:r>
          </a:p>
          <a:p>
            <a:pPr marL="742950" lvl="1" indent="-285750" eaLnBrk="1" hangingPunct="1"/>
            <a:r>
              <a:rPr lang="en-NZ" sz="1600" dirty="0" smtClean="0"/>
              <a:t>Chemicals could leak or spill killing crops.</a:t>
            </a:r>
          </a:p>
          <a:p>
            <a:pPr marL="742950" lvl="1" indent="-285750" eaLnBrk="1" hangingPunct="1"/>
            <a:r>
              <a:rPr lang="en-NZ" sz="1600" dirty="0" smtClean="0"/>
              <a:t>Cultivation could cause more erosion along the banks of a river or stream.</a:t>
            </a:r>
          </a:p>
          <a:p>
            <a:pPr marL="742950" lvl="1" indent="-285750" eaLnBrk="1" hangingPunct="1"/>
            <a:r>
              <a:rPr lang="en-NZ" sz="1600" dirty="0" smtClean="0"/>
              <a:t>To much fertiliser could leach into a near by river or stream.</a:t>
            </a:r>
          </a:p>
          <a:p>
            <a:pPr marL="742950" lvl="1" indent="-285750" eaLnBrk="1" hangingPunct="1"/>
            <a:r>
              <a:rPr lang="en-NZ" sz="1600" dirty="0" smtClean="0"/>
              <a:t>The silage wrap can’t biodegrade, so some farmers burn it to get rid of it. Recently there has been efforts to recycle it but this is hassle.</a:t>
            </a:r>
          </a:p>
          <a:p>
            <a:pPr marL="742950" lvl="1" indent="-285750" eaLnBrk="1" hangingPunct="1"/>
            <a:r>
              <a:rPr lang="en-NZ" sz="1600" dirty="0" smtClean="0"/>
              <a:t> Stock grazing could cause soil and water erosion.</a:t>
            </a:r>
          </a:p>
          <a:p>
            <a:pPr marL="742950" lvl="1" indent="-285750" eaLnBrk="1" hangingPunct="1"/>
            <a:r>
              <a:rPr lang="en-NZ" sz="1600" dirty="0" smtClean="0"/>
              <a:t>Some farmers manage waste by burning it but burning is bad for the environment and causes pollution in the air.</a:t>
            </a:r>
          </a:p>
          <a:p>
            <a:pPr marL="742950" lvl="1" indent="-285750" eaLnBrk="1" hangingPunct="1"/>
            <a:r>
              <a:rPr lang="en-NZ" sz="1600" dirty="0" smtClean="0"/>
              <a:t>Taking water from waterways, water logging or leaching on nutrients from soils could cause an algae bloom.</a:t>
            </a:r>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t="12455" b="17794"/>
          <a:stretch/>
        </p:blipFill>
        <p:spPr bwMode="auto">
          <a:xfrm>
            <a:off x="4835650" y="764704"/>
            <a:ext cx="3802831"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grpId="1" nodeType="afterEffect">
                                  <p:stCondLst>
                                    <p:cond delay="500"/>
                                  </p:stCondLst>
                                  <p:iterate type="lt">
                                    <p:tmAbs val="0"/>
                                  </p:iterate>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grpId="1" nodeType="afterEffect">
                                  <p:stCondLst>
                                    <p:cond delay="600"/>
                                  </p:stCondLst>
                                  <p:iterate type="lt">
                                    <p:tmAbs val="0"/>
                                  </p:iterate>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700"/>
                            </p:stCondLst>
                            <p:childTnLst>
                              <p:par>
                                <p:cTn id="17" presetID="1" presetClass="entr" presetSubtype="0" fill="hold" grpId="1" nodeType="afterEffect">
                                  <p:stCondLst>
                                    <p:cond delay="500"/>
                                  </p:stCondLst>
                                  <p:iterate type="lt">
                                    <p:tmAbs val="0"/>
                                  </p:iterate>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2200"/>
                            </p:stCondLst>
                            <p:childTnLst>
                              <p:par>
                                <p:cTn id="20" presetID="1" presetClass="entr" presetSubtype="0" fill="hold" grpId="1" nodeType="afterEffect">
                                  <p:stCondLst>
                                    <p:cond delay="600"/>
                                  </p:stCondLst>
                                  <p:iterate type="lt">
                                    <p:tmAbs val="0"/>
                                  </p:iterate>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2800"/>
                            </p:stCondLst>
                            <p:childTnLst>
                              <p:par>
                                <p:cTn id="23" presetID="1" presetClass="entr" presetSubtype="0" fill="hold" grpId="1" nodeType="afterEffect">
                                  <p:stCondLst>
                                    <p:cond delay="500"/>
                                  </p:stCondLst>
                                  <p:iterate type="lt">
                                    <p:tmAbs val="0"/>
                                  </p:iterate>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par>
                          <p:cTn id="25" fill="hold">
                            <p:stCondLst>
                              <p:cond delay="3300"/>
                            </p:stCondLst>
                            <p:childTnLst>
                              <p:par>
                                <p:cTn id="26" presetID="1" presetClass="entr" presetSubtype="0" fill="hold" grpId="1" nodeType="afterEffect">
                                  <p:stCondLst>
                                    <p:cond delay="500"/>
                                  </p:stCondLst>
                                  <p:iterate type="lt">
                                    <p:tmAbs val="0"/>
                                  </p:iterate>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par>
                          <p:cTn id="28" fill="hold">
                            <p:stCondLst>
                              <p:cond delay="3800"/>
                            </p:stCondLst>
                            <p:childTnLst>
                              <p:par>
                                <p:cTn id="29" presetID="1" presetClass="entr" presetSubtype="0" fill="hold" grpId="1" nodeType="afterEffect">
                                  <p:stCondLst>
                                    <p:cond delay="500"/>
                                  </p:stCondLst>
                                  <p:iterate type="lt">
                                    <p:tmAbs val="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par>
                          <p:cTn id="31" fill="hold">
                            <p:stCondLst>
                              <p:cond delay="4300"/>
                            </p:stCondLst>
                            <p:childTnLst>
                              <p:par>
                                <p:cTn id="32" presetID="1" presetClass="entr" presetSubtype="0" fill="hold" grpId="1" nodeType="afterEffect">
                                  <p:stCondLst>
                                    <p:cond delay="500"/>
                                  </p:stCondLst>
                                  <p:iterate type="lt">
                                    <p:tmAbs val="0"/>
                                  </p:iterate>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NZ" smtClean="0"/>
              <a:t>Technology</a:t>
            </a:r>
          </a:p>
        </p:txBody>
      </p:sp>
      <p:sp>
        <p:nvSpPr>
          <p:cNvPr id="3" name="Content Placeholder 2"/>
          <p:cNvSpPr>
            <a:spLocks noGrp="1"/>
          </p:cNvSpPr>
          <p:nvPr>
            <p:ph idx="1"/>
          </p:nvPr>
        </p:nvSpPr>
        <p:spPr/>
        <p:txBody>
          <a:bodyPr/>
          <a:lstStyle/>
          <a:p>
            <a:pPr eaLnBrk="1" hangingPunct="1"/>
            <a:r>
              <a:rPr lang="en-NZ" sz="1600" dirty="0" smtClean="0"/>
              <a:t>Farming technology has changed over time dramatically in all aspects, from machinery to breeding technologies and disease prevention.</a:t>
            </a:r>
          </a:p>
          <a:p>
            <a:pPr eaLnBrk="1" hangingPunct="1"/>
            <a:r>
              <a:rPr lang="en-NZ" sz="1600" dirty="0" smtClean="0"/>
              <a:t>Some changes are:</a:t>
            </a:r>
          </a:p>
          <a:p>
            <a:pPr marL="742950" lvl="1" indent="-285750" eaLnBrk="1" hangingPunct="1"/>
            <a:r>
              <a:rPr lang="en-NZ" sz="1600" dirty="0" smtClean="0"/>
              <a:t>Manual Labour, Horse and Cart have changed to Tractors, Trucks, Ploughs, Sowers, Harvesters, Cultivators, Aerial topdressings and Motorbikes.</a:t>
            </a:r>
          </a:p>
          <a:p>
            <a:pPr marL="742950" lvl="1" indent="-285750" eaLnBrk="1" hangingPunct="1"/>
            <a:r>
              <a:rPr lang="en-NZ" sz="1600" dirty="0" smtClean="0"/>
              <a:t>Even Hand Shears have changed to machine and electric shears.</a:t>
            </a:r>
          </a:p>
          <a:p>
            <a:pPr eaLnBrk="1" hangingPunct="1"/>
            <a:r>
              <a:rPr lang="en-NZ" sz="1600" dirty="0" smtClean="0"/>
              <a:t>The science side of the industry has changed now farmers are able to use their knowledge in farming and genetic material to help improve breeding quality.</a:t>
            </a:r>
          </a:p>
          <a:p>
            <a:pPr eaLnBrk="1" hangingPunct="1"/>
            <a:r>
              <a:rPr lang="en-NZ" sz="1600" dirty="0" smtClean="0"/>
              <a:t>Improvement in antibiotics and the prevention of diseases lead to healthier stock and sheep live longer.</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267744" y="353286"/>
            <a:ext cx="1898179" cy="1168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572000" y="692696"/>
            <a:ext cx="1559489" cy="1168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39552" y="353284"/>
            <a:ext cx="1224135" cy="1155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516216" y="692696"/>
            <a:ext cx="1728192" cy="1135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2052"/>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nodeType="afterEffect">
                                  <p:stCondLst>
                                    <p:cond delay="600"/>
                                  </p:stCondLst>
                                  <p:childTnLst>
                                    <p:set>
                                      <p:cBhvr>
                                        <p:cTn id="15" dur="1" fill="hold">
                                          <p:stCondLst>
                                            <p:cond delay="0"/>
                                          </p:stCondLst>
                                        </p:cTn>
                                        <p:tgtEl>
                                          <p:spTgt spid="2051"/>
                                        </p:tgtEl>
                                        <p:attrNameLst>
                                          <p:attrName>style.visibility</p:attrName>
                                        </p:attrNameLst>
                                      </p:cBhvr>
                                      <p:to>
                                        <p:strVal val="visible"/>
                                      </p:to>
                                    </p:set>
                                  </p:childTnLst>
                                </p:cTn>
                              </p:par>
                            </p:childTnLst>
                          </p:cTn>
                        </p:par>
                        <p:par>
                          <p:cTn id="16" fill="hold">
                            <p:stCondLst>
                              <p:cond delay="1700"/>
                            </p:stCondLst>
                            <p:childTnLst>
                              <p:par>
                                <p:cTn id="17" presetID="1" presetClass="entr" presetSubtype="0" fill="hold" nodeType="afterEffect">
                                  <p:stCondLst>
                                    <p:cond delay="500"/>
                                  </p:stCondLst>
                                  <p:childTnLst>
                                    <p:set>
                                      <p:cBhvr>
                                        <p:cTn id="18" dur="1" fill="hold">
                                          <p:stCondLst>
                                            <p:cond delay="0"/>
                                          </p:stCondLst>
                                        </p:cTn>
                                        <p:tgtEl>
                                          <p:spTgt spid="2053"/>
                                        </p:tgtEl>
                                        <p:attrNameLst>
                                          <p:attrName>style.visibility</p:attrName>
                                        </p:attrNameLst>
                                      </p:cBhvr>
                                      <p:to>
                                        <p:strVal val="visible"/>
                                      </p:to>
                                    </p:set>
                                  </p:childTnLst>
                                </p:cTn>
                              </p:par>
                            </p:childTnLst>
                          </p:cTn>
                        </p:par>
                        <p:par>
                          <p:cTn id="19" fill="hold">
                            <p:stCondLst>
                              <p:cond delay="2200"/>
                            </p:stCondLst>
                            <p:childTnLst>
                              <p:par>
                                <p:cTn id="20" presetID="1" presetClass="entr" presetSubtype="0" fill="hold" grpId="1" nodeType="afterEffect">
                                  <p:stCondLst>
                                    <p:cond delay="600"/>
                                  </p:stCondLst>
                                  <p:iterate type="lt">
                                    <p:tmAbs val="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par>
                          <p:cTn id="22" fill="hold">
                            <p:stCondLst>
                              <p:cond delay="2800"/>
                            </p:stCondLst>
                            <p:childTnLst>
                              <p:par>
                                <p:cTn id="23" presetID="1" presetClass="entr" presetSubtype="0" fill="hold" grpId="1" nodeType="afterEffect">
                                  <p:stCondLst>
                                    <p:cond delay="500"/>
                                  </p:stCondLst>
                                  <p:iterate type="lt">
                                    <p:tmAbs val="0"/>
                                  </p:iterate>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par>
                          <p:cTn id="25" fill="hold">
                            <p:stCondLst>
                              <p:cond delay="3300"/>
                            </p:stCondLst>
                            <p:childTnLst>
                              <p:par>
                                <p:cTn id="26" presetID="1" presetClass="entr" presetSubtype="0" fill="hold" grpId="1" nodeType="afterEffect">
                                  <p:stCondLst>
                                    <p:cond delay="600"/>
                                  </p:stCondLst>
                                  <p:iterate type="lt">
                                    <p:tmAbs val="0"/>
                                  </p:iterate>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par>
                          <p:cTn id="28" fill="hold">
                            <p:stCondLst>
                              <p:cond delay="3900"/>
                            </p:stCondLst>
                            <p:childTnLst>
                              <p:par>
                                <p:cTn id="29" presetID="1" presetClass="entr" presetSubtype="0" fill="hold" grpId="1" nodeType="afterEffect">
                                  <p:stCondLst>
                                    <p:cond delay="500"/>
                                  </p:stCondLst>
                                  <p:iterate type="lt">
                                    <p:tmAbs val="0"/>
                                  </p:iterate>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par>
                          <p:cTn id="31" fill="hold">
                            <p:stCondLst>
                              <p:cond delay="4400"/>
                            </p:stCondLst>
                            <p:childTnLst>
                              <p:par>
                                <p:cTn id="32" presetID="1" presetClass="entr" presetSubtype="0" fill="hold" grpId="1" nodeType="afterEffect">
                                  <p:stCondLst>
                                    <p:cond delay="500"/>
                                  </p:stCondLst>
                                  <p:iterate type="lt">
                                    <p:tmAbs val="0"/>
                                  </p:iterate>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par>
                          <p:cTn id="34" fill="hold">
                            <p:stCondLst>
                              <p:cond delay="4900"/>
                            </p:stCondLst>
                            <p:childTnLst>
                              <p:par>
                                <p:cTn id="35" presetID="1" presetClass="entr" presetSubtype="0" fill="hold" grpId="1" nodeType="afterEffect">
                                  <p:stCondLst>
                                    <p:cond delay="500"/>
                                  </p:stCondLst>
                                  <p:iterate type="lt">
                                    <p:tmAbs val="0"/>
                                  </p:iterate>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517</TotalTime>
  <Words>992</Words>
  <Application>Microsoft Office PowerPoint</Application>
  <PresentationFormat>On-screen Show (4:3)</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NZ Sheep Industry</vt:lpstr>
      <vt:lpstr>Production Cycles</vt:lpstr>
      <vt:lpstr>Land </vt:lpstr>
      <vt:lpstr>High country</vt:lpstr>
      <vt:lpstr>Hill country</vt:lpstr>
      <vt:lpstr>River flats</vt:lpstr>
      <vt:lpstr>Climate</vt:lpstr>
      <vt:lpstr>Environment</vt:lpstr>
      <vt:lpstr>Technology</vt:lpstr>
      <vt:lpstr>Work</vt:lpstr>
      <vt:lpstr>Economy</vt:lpstr>
      <vt:lpstr>Society</vt:lpstr>
      <vt:lpstr>Political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 Sheep Industry</dc:title>
  <dc:creator>Tammie Sheppard</dc:creator>
  <cp:lastModifiedBy>Tammie.Sheppard</cp:lastModifiedBy>
  <cp:revision>105</cp:revision>
  <dcterms:created xsi:type="dcterms:W3CDTF">2013-09-18T21:55:20Z</dcterms:created>
  <dcterms:modified xsi:type="dcterms:W3CDTF">2013-09-25T21:54:39Z</dcterms:modified>
</cp:coreProperties>
</file>