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302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300" r:id="rId15"/>
    <p:sldId id="301" r:id="rId16"/>
    <p:sldId id="263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007F1-E3E2-4F92-A582-E0D2258617E2}" type="datetimeFigureOut">
              <a:rPr lang="en-NZ" smtClean="0"/>
              <a:t>31/07/2013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46F20-AC04-4C2E-A3E8-701B022F8B16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007F1-E3E2-4F92-A582-E0D2258617E2}" type="datetimeFigureOut">
              <a:rPr lang="en-NZ" smtClean="0"/>
              <a:t>31/07/2013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46F20-AC04-4C2E-A3E8-701B022F8B16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007F1-E3E2-4F92-A582-E0D2258617E2}" type="datetimeFigureOut">
              <a:rPr lang="en-NZ" smtClean="0"/>
              <a:t>31/07/2013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46F20-AC04-4C2E-A3E8-701B022F8B16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007F1-E3E2-4F92-A582-E0D2258617E2}" type="datetimeFigureOut">
              <a:rPr lang="en-NZ" smtClean="0"/>
              <a:t>31/07/2013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46F20-AC04-4C2E-A3E8-701B022F8B16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007F1-E3E2-4F92-A582-E0D2258617E2}" type="datetimeFigureOut">
              <a:rPr lang="en-NZ" smtClean="0"/>
              <a:t>31/07/2013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46F20-AC04-4C2E-A3E8-701B022F8B16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007F1-E3E2-4F92-A582-E0D2258617E2}" type="datetimeFigureOut">
              <a:rPr lang="en-NZ" smtClean="0"/>
              <a:t>31/07/2013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46F20-AC04-4C2E-A3E8-701B022F8B16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007F1-E3E2-4F92-A582-E0D2258617E2}" type="datetimeFigureOut">
              <a:rPr lang="en-NZ" smtClean="0"/>
              <a:t>31/07/2013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46F20-AC04-4C2E-A3E8-701B022F8B16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007F1-E3E2-4F92-A582-E0D2258617E2}" type="datetimeFigureOut">
              <a:rPr lang="en-NZ" smtClean="0"/>
              <a:t>31/07/2013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46F20-AC04-4C2E-A3E8-701B022F8B16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007F1-E3E2-4F92-A582-E0D2258617E2}" type="datetimeFigureOut">
              <a:rPr lang="en-NZ" smtClean="0"/>
              <a:t>31/07/2013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46F20-AC04-4C2E-A3E8-701B022F8B16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007F1-E3E2-4F92-A582-E0D2258617E2}" type="datetimeFigureOut">
              <a:rPr lang="en-NZ" smtClean="0"/>
              <a:t>31/07/2013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46F20-AC04-4C2E-A3E8-701B022F8B16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007F1-E3E2-4F92-A582-E0D2258617E2}" type="datetimeFigureOut">
              <a:rPr lang="en-NZ" smtClean="0"/>
              <a:t>31/07/2013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46F20-AC04-4C2E-A3E8-701B022F8B16}" type="slidenum">
              <a:rPr lang="en-NZ" smtClean="0"/>
              <a:t>‹#›</a:t>
            </a:fld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73007F1-E3E2-4F92-A582-E0D2258617E2}" type="datetimeFigureOut">
              <a:rPr lang="en-NZ" smtClean="0"/>
              <a:t>31/07/2013</a:t>
            </a:fld>
            <a:endParaRPr lang="en-N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146F20-AC04-4C2E-A3E8-701B022F8B16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83880" cy="1051560"/>
          </a:xfrm>
        </p:spPr>
        <p:txBody>
          <a:bodyPr/>
          <a:lstStyle/>
          <a:p>
            <a:r>
              <a:rPr lang="en-US" dirty="0" smtClean="0"/>
              <a:t>How many chromosomes?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5589240"/>
          </a:xfrm>
        </p:spPr>
        <p:txBody>
          <a:bodyPr>
            <a:normAutofit/>
          </a:bodyPr>
          <a:lstStyle/>
          <a:p>
            <a:r>
              <a:rPr lang="en-US" dirty="0" smtClean="0"/>
              <a:t>All body cells have TWO sets of chromosomes = </a:t>
            </a:r>
            <a:r>
              <a:rPr lang="en-US" b="1" dirty="0" smtClean="0"/>
              <a:t>diploid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dirty="0" smtClean="0"/>
              <a:t>Sex cells (gametes/germ cells) have only one set of chromosomes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= </a:t>
            </a:r>
            <a:r>
              <a:rPr lang="en-US" b="1" dirty="0" smtClean="0"/>
              <a:t>haploid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That means when fertilization </a:t>
            </a:r>
          </a:p>
          <a:p>
            <a:pPr marL="0" indent="0">
              <a:buNone/>
            </a:pPr>
            <a:r>
              <a:rPr lang="en-US" dirty="0" smtClean="0"/>
              <a:t>occurs, the new individual will</a:t>
            </a:r>
          </a:p>
          <a:p>
            <a:pPr marL="0" indent="0">
              <a:buNone/>
            </a:pPr>
            <a:r>
              <a:rPr lang="en-US" dirty="0" smtClean="0"/>
              <a:t> have the correct number of chromosomes.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9"/>
          <a:stretch/>
        </p:blipFill>
        <p:spPr bwMode="auto">
          <a:xfrm>
            <a:off x="6156176" y="3648042"/>
            <a:ext cx="2448272" cy="169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5" t="24068" b="15873"/>
          <a:stretch/>
        </p:blipFill>
        <p:spPr bwMode="auto">
          <a:xfrm>
            <a:off x="5724128" y="1916832"/>
            <a:ext cx="2453470" cy="95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5990802"/>
            <a:ext cx="463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fertilized egg is called a ZYGOTE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221246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Mitosis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3 - Chromosomes line up along the middle of the cell.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2683473" y="1772816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7" name="Group 26"/>
          <p:cNvGrpSpPr/>
          <p:nvPr/>
        </p:nvGrpSpPr>
        <p:grpSpPr>
          <a:xfrm rot="20166774">
            <a:off x="4263660" y="1888757"/>
            <a:ext cx="400656" cy="863131"/>
            <a:chOff x="4224997" y="2592236"/>
            <a:chExt cx="400656" cy="863131"/>
          </a:xfrm>
        </p:grpSpPr>
        <p:sp>
          <p:nvSpPr>
            <p:cNvPr id="5" name="Oval 4"/>
            <p:cNvSpPr/>
            <p:nvPr/>
          </p:nvSpPr>
          <p:spPr>
            <a:xfrm rot="529196">
              <a:off x="4395036" y="2592236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Oval 5"/>
            <p:cNvSpPr/>
            <p:nvPr/>
          </p:nvSpPr>
          <p:spPr>
            <a:xfrm rot="2411174">
              <a:off x="4510493" y="2690819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Oval 6"/>
            <p:cNvSpPr/>
            <p:nvPr/>
          </p:nvSpPr>
          <p:spPr>
            <a:xfrm rot="1053946">
              <a:off x="4362509" y="2954210"/>
              <a:ext cx="115160" cy="5011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Oval 7"/>
            <p:cNvSpPr/>
            <p:nvPr/>
          </p:nvSpPr>
          <p:spPr>
            <a:xfrm rot="2190384">
              <a:off x="4224997" y="2877815"/>
              <a:ext cx="115160" cy="5011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35454" y="4254010"/>
            <a:ext cx="167826" cy="568466"/>
            <a:chOff x="5004048" y="2780928"/>
            <a:chExt cx="246146" cy="72712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" name="Oval 8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Oval 9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Oval 10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Oval 11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6" name="Group 25"/>
          <p:cNvGrpSpPr/>
          <p:nvPr/>
        </p:nvGrpSpPr>
        <p:grpSpPr>
          <a:xfrm rot="1185168">
            <a:off x="4097548" y="2724007"/>
            <a:ext cx="561576" cy="859210"/>
            <a:chOff x="3339511" y="3261196"/>
            <a:chExt cx="561576" cy="859210"/>
          </a:xfrm>
        </p:grpSpPr>
        <p:sp>
          <p:nvSpPr>
            <p:cNvPr id="17" name="Oval 16"/>
            <p:cNvSpPr/>
            <p:nvPr/>
          </p:nvSpPr>
          <p:spPr>
            <a:xfrm rot="18884347">
              <a:off x="3463017" y="3322027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Oval 17"/>
            <p:cNvSpPr/>
            <p:nvPr/>
          </p:nvSpPr>
          <p:spPr>
            <a:xfrm rot="20766325">
              <a:off x="3592023" y="3261196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Oval 18"/>
            <p:cNvSpPr/>
            <p:nvPr/>
          </p:nvSpPr>
          <p:spPr>
            <a:xfrm rot="19409097">
              <a:off x="3813643" y="3549634"/>
              <a:ext cx="87444" cy="5200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Oval 19"/>
            <p:cNvSpPr/>
            <p:nvPr/>
          </p:nvSpPr>
          <p:spPr>
            <a:xfrm rot="20545535">
              <a:off x="3674622" y="3600397"/>
              <a:ext cx="87444" cy="5200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1" name="Group 20"/>
          <p:cNvGrpSpPr/>
          <p:nvPr/>
        </p:nvGrpSpPr>
        <p:grpSpPr>
          <a:xfrm rot="289178">
            <a:off x="4384422" y="3662625"/>
            <a:ext cx="221151" cy="537491"/>
            <a:chOff x="5004048" y="2780928"/>
            <a:chExt cx="246146" cy="72712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" name="Oval 21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Oval 22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Oval 23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Oval 24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41269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Mitosis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4</a:t>
            </a:r>
            <a:r>
              <a:rPr lang="en-NZ" dirty="0" smtClean="0"/>
              <a:t> – The chromatids separate, moving to opposite ends of the cell.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2683473" y="1772816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Oval 4"/>
          <p:cNvSpPr/>
          <p:nvPr/>
        </p:nvSpPr>
        <p:spPr>
          <a:xfrm rot="2682121">
            <a:off x="3454824" y="2247449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/>
        </p:nvSpPr>
        <p:spPr>
          <a:xfrm rot="18836869">
            <a:off x="5240241" y="2327759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Oval 6"/>
          <p:cNvSpPr/>
          <p:nvPr/>
        </p:nvSpPr>
        <p:spPr>
          <a:xfrm rot="3275387">
            <a:off x="5155442" y="2477960"/>
            <a:ext cx="115160" cy="5011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Oval 7"/>
          <p:cNvSpPr/>
          <p:nvPr/>
        </p:nvSpPr>
        <p:spPr>
          <a:xfrm rot="18616079">
            <a:off x="3516755" y="2411610"/>
            <a:ext cx="115160" cy="5011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/>
          <p:cNvSpPr/>
          <p:nvPr/>
        </p:nvSpPr>
        <p:spPr>
          <a:xfrm rot="20644208">
            <a:off x="5309273" y="4073126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/>
          <p:cNvSpPr/>
          <p:nvPr/>
        </p:nvSpPr>
        <p:spPr>
          <a:xfrm rot="1187191">
            <a:off x="3893434" y="4218058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val 10"/>
          <p:cNvSpPr/>
          <p:nvPr/>
        </p:nvSpPr>
        <p:spPr>
          <a:xfrm rot="1025891">
            <a:off x="5335169" y="4286937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Oval 11"/>
          <p:cNvSpPr/>
          <p:nvPr/>
        </p:nvSpPr>
        <p:spPr>
          <a:xfrm rot="19897810">
            <a:off x="3924382" y="4431516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Oval 16"/>
          <p:cNvSpPr/>
          <p:nvPr/>
        </p:nvSpPr>
        <p:spPr>
          <a:xfrm rot="2699020">
            <a:off x="3165250" y="2869105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Oval 17"/>
          <p:cNvSpPr/>
          <p:nvPr/>
        </p:nvSpPr>
        <p:spPr>
          <a:xfrm rot="19536720">
            <a:off x="5666920" y="2772486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Oval 18"/>
          <p:cNvSpPr/>
          <p:nvPr/>
        </p:nvSpPr>
        <p:spPr>
          <a:xfrm rot="2885838">
            <a:off x="5574733" y="2982518"/>
            <a:ext cx="87444" cy="5200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Oval 19"/>
          <p:cNvSpPr/>
          <p:nvPr/>
        </p:nvSpPr>
        <p:spPr>
          <a:xfrm rot="19278378">
            <a:off x="3212779" y="3072672"/>
            <a:ext cx="87444" cy="5200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Oval 21"/>
          <p:cNvSpPr/>
          <p:nvPr/>
        </p:nvSpPr>
        <p:spPr>
          <a:xfrm rot="2050250">
            <a:off x="3723609" y="3656522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Oval 22"/>
          <p:cNvSpPr/>
          <p:nvPr/>
        </p:nvSpPr>
        <p:spPr>
          <a:xfrm rot="18289160">
            <a:off x="5421468" y="3558502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Oval 23"/>
          <p:cNvSpPr/>
          <p:nvPr/>
        </p:nvSpPr>
        <p:spPr>
          <a:xfrm rot="18431913">
            <a:off x="3757840" y="3838964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Oval 24"/>
          <p:cNvSpPr/>
          <p:nvPr/>
        </p:nvSpPr>
        <p:spPr>
          <a:xfrm rot="3547548">
            <a:off x="5418266" y="3689623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3976596" y="1837954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Mitosis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69693"/>
            <a:ext cx="8183880" cy="4187952"/>
          </a:xfrm>
        </p:spPr>
        <p:txBody>
          <a:bodyPr/>
          <a:lstStyle/>
          <a:p>
            <a:r>
              <a:rPr lang="en-NZ" dirty="0" smtClean="0"/>
              <a:t>5 – The </a:t>
            </a:r>
            <a:r>
              <a:rPr lang="en-NZ" dirty="0" smtClean="0"/>
              <a:t>cytoplasm starts dividing (cytokinesis) and splitting the parent </a:t>
            </a:r>
            <a:r>
              <a:rPr lang="en-NZ" dirty="0" smtClean="0"/>
              <a:t>cell </a:t>
            </a:r>
            <a:r>
              <a:rPr lang="en-NZ" dirty="0" smtClean="0"/>
              <a:t>into </a:t>
            </a:r>
            <a:r>
              <a:rPr lang="en-NZ" dirty="0" smtClean="0"/>
              <a:t>two new cells. 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1492305" y="1863936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Oval 4"/>
          <p:cNvSpPr/>
          <p:nvPr/>
        </p:nvSpPr>
        <p:spPr>
          <a:xfrm rot="2682121">
            <a:off x="3454824" y="2247449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/>
        </p:nvSpPr>
        <p:spPr>
          <a:xfrm rot="18836869">
            <a:off x="5675317" y="2249199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Oval 6"/>
          <p:cNvSpPr/>
          <p:nvPr/>
        </p:nvSpPr>
        <p:spPr>
          <a:xfrm rot="3275387">
            <a:off x="5593722" y="2359812"/>
            <a:ext cx="115160" cy="5011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Oval 7"/>
          <p:cNvSpPr/>
          <p:nvPr/>
        </p:nvSpPr>
        <p:spPr>
          <a:xfrm rot="18616079">
            <a:off x="3516755" y="2411610"/>
            <a:ext cx="115160" cy="5011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/>
          <p:cNvSpPr/>
          <p:nvPr/>
        </p:nvSpPr>
        <p:spPr>
          <a:xfrm rot="20644208">
            <a:off x="5309273" y="4073126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/>
          <p:cNvSpPr/>
          <p:nvPr/>
        </p:nvSpPr>
        <p:spPr>
          <a:xfrm rot="1187191">
            <a:off x="3893434" y="4218058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val 10"/>
          <p:cNvSpPr/>
          <p:nvPr/>
        </p:nvSpPr>
        <p:spPr>
          <a:xfrm rot="1025891">
            <a:off x="5335169" y="4286937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Oval 11"/>
          <p:cNvSpPr/>
          <p:nvPr/>
        </p:nvSpPr>
        <p:spPr>
          <a:xfrm rot="19897810">
            <a:off x="3924382" y="4431516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Oval 16"/>
          <p:cNvSpPr/>
          <p:nvPr/>
        </p:nvSpPr>
        <p:spPr>
          <a:xfrm rot="2699020">
            <a:off x="3165250" y="2869105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Oval 17"/>
          <p:cNvSpPr/>
          <p:nvPr/>
        </p:nvSpPr>
        <p:spPr>
          <a:xfrm rot="19536720">
            <a:off x="5666920" y="2772486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Oval 18"/>
          <p:cNvSpPr/>
          <p:nvPr/>
        </p:nvSpPr>
        <p:spPr>
          <a:xfrm rot="2885838">
            <a:off x="5574733" y="2982518"/>
            <a:ext cx="87444" cy="5200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Oval 19"/>
          <p:cNvSpPr/>
          <p:nvPr/>
        </p:nvSpPr>
        <p:spPr>
          <a:xfrm rot="19278378">
            <a:off x="3212779" y="3072672"/>
            <a:ext cx="87444" cy="5200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Oval 21"/>
          <p:cNvSpPr/>
          <p:nvPr/>
        </p:nvSpPr>
        <p:spPr>
          <a:xfrm rot="2050250">
            <a:off x="3723609" y="3656522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Oval 22"/>
          <p:cNvSpPr/>
          <p:nvPr/>
        </p:nvSpPr>
        <p:spPr>
          <a:xfrm rot="18289160">
            <a:off x="5421468" y="3558502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Oval 23"/>
          <p:cNvSpPr/>
          <p:nvPr/>
        </p:nvSpPr>
        <p:spPr>
          <a:xfrm rot="18431913">
            <a:off x="3757840" y="3838964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Oval 24"/>
          <p:cNvSpPr/>
          <p:nvPr/>
        </p:nvSpPr>
        <p:spPr>
          <a:xfrm rot="3547548">
            <a:off x="5418266" y="3689623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4355976" y="2335620"/>
            <a:ext cx="664721" cy="21696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90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Mitosis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31" y="316388"/>
            <a:ext cx="8183880" cy="4187952"/>
          </a:xfrm>
        </p:spPr>
        <p:txBody>
          <a:bodyPr/>
          <a:lstStyle/>
          <a:p>
            <a:r>
              <a:rPr lang="en-NZ" dirty="0" smtClean="0"/>
              <a:t>6 – </a:t>
            </a:r>
            <a:r>
              <a:rPr lang="en-NZ" dirty="0"/>
              <a:t>New nuclear membranes </a:t>
            </a:r>
            <a:r>
              <a:rPr lang="en-NZ" dirty="0" smtClean="0"/>
              <a:t>form. </a:t>
            </a:r>
            <a:r>
              <a:rPr lang="en-NZ" dirty="0" smtClean="0"/>
              <a:t>Two </a:t>
            </a:r>
            <a:r>
              <a:rPr lang="en-NZ" dirty="0" smtClean="0"/>
              <a:t>new </a:t>
            </a:r>
            <a:r>
              <a:rPr lang="en-NZ" dirty="0" smtClean="0"/>
              <a:t>daughter cells </a:t>
            </a:r>
            <a:r>
              <a:rPr lang="en-NZ" dirty="0" smtClean="0"/>
              <a:t>are </a:t>
            </a:r>
            <a:r>
              <a:rPr lang="en-NZ" dirty="0" smtClean="0"/>
              <a:t>formed, </a:t>
            </a:r>
            <a:r>
              <a:rPr lang="en-NZ" dirty="0" smtClean="0"/>
              <a:t>each with the same number of chromosomes as the parent cell.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564031" y="2164077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Oval 4"/>
          <p:cNvSpPr/>
          <p:nvPr/>
        </p:nvSpPr>
        <p:spPr>
          <a:xfrm rot="19267238">
            <a:off x="2124662" y="2752682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/>
        </p:nvSpPr>
        <p:spPr>
          <a:xfrm rot="18836869">
            <a:off x="5675317" y="2447999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Oval 6"/>
          <p:cNvSpPr/>
          <p:nvPr/>
        </p:nvSpPr>
        <p:spPr>
          <a:xfrm rot="3275387">
            <a:off x="5593722" y="2558612"/>
            <a:ext cx="115160" cy="5011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Oval 7"/>
          <p:cNvSpPr/>
          <p:nvPr/>
        </p:nvSpPr>
        <p:spPr>
          <a:xfrm rot="18616079">
            <a:off x="2419784" y="2919467"/>
            <a:ext cx="115160" cy="5011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/>
          <p:cNvSpPr/>
          <p:nvPr/>
        </p:nvSpPr>
        <p:spPr>
          <a:xfrm rot="1187191">
            <a:off x="1954903" y="3647698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val 10"/>
          <p:cNvSpPr/>
          <p:nvPr/>
        </p:nvSpPr>
        <p:spPr>
          <a:xfrm rot="1025891">
            <a:off x="6333728" y="4194884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Oval 11"/>
          <p:cNvSpPr/>
          <p:nvPr/>
        </p:nvSpPr>
        <p:spPr>
          <a:xfrm rot="19897810">
            <a:off x="1955127" y="3421825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Oval 16"/>
          <p:cNvSpPr/>
          <p:nvPr/>
        </p:nvSpPr>
        <p:spPr>
          <a:xfrm rot="2699020">
            <a:off x="2326582" y="3286905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Oval 17"/>
          <p:cNvSpPr/>
          <p:nvPr/>
        </p:nvSpPr>
        <p:spPr>
          <a:xfrm rot="19536720">
            <a:off x="5666920" y="2971286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Oval 18"/>
          <p:cNvSpPr/>
          <p:nvPr/>
        </p:nvSpPr>
        <p:spPr>
          <a:xfrm rot="2885838">
            <a:off x="5574733" y="3181318"/>
            <a:ext cx="87444" cy="5200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Oval 19"/>
          <p:cNvSpPr/>
          <p:nvPr/>
        </p:nvSpPr>
        <p:spPr>
          <a:xfrm rot="935703">
            <a:off x="2138520" y="3531407"/>
            <a:ext cx="87444" cy="5200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Oval 21"/>
          <p:cNvSpPr/>
          <p:nvPr/>
        </p:nvSpPr>
        <p:spPr>
          <a:xfrm rot="2050250">
            <a:off x="1947102" y="3002629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Oval 22"/>
          <p:cNvSpPr/>
          <p:nvPr/>
        </p:nvSpPr>
        <p:spPr>
          <a:xfrm rot="18289160">
            <a:off x="5421468" y="3757302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Oval 23"/>
          <p:cNvSpPr/>
          <p:nvPr/>
        </p:nvSpPr>
        <p:spPr>
          <a:xfrm rot="14186966">
            <a:off x="1762960" y="3179718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Oval 24"/>
          <p:cNvSpPr/>
          <p:nvPr/>
        </p:nvSpPr>
        <p:spPr>
          <a:xfrm rot="3547548">
            <a:off x="5418266" y="3888423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6" name="Oval 25"/>
          <p:cNvSpPr/>
          <p:nvPr/>
        </p:nvSpPr>
        <p:spPr>
          <a:xfrm>
            <a:off x="4659797" y="2204864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Oval 26"/>
          <p:cNvSpPr/>
          <p:nvPr/>
        </p:nvSpPr>
        <p:spPr>
          <a:xfrm rot="18836869">
            <a:off x="6502842" y="2915012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8" name="Oval 27"/>
          <p:cNvSpPr/>
          <p:nvPr/>
        </p:nvSpPr>
        <p:spPr>
          <a:xfrm rot="20084245">
            <a:off x="6737231" y="3147143"/>
            <a:ext cx="115160" cy="5011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9" name="Oval 28"/>
          <p:cNvSpPr/>
          <p:nvPr/>
        </p:nvSpPr>
        <p:spPr>
          <a:xfrm rot="20644208">
            <a:off x="6285835" y="3604540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0" name="Oval 29"/>
          <p:cNvSpPr/>
          <p:nvPr/>
        </p:nvSpPr>
        <p:spPr>
          <a:xfrm rot="3042402">
            <a:off x="6297671" y="3154233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Oval 30"/>
          <p:cNvSpPr/>
          <p:nvPr/>
        </p:nvSpPr>
        <p:spPr>
          <a:xfrm rot="2885838">
            <a:off x="6026121" y="3322131"/>
            <a:ext cx="87444" cy="5200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2" name="Oval 31"/>
          <p:cNvSpPr/>
          <p:nvPr/>
        </p:nvSpPr>
        <p:spPr>
          <a:xfrm rot="18289160">
            <a:off x="6502104" y="3428686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3" name="Oval 32"/>
          <p:cNvSpPr/>
          <p:nvPr/>
        </p:nvSpPr>
        <p:spPr>
          <a:xfrm rot="19931081">
            <a:off x="6665041" y="3625860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/>
          <p:cNvSpPr/>
          <p:nvPr/>
        </p:nvSpPr>
        <p:spPr>
          <a:xfrm rot="20644208">
            <a:off x="6348884" y="3877792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Oval 13"/>
          <p:cNvSpPr/>
          <p:nvPr/>
        </p:nvSpPr>
        <p:spPr>
          <a:xfrm>
            <a:off x="1588666" y="2648783"/>
            <a:ext cx="1395647" cy="15572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Oval 33"/>
          <p:cNvSpPr/>
          <p:nvPr/>
        </p:nvSpPr>
        <p:spPr>
          <a:xfrm>
            <a:off x="5770810" y="2801183"/>
            <a:ext cx="1395647" cy="15572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9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Now’s your chance to put the whole process of cell division in your own words.</a:t>
            </a:r>
          </a:p>
          <a:p>
            <a:endParaRPr lang="en-US" dirty="0" smtClean="0"/>
          </a:p>
          <a:p>
            <a:r>
              <a:rPr lang="en-US" dirty="0" smtClean="0"/>
              <a:t>Start from DNA replication all the way through to having two new cells.</a:t>
            </a:r>
          </a:p>
          <a:p>
            <a:endParaRPr lang="en-US" dirty="0"/>
          </a:p>
          <a:p>
            <a:r>
              <a:rPr lang="en-US" dirty="0" smtClean="0"/>
              <a:t>Once you’re done, highlight or underline the tricky vocabulary and write a definition for it underneath.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98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Glossary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DNA</a:t>
            </a:r>
          </a:p>
          <a:p>
            <a:r>
              <a:rPr lang="en-US" dirty="0" smtClean="0"/>
              <a:t>Gene</a:t>
            </a:r>
          </a:p>
          <a:p>
            <a:r>
              <a:rPr lang="en-US" dirty="0" smtClean="0"/>
              <a:t>Chromosome</a:t>
            </a:r>
          </a:p>
          <a:p>
            <a:r>
              <a:rPr lang="en-US" dirty="0" smtClean="0"/>
              <a:t>Genome</a:t>
            </a:r>
          </a:p>
          <a:p>
            <a:r>
              <a:rPr lang="en-US" dirty="0" smtClean="0"/>
              <a:t>Semi-conservative replication</a:t>
            </a:r>
          </a:p>
          <a:p>
            <a:r>
              <a:rPr lang="en-US" dirty="0" smtClean="0"/>
              <a:t>Complementary base pairs</a:t>
            </a:r>
          </a:p>
          <a:p>
            <a:r>
              <a:rPr lang="en-US" dirty="0" smtClean="0"/>
              <a:t>Double helix</a:t>
            </a:r>
          </a:p>
          <a:p>
            <a:r>
              <a:rPr lang="en-US" dirty="0" smtClean="0"/>
              <a:t>Chromatid</a:t>
            </a:r>
          </a:p>
          <a:p>
            <a:r>
              <a:rPr lang="en-US" dirty="0" smtClean="0"/>
              <a:t>Haploid</a:t>
            </a:r>
          </a:p>
          <a:p>
            <a:r>
              <a:rPr lang="en-US" dirty="0" smtClean="0"/>
              <a:t>Diploid</a:t>
            </a:r>
          </a:p>
          <a:p>
            <a:r>
              <a:rPr lang="en-US" dirty="0" smtClean="0"/>
              <a:t>Mitosis</a:t>
            </a:r>
          </a:p>
          <a:p>
            <a:r>
              <a:rPr lang="en-US" dirty="0" smtClean="0"/>
              <a:t>Cytokinesis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96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Dictation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Listen to each caption to draw a diagram in the appropriate box.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pencil in case you wish to change your diagram later.</a:t>
            </a:r>
          </a:p>
          <a:p>
            <a:endParaRPr lang="en-US" dirty="0" smtClean="0"/>
          </a:p>
          <a:p>
            <a:r>
              <a:rPr lang="en-US" dirty="0" smtClean="0"/>
              <a:t>We will fill in the caption boxes at the end.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371333"/>
              </p:ext>
            </p:extLst>
          </p:nvPr>
        </p:nvGraphicFramePr>
        <p:xfrm>
          <a:off x="1331640" y="1637928"/>
          <a:ext cx="6096000" cy="1791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791072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1.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143471" y="1822396"/>
            <a:ext cx="1368152" cy="1296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Freeform 5"/>
          <p:cNvSpPr/>
          <p:nvPr/>
        </p:nvSpPr>
        <p:spPr>
          <a:xfrm>
            <a:off x="5519783" y="2019785"/>
            <a:ext cx="174295" cy="567963"/>
          </a:xfrm>
          <a:custGeom>
            <a:avLst/>
            <a:gdLst>
              <a:gd name="connsiteX0" fmla="*/ 55716 w 174295"/>
              <a:gd name="connsiteY0" fmla="*/ 0 h 567963"/>
              <a:gd name="connsiteX1" fmla="*/ 173703 w 174295"/>
              <a:gd name="connsiteY1" fmla="*/ 191729 h 567963"/>
              <a:gd name="connsiteX2" fmla="*/ 11471 w 174295"/>
              <a:gd name="connsiteY2" fmla="*/ 545690 h 567963"/>
              <a:gd name="connsiteX3" fmla="*/ 26219 w 174295"/>
              <a:gd name="connsiteY3" fmla="*/ 501445 h 56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95" h="567963">
                <a:moveTo>
                  <a:pt x="55716" y="0"/>
                </a:moveTo>
                <a:cubicBezTo>
                  <a:pt x="118396" y="50390"/>
                  <a:pt x="181077" y="100781"/>
                  <a:pt x="173703" y="191729"/>
                </a:cubicBezTo>
                <a:cubicBezTo>
                  <a:pt x="166329" y="282677"/>
                  <a:pt x="36052" y="494071"/>
                  <a:pt x="11471" y="545690"/>
                </a:cubicBezTo>
                <a:cubicBezTo>
                  <a:pt x="-13110" y="597309"/>
                  <a:pt x="6554" y="549377"/>
                  <a:pt x="26219" y="50144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Freeform 6"/>
          <p:cNvSpPr/>
          <p:nvPr/>
        </p:nvSpPr>
        <p:spPr>
          <a:xfrm>
            <a:off x="5935559" y="2082540"/>
            <a:ext cx="288032" cy="505207"/>
          </a:xfrm>
          <a:custGeom>
            <a:avLst/>
            <a:gdLst>
              <a:gd name="connsiteX0" fmla="*/ 55716 w 174295"/>
              <a:gd name="connsiteY0" fmla="*/ 0 h 567963"/>
              <a:gd name="connsiteX1" fmla="*/ 173703 w 174295"/>
              <a:gd name="connsiteY1" fmla="*/ 191729 h 567963"/>
              <a:gd name="connsiteX2" fmla="*/ 11471 w 174295"/>
              <a:gd name="connsiteY2" fmla="*/ 545690 h 567963"/>
              <a:gd name="connsiteX3" fmla="*/ 26219 w 174295"/>
              <a:gd name="connsiteY3" fmla="*/ 501445 h 56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95" h="567963">
                <a:moveTo>
                  <a:pt x="55716" y="0"/>
                </a:moveTo>
                <a:cubicBezTo>
                  <a:pt x="118396" y="50390"/>
                  <a:pt x="181077" y="100781"/>
                  <a:pt x="173703" y="191729"/>
                </a:cubicBezTo>
                <a:cubicBezTo>
                  <a:pt x="166329" y="282677"/>
                  <a:pt x="36052" y="494071"/>
                  <a:pt x="11471" y="545690"/>
                </a:cubicBezTo>
                <a:cubicBezTo>
                  <a:pt x="-13110" y="597309"/>
                  <a:pt x="6554" y="549377"/>
                  <a:pt x="26219" y="50144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Freeform 7"/>
          <p:cNvSpPr/>
          <p:nvPr/>
        </p:nvSpPr>
        <p:spPr>
          <a:xfrm>
            <a:off x="5519829" y="2655885"/>
            <a:ext cx="215747" cy="162232"/>
          </a:xfrm>
          <a:custGeom>
            <a:avLst/>
            <a:gdLst>
              <a:gd name="connsiteX0" fmla="*/ 0 w 215747"/>
              <a:gd name="connsiteY0" fmla="*/ 162232 h 162232"/>
              <a:gd name="connsiteX1" fmla="*/ 191729 w 215747"/>
              <a:gd name="connsiteY1" fmla="*/ 88490 h 162232"/>
              <a:gd name="connsiteX2" fmla="*/ 206478 w 215747"/>
              <a:gd name="connsiteY2" fmla="*/ 0 h 16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47" h="162232">
                <a:moveTo>
                  <a:pt x="0" y="162232"/>
                </a:moveTo>
                <a:cubicBezTo>
                  <a:pt x="78658" y="138880"/>
                  <a:pt x="157316" y="115529"/>
                  <a:pt x="191729" y="88490"/>
                </a:cubicBezTo>
                <a:cubicBezTo>
                  <a:pt x="226142" y="61451"/>
                  <a:pt x="216310" y="30725"/>
                  <a:pt x="206478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Freeform 8"/>
          <p:cNvSpPr/>
          <p:nvPr/>
        </p:nvSpPr>
        <p:spPr>
          <a:xfrm flipH="1">
            <a:off x="5935559" y="2656091"/>
            <a:ext cx="279945" cy="162232"/>
          </a:xfrm>
          <a:custGeom>
            <a:avLst/>
            <a:gdLst>
              <a:gd name="connsiteX0" fmla="*/ 0 w 215747"/>
              <a:gd name="connsiteY0" fmla="*/ 162232 h 162232"/>
              <a:gd name="connsiteX1" fmla="*/ 191729 w 215747"/>
              <a:gd name="connsiteY1" fmla="*/ 88490 h 162232"/>
              <a:gd name="connsiteX2" fmla="*/ 206478 w 215747"/>
              <a:gd name="connsiteY2" fmla="*/ 0 h 16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47" h="162232">
                <a:moveTo>
                  <a:pt x="0" y="162232"/>
                </a:moveTo>
                <a:cubicBezTo>
                  <a:pt x="78658" y="138880"/>
                  <a:pt x="157316" y="115529"/>
                  <a:pt x="191729" y="88490"/>
                </a:cubicBezTo>
                <a:cubicBezTo>
                  <a:pt x="226142" y="61451"/>
                  <a:pt x="216310" y="30725"/>
                  <a:pt x="206478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/>
          <p:cNvSpPr txBox="1"/>
          <p:nvPr/>
        </p:nvSpPr>
        <p:spPr>
          <a:xfrm>
            <a:off x="1309834" y="1887024"/>
            <a:ext cx="29017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    Chromosomes </a:t>
            </a:r>
            <a:r>
              <a:rPr lang="en-US" b="1" dirty="0">
                <a:latin typeface="Comic Sans MS" pitchFamily="66" charset="0"/>
              </a:rPr>
              <a:t>in the </a:t>
            </a:r>
            <a:endParaRPr lang="en-US" b="1" dirty="0" smtClean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parent cell replicate, </a:t>
            </a:r>
          </a:p>
          <a:p>
            <a:r>
              <a:rPr lang="en-US" b="1" dirty="0" smtClean="0">
                <a:latin typeface="Comic Sans MS" pitchFamily="66" charset="0"/>
              </a:rPr>
              <a:t>shorten </a:t>
            </a:r>
            <a:r>
              <a:rPr lang="en-US" b="1" dirty="0">
                <a:latin typeface="Comic Sans MS" pitchFamily="66" charset="0"/>
              </a:rPr>
              <a:t>and </a:t>
            </a:r>
            <a:r>
              <a:rPr lang="en-US" b="1" dirty="0" smtClean="0">
                <a:latin typeface="Comic Sans MS" pitchFamily="66" charset="0"/>
              </a:rPr>
              <a:t>fatten </a:t>
            </a:r>
            <a:r>
              <a:rPr lang="en-US" b="1" dirty="0">
                <a:latin typeface="Comic Sans MS" pitchFamily="66" charset="0"/>
              </a:rPr>
              <a:t>and </a:t>
            </a:r>
            <a:endParaRPr lang="en-US" b="1" dirty="0" smtClean="0">
              <a:latin typeface="Comic Sans MS" pitchFamily="66" charset="0"/>
            </a:endParaRPr>
          </a:p>
          <a:p>
            <a:r>
              <a:rPr lang="en-US" b="1" dirty="0">
                <a:latin typeface="Comic Sans MS" pitchFamily="66" charset="0"/>
              </a:rPr>
              <a:t>b</a:t>
            </a:r>
            <a:r>
              <a:rPr lang="en-US" b="1" dirty="0" smtClean="0">
                <a:latin typeface="Comic Sans MS" pitchFamily="66" charset="0"/>
              </a:rPr>
              <a:t>ecome visible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en-NZ" dirty="0"/>
          </a:p>
        </p:txBody>
      </p:sp>
      <p:sp>
        <p:nvSpPr>
          <p:cNvPr id="11" name="Freeform 10"/>
          <p:cNvSpPr/>
          <p:nvPr/>
        </p:nvSpPr>
        <p:spPr>
          <a:xfrm>
            <a:off x="5693849" y="1988840"/>
            <a:ext cx="174295" cy="567963"/>
          </a:xfrm>
          <a:custGeom>
            <a:avLst/>
            <a:gdLst>
              <a:gd name="connsiteX0" fmla="*/ 55716 w 174295"/>
              <a:gd name="connsiteY0" fmla="*/ 0 h 567963"/>
              <a:gd name="connsiteX1" fmla="*/ 173703 w 174295"/>
              <a:gd name="connsiteY1" fmla="*/ 191729 h 567963"/>
              <a:gd name="connsiteX2" fmla="*/ 11471 w 174295"/>
              <a:gd name="connsiteY2" fmla="*/ 545690 h 567963"/>
              <a:gd name="connsiteX3" fmla="*/ 26219 w 174295"/>
              <a:gd name="connsiteY3" fmla="*/ 501445 h 56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95" h="567963">
                <a:moveTo>
                  <a:pt x="55716" y="0"/>
                </a:moveTo>
                <a:cubicBezTo>
                  <a:pt x="118396" y="50390"/>
                  <a:pt x="181077" y="100781"/>
                  <a:pt x="173703" y="191729"/>
                </a:cubicBezTo>
                <a:cubicBezTo>
                  <a:pt x="166329" y="282677"/>
                  <a:pt x="36052" y="494071"/>
                  <a:pt x="11471" y="545690"/>
                </a:cubicBezTo>
                <a:cubicBezTo>
                  <a:pt x="-13110" y="597309"/>
                  <a:pt x="6554" y="549377"/>
                  <a:pt x="26219" y="501445"/>
                </a:cubicBezTo>
              </a:path>
            </a:pathLst>
          </a:custGeom>
          <a:ln w="38100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Freeform 11"/>
          <p:cNvSpPr/>
          <p:nvPr/>
        </p:nvSpPr>
        <p:spPr>
          <a:xfrm>
            <a:off x="6216394" y="2122874"/>
            <a:ext cx="174295" cy="567963"/>
          </a:xfrm>
          <a:custGeom>
            <a:avLst/>
            <a:gdLst>
              <a:gd name="connsiteX0" fmla="*/ 55716 w 174295"/>
              <a:gd name="connsiteY0" fmla="*/ 0 h 567963"/>
              <a:gd name="connsiteX1" fmla="*/ 173703 w 174295"/>
              <a:gd name="connsiteY1" fmla="*/ 191729 h 567963"/>
              <a:gd name="connsiteX2" fmla="*/ 11471 w 174295"/>
              <a:gd name="connsiteY2" fmla="*/ 545690 h 567963"/>
              <a:gd name="connsiteX3" fmla="*/ 26219 w 174295"/>
              <a:gd name="connsiteY3" fmla="*/ 501445 h 56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95" h="567963">
                <a:moveTo>
                  <a:pt x="55716" y="0"/>
                </a:moveTo>
                <a:cubicBezTo>
                  <a:pt x="118396" y="50390"/>
                  <a:pt x="181077" y="100781"/>
                  <a:pt x="173703" y="191729"/>
                </a:cubicBezTo>
                <a:cubicBezTo>
                  <a:pt x="166329" y="282677"/>
                  <a:pt x="36052" y="494071"/>
                  <a:pt x="11471" y="545690"/>
                </a:cubicBezTo>
                <a:cubicBezTo>
                  <a:pt x="-13110" y="597309"/>
                  <a:pt x="6554" y="549377"/>
                  <a:pt x="26219" y="501445"/>
                </a:cubicBezTo>
              </a:path>
            </a:pathLst>
          </a:custGeom>
          <a:ln w="38100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Freeform 12"/>
          <p:cNvSpPr/>
          <p:nvPr/>
        </p:nvSpPr>
        <p:spPr>
          <a:xfrm>
            <a:off x="5914637" y="2764187"/>
            <a:ext cx="215747" cy="162232"/>
          </a:xfrm>
          <a:custGeom>
            <a:avLst/>
            <a:gdLst>
              <a:gd name="connsiteX0" fmla="*/ 0 w 215747"/>
              <a:gd name="connsiteY0" fmla="*/ 162232 h 162232"/>
              <a:gd name="connsiteX1" fmla="*/ 191729 w 215747"/>
              <a:gd name="connsiteY1" fmla="*/ 88490 h 162232"/>
              <a:gd name="connsiteX2" fmla="*/ 206478 w 215747"/>
              <a:gd name="connsiteY2" fmla="*/ 0 h 16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47" h="162232">
                <a:moveTo>
                  <a:pt x="0" y="162232"/>
                </a:moveTo>
                <a:cubicBezTo>
                  <a:pt x="78658" y="138880"/>
                  <a:pt x="157316" y="115529"/>
                  <a:pt x="191729" y="88490"/>
                </a:cubicBezTo>
                <a:cubicBezTo>
                  <a:pt x="226142" y="61451"/>
                  <a:pt x="216310" y="30725"/>
                  <a:pt x="206478" y="0"/>
                </a:cubicBezTo>
              </a:path>
            </a:pathLst>
          </a:custGeom>
          <a:ln w="38100"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Freeform 13"/>
          <p:cNvSpPr/>
          <p:nvPr/>
        </p:nvSpPr>
        <p:spPr>
          <a:xfrm rot="7866003" flipH="1">
            <a:off x="5532952" y="2764186"/>
            <a:ext cx="279945" cy="162232"/>
          </a:xfrm>
          <a:custGeom>
            <a:avLst/>
            <a:gdLst>
              <a:gd name="connsiteX0" fmla="*/ 0 w 215747"/>
              <a:gd name="connsiteY0" fmla="*/ 162232 h 162232"/>
              <a:gd name="connsiteX1" fmla="*/ 191729 w 215747"/>
              <a:gd name="connsiteY1" fmla="*/ 88490 h 162232"/>
              <a:gd name="connsiteX2" fmla="*/ 206478 w 215747"/>
              <a:gd name="connsiteY2" fmla="*/ 0 h 16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47" h="162232">
                <a:moveTo>
                  <a:pt x="0" y="162232"/>
                </a:moveTo>
                <a:cubicBezTo>
                  <a:pt x="78658" y="138880"/>
                  <a:pt x="157316" y="115529"/>
                  <a:pt x="191729" y="88490"/>
                </a:cubicBezTo>
                <a:cubicBezTo>
                  <a:pt x="226142" y="61451"/>
                  <a:pt x="216310" y="30725"/>
                  <a:pt x="206478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047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Mitosis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1 - Chromosomes in the nucleus replicate.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2699792" y="1772816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7" name="Group 26"/>
          <p:cNvGrpSpPr/>
          <p:nvPr/>
        </p:nvGrpSpPr>
        <p:grpSpPr>
          <a:xfrm>
            <a:off x="4224997" y="2592236"/>
            <a:ext cx="400656" cy="863131"/>
            <a:chOff x="4224997" y="2592236"/>
            <a:chExt cx="400656" cy="863131"/>
          </a:xfrm>
        </p:grpSpPr>
        <p:sp>
          <p:nvSpPr>
            <p:cNvPr id="5" name="Oval 4"/>
            <p:cNvSpPr/>
            <p:nvPr/>
          </p:nvSpPr>
          <p:spPr>
            <a:xfrm rot="529196">
              <a:off x="4395036" y="2592236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Oval 5"/>
            <p:cNvSpPr/>
            <p:nvPr/>
          </p:nvSpPr>
          <p:spPr>
            <a:xfrm rot="2411174">
              <a:off x="4510493" y="2690819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Oval 6"/>
            <p:cNvSpPr/>
            <p:nvPr/>
          </p:nvSpPr>
          <p:spPr>
            <a:xfrm rot="1053946">
              <a:off x="4362509" y="2954210"/>
              <a:ext cx="115160" cy="5011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Oval 7"/>
            <p:cNvSpPr/>
            <p:nvPr/>
          </p:nvSpPr>
          <p:spPr>
            <a:xfrm rot="2190384">
              <a:off x="4224997" y="2877815"/>
              <a:ext cx="115160" cy="5011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68073" y="3338077"/>
            <a:ext cx="167826" cy="568466"/>
            <a:chOff x="5004048" y="2780928"/>
            <a:chExt cx="246146" cy="72712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" name="Oval 8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Oval 9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Oval 10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Oval 11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21001" y="3118722"/>
            <a:ext cx="561576" cy="859210"/>
            <a:chOff x="3339511" y="3261196"/>
            <a:chExt cx="561576" cy="859210"/>
          </a:xfrm>
        </p:grpSpPr>
        <p:sp>
          <p:nvSpPr>
            <p:cNvPr id="17" name="Oval 16"/>
            <p:cNvSpPr/>
            <p:nvPr/>
          </p:nvSpPr>
          <p:spPr>
            <a:xfrm rot="18884347">
              <a:off x="3463017" y="3322027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Oval 17"/>
            <p:cNvSpPr/>
            <p:nvPr/>
          </p:nvSpPr>
          <p:spPr>
            <a:xfrm rot="20766325">
              <a:off x="3592023" y="3261196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Oval 18"/>
            <p:cNvSpPr/>
            <p:nvPr/>
          </p:nvSpPr>
          <p:spPr>
            <a:xfrm rot="19409097">
              <a:off x="3813643" y="3549634"/>
              <a:ext cx="87444" cy="5200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Oval 19"/>
            <p:cNvSpPr/>
            <p:nvPr/>
          </p:nvSpPr>
          <p:spPr>
            <a:xfrm rot="20545535">
              <a:off x="3674622" y="3600397"/>
              <a:ext cx="87444" cy="5200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1" name="Group 20"/>
          <p:cNvGrpSpPr/>
          <p:nvPr/>
        </p:nvGrpSpPr>
        <p:grpSpPr>
          <a:xfrm rot="17868781">
            <a:off x="4865957" y="2864980"/>
            <a:ext cx="221151" cy="537491"/>
            <a:chOff x="5004048" y="2780928"/>
            <a:chExt cx="246146" cy="72712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" name="Oval 21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Oval 22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Oval 23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Oval 24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8" name="Oval 27"/>
          <p:cNvSpPr/>
          <p:nvPr/>
        </p:nvSpPr>
        <p:spPr>
          <a:xfrm>
            <a:off x="3563888" y="2420888"/>
            <a:ext cx="1944216" cy="17281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43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Mitosis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2 - Chromosomes line up along the middle of the cell.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2683473" y="1772816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7" name="Group 26"/>
          <p:cNvGrpSpPr/>
          <p:nvPr/>
        </p:nvGrpSpPr>
        <p:grpSpPr>
          <a:xfrm rot="20166774">
            <a:off x="4263660" y="1888757"/>
            <a:ext cx="400656" cy="863131"/>
            <a:chOff x="4224997" y="2592236"/>
            <a:chExt cx="400656" cy="863131"/>
          </a:xfrm>
        </p:grpSpPr>
        <p:sp>
          <p:nvSpPr>
            <p:cNvPr id="5" name="Oval 4"/>
            <p:cNvSpPr/>
            <p:nvPr/>
          </p:nvSpPr>
          <p:spPr>
            <a:xfrm rot="529196">
              <a:off x="4395036" y="2592236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Oval 5"/>
            <p:cNvSpPr/>
            <p:nvPr/>
          </p:nvSpPr>
          <p:spPr>
            <a:xfrm rot="2411174">
              <a:off x="4510493" y="2690819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Oval 6"/>
            <p:cNvSpPr/>
            <p:nvPr/>
          </p:nvSpPr>
          <p:spPr>
            <a:xfrm rot="1053946">
              <a:off x="4362509" y="2954210"/>
              <a:ext cx="115160" cy="5011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Oval 7"/>
            <p:cNvSpPr/>
            <p:nvPr/>
          </p:nvSpPr>
          <p:spPr>
            <a:xfrm rot="2190384">
              <a:off x="4224997" y="2877815"/>
              <a:ext cx="115160" cy="5011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35454" y="4254010"/>
            <a:ext cx="167826" cy="568466"/>
            <a:chOff x="5004048" y="2780928"/>
            <a:chExt cx="246146" cy="72712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" name="Oval 8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Oval 9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Oval 10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Oval 11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6" name="Group 25"/>
          <p:cNvGrpSpPr/>
          <p:nvPr/>
        </p:nvGrpSpPr>
        <p:grpSpPr>
          <a:xfrm rot="1185168">
            <a:off x="4097548" y="2724007"/>
            <a:ext cx="561576" cy="859210"/>
            <a:chOff x="3339511" y="3261196"/>
            <a:chExt cx="561576" cy="859210"/>
          </a:xfrm>
        </p:grpSpPr>
        <p:sp>
          <p:nvSpPr>
            <p:cNvPr id="17" name="Oval 16"/>
            <p:cNvSpPr/>
            <p:nvPr/>
          </p:nvSpPr>
          <p:spPr>
            <a:xfrm rot="18884347">
              <a:off x="3463017" y="3322027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Oval 17"/>
            <p:cNvSpPr/>
            <p:nvPr/>
          </p:nvSpPr>
          <p:spPr>
            <a:xfrm rot="20766325">
              <a:off x="3592023" y="3261196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Oval 18"/>
            <p:cNvSpPr/>
            <p:nvPr/>
          </p:nvSpPr>
          <p:spPr>
            <a:xfrm rot="19409097">
              <a:off x="3813643" y="3549634"/>
              <a:ext cx="87444" cy="5200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Oval 19"/>
            <p:cNvSpPr/>
            <p:nvPr/>
          </p:nvSpPr>
          <p:spPr>
            <a:xfrm rot="20545535">
              <a:off x="3674622" y="3600397"/>
              <a:ext cx="87444" cy="5200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1" name="Group 20"/>
          <p:cNvGrpSpPr/>
          <p:nvPr/>
        </p:nvGrpSpPr>
        <p:grpSpPr>
          <a:xfrm rot="289178">
            <a:off x="4384422" y="3662625"/>
            <a:ext cx="221151" cy="537491"/>
            <a:chOff x="5004048" y="2780928"/>
            <a:chExt cx="246146" cy="72712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" name="Oval 21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Oval 22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Oval 23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Oval 24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7887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Mitosis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3</a:t>
            </a:r>
            <a:r>
              <a:rPr lang="en-NZ" dirty="0" smtClean="0"/>
              <a:t> - Chromosomes separate, moving to opposite ends of the cell.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2683473" y="1772816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Oval 4"/>
          <p:cNvSpPr/>
          <p:nvPr/>
        </p:nvSpPr>
        <p:spPr>
          <a:xfrm rot="2682121">
            <a:off x="3454824" y="2247449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/>
        </p:nvSpPr>
        <p:spPr>
          <a:xfrm rot="18836869">
            <a:off x="5240241" y="2327759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Oval 6"/>
          <p:cNvSpPr/>
          <p:nvPr/>
        </p:nvSpPr>
        <p:spPr>
          <a:xfrm rot="3275387">
            <a:off x="5155442" y="2477960"/>
            <a:ext cx="115160" cy="5011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Oval 7"/>
          <p:cNvSpPr/>
          <p:nvPr/>
        </p:nvSpPr>
        <p:spPr>
          <a:xfrm rot="18616079">
            <a:off x="3516755" y="2411610"/>
            <a:ext cx="115160" cy="5011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/>
          <p:cNvSpPr/>
          <p:nvPr/>
        </p:nvSpPr>
        <p:spPr>
          <a:xfrm rot="20644208">
            <a:off x="5309273" y="4073126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/>
          <p:cNvSpPr/>
          <p:nvPr/>
        </p:nvSpPr>
        <p:spPr>
          <a:xfrm rot="1187191">
            <a:off x="3893434" y="4218058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val 10"/>
          <p:cNvSpPr/>
          <p:nvPr/>
        </p:nvSpPr>
        <p:spPr>
          <a:xfrm rot="1025891">
            <a:off x="5335169" y="4286937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Oval 11"/>
          <p:cNvSpPr/>
          <p:nvPr/>
        </p:nvSpPr>
        <p:spPr>
          <a:xfrm rot="19897810">
            <a:off x="3924382" y="4431516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Oval 16"/>
          <p:cNvSpPr/>
          <p:nvPr/>
        </p:nvSpPr>
        <p:spPr>
          <a:xfrm rot="2699020">
            <a:off x="3165250" y="2869105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Oval 17"/>
          <p:cNvSpPr/>
          <p:nvPr/>
        </p:nvSpPr>
        <p:spPr>
          <a:xfrm rot="19536720">
            <a:off x="5666920" y="2772486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Oval 18"/>
          <p:cNvSpPr/>
          <p:nvPr/>
        </p:nvSpPr>
        <p:spPr>
          <a:xfrm rot="2885838">
            <a:off x="5574733" y="2982518"/>
            <a:ext cx="87444" cy="5200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Oval 19"/>
          <p:cNvSpPr/>
          <p:nvPr/>
        </p:nvSpPr>
        <p:spPr>
          <a:xfrm rot="19278378">
            <a:off x="3212779" y="3072672"/>
            <a:ext cx="87444" cy="5200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Oval 21"/>
          <p:cNvSpPr/>
          <p:nvPr/>
        </p:nvSpPr>
        <p:spPr>
          <a:xfrm rot="2050250">
            <a:off x="3723609" y="3656522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Oval 22"/>
          <p:cNvSpPr/>
          <p:nvPr/>
        </p:nvSpPr>
        <p:spPr>
          <a:xfrm rot="18289160">
            <a:off x="5421468" y="3558502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Oval 23"/>
          <p:cNvSpPr/>
          <p:nvPr/>
        </p:nvSpPr>
        <p:spPr>
          <a:xfrm rot="18431913">
            <a:off x="3757840" y="3838964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Oval 24"/>
          <p:cNvSpPr/>
          <p:nvPr/>
        </p:nvSpPr>
        <p:spPr>
          <a:xfrm rot="3547548">
            <a:off x="5418266" y="3689623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37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051560"/>
          </a:xfrm>
        </p:spPr>
        <p:txBody>
          <a:bodyPr/>
          <a:lstStyle/>
          <a:p>
            <a:r>
              <a:rPr lang="en-US" dirty="0" smtClean="0"/>
              <a:t>How many chromosomes?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183880" cy="4187952"/>
          </a:xfrm>
        </p:spPr>
        <p:txBody>
          <a:bodyPr/>
          <a:lstStyle/>
          <a:p>
            <a:r>
              <a:rPr lang="en-US" dirty="0" smtClean="0"/>
              <a:t>The nucleus of a skin cell looks like this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Draw the nucleus of :</a:t>
            </a:r>
          </a:p>
          <a:p>
            <a:pPr lvl="1"/>
            <a:r>
              <a:rPr lang="en-US" dirty="0" smtClean="0"/>
              <a:t>A sperm cell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 liver cell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 zygote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4932040" y="2852936"/>
            <a:ext cx="3096344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Freeform 5"/>
          <p:cNvSpPr/>
          <p:nvPr/>
        </p:nvSpPr>
        <p:spPr>
          <a:xfrm>
            <a:off x="5680058" y="3289110"/>
            <a:ext cx="720742" cy="1670385"/>
          </a:xfrm>
          <a:custGeom>
            <a:avLst/>
            <a:gdLst>
              <a:gd name="connsiteX0" fmla="*/ 720742 w 720742"/>
              <a:gd name="connsiteY0" fmla="*/ 0 h 1670385"/>
              <a:gd name="connsiteX1" fmla="*/ 133888 w 720742"/>
              <a:gd name="connsiteY1" fmla="*/ 341194 h 1670385"/>
              <a:gd name="connsiteX2" fmla="*/ 229423 w 720742"/>
              <a:gd name="connsiteY2" fmla="*/ 900753 h 1670385"/>
              <a:gd name="connsiteX3" fmla="*/ 11058 w 720742"/>
              <a:gd name="connsiteY3" fmla="*/ 1610436 h 1670385"/>
              <a:gd name="connsiteX4" fmla="*/ 52002 w 720742"/>
              <a:gd name="connsiteY4" fmla="*/ 1583141 h 167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742" h="1670385">
                <a:moveTo>
                  <a:pt x="720742" y="0"/>
                </a:moveTo>
                <a:cubicBezTo>
                  <a:pt x="468258" y="95534"/>
                  <a:pt x="215775" y="191068"/>
                  <a:pt x="133888" y="341194"/>
                </a:cubicBezTo>
                <a:cubicBezTo>
                  <a:pt x="52001" y="491320"/>
                  <a:pt x="249895" y="689213"/>
                  <a:pt x="229423" y="900753"/>
                </a:cubicBezTo>
                <a:cubicBezTo>
                  <a:pt x="208951" y="1112293"/>
                  <a:pt x="40628" y="1496705"/>
                  <a:pt x="11058" y="1610436"/>
                </a:cubicBezTo>
                <a:cubicBezTo>
                  <a:pt x="-18512" y="1724167"/>
                  <a:pt x="16745" y="1653654"/>
                  <a:pt x="52002" y="1583141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Freeform 6"/>
          <p:cNvSpPr/>
          <p:nvPr/>
        </p:nvSpPr>
        <p:spPr>
          <a:xfrm>
            <a:off x="6324482" y="3606328"/>
            <a:ext cx="887033" cy="1729947"/>
          </a:xfrm>
          <a:custGeom>
            <a:avLst/>
            <a:gdLst>
              <a:gd name="connsiteX0" fmla="*/ 76318 w 887033"/>
              <a:gd name="connsiteY0" fmla="*/ 1729947 h 1729947"/>
              <a:gd name="connsiteX1" fmla="*/ 62670 w 887033"/>
              <a:gd name="connsiteY1" fmla="*/ 760956 h 1729947"/>
              <a:gd name="connsiteX2" fmla="*/ 758706 w 887033"/>
              <a:gd name="connsiteY2" fmla="*/ 378818 h 1729947"/>
              <a:gd name="connsiteX3" fmla="*/ 881536 w 887033"/>
              <a:gd name="connsiteY3" fmla="*/ 37624 h 1729947"/>
              <a:gd name="connsiteX4" fmla="*/ 854240 w 887033"/>
              <a:gd name="connsiteY4" fmla="*/ 23976 h 172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033" h="1729947">
                <a:moveTo>
                  <a:pt x="76318" y="1729947"/>
                </a:moveTo>
                <a:cubicBezTo>
                  <a:pt x="12628" y="1358045"/>
                  <a:pt x="-51061" y="986144"/>
                  <a:pt x="62670" y="760956"/>
                </a:cubicBezTo>
                <a:cubicBezTo>
                  <a:pt x="176401" y="535768"/>
                  <a:pt x="622228" y="499373"/>
                  <a:pt x="758706" y="378818"/>
                </a:cubicBezTo>
                <a:cubicBezTo>
                  <a:pt x="895184" y="258263"/>
                  <a:pt x="865614" y="96764"/>
                  <a:pt x="881536" y="37624"/>
                </a:cubicBezTo>
                <a:cubicBezTo>
                  <a:pt x="897458" y="-21516"/>
                  <a:pt x="875849" y="1230"/>
                  <a:pt x="854240" y="23976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Freeform 7"/>
          <p:cNvSpPr/>
          <p:nvPr/>
        </p:nvSpPr>
        <p:spPr>
          <a:xfrm>
            <a:off x="6837528" y="4556003"/>
            <a:ext cx="388885" cy="408251"/>
          </a:xfrm>
          <a:custGeom>
            <a:avLst/>
            <a:gdLst>
              <a:gd name="connsiteX0" fmla="*/ 0 w 388885"/>
              <a:gd name="connsiteY0" fmla="*/ 2349 h 408251"/>
              <a:gd name="connsiteX1" fmla="*/ 368490 w 388885"/>
              <a:gd name="connsiteY1" fmla="*/ 56940 h 408251"/>
              <a:gd name="connsiteX2" fmla="*/ 341194 w 388885"/>
              <a:gd name="connsiteY2" fmla="*/ 384487 h 408251"/>
              <a:gd name="connsiteX3" fmla="*/ 341194 w 388885"/>
              <a:gd name="connsiteY3" fmla="*/ 357191 h 40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885" h="408251">
                <a:moveTo>
                  <a:pt x="0" y="2349"/>
                </a:moveTo>
                <a:cubicBezTo>
                  <a:pt x="155812" y="-2201"/>
                  <a:pt x="311624" y="-6750"/>
                  <a:pt x="368490" y="56940"/>
                </a:cubicBezTo>
                <a:cubicBezTo>
                  <a:pt x="425356" y="120630"/>
                  <a:pt x="345743" y="334445"/>
                  <a:pt x="341194" y="384487"/>
                </a:cubicBezTo>
                <a:cubicBezTo>
                  <a:pt x="336645" y="434529"/>
                  <a:pt x="338919" y="395860"/>
                  <a:pt x="341194" y="357191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Freeform 8"/>
          <p:cNvSpPr/>
          <p:nvPr/>
        </p:nvSpPr>
        <p:spPr>
          <a:xfrm rot="2346844">
            <a:off x="6621262" y="3235834"/>
            <a:ext cx="429633" cy="351483"/>
          </a:xfrm>
          <a:custGeom>
            <a:avLst/>
            <a:gdLst>
              <a:gd name="connsiteX0" fmla="*/ 0 w 388885"/>
              <a:gd name="connsiteY0" fmla="*/ 2349 h 408251"/>
              <a:gd name="connsiteX1" fmla="*/ 368490 w 388885"/>
              <a:gd name="connsiteY1" fmla="*/ 56940 h 408251"/>
              <a:gd name="connsiteX2" fmla="*/ 341194 w 388885"/>
              <a:gd name="connsiteY2" fmla="*/ 384487 h 408251"/>
              <a:gd name="connsiteX3" fmla="*/ 341194 w 388885"/>
              <a:gd name="connsiteY3" fmla="*/ 357191 h 40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885" h="408251">
                <a:moveTo>
                  <a:pt x="0" y="2349"/>
                </a:moveTo>
                <a:cubicBezTo>
                  <a:pt x="155812" y="-2201"/>
                  <a:pt x="311624" y="-6750"/>
                  <a:pt x="368490" y="56940"/>
                </a:cubicBezTo>
                <a:cubicBezTo>
                  <a:pt x="425356" y="120630"/>
                  <a:pt x="345743" y="334445"/>
                  <a:pt x="341194" y="384487"/>
                </a:cubicBezTo>
                <a:cubicBezTo>
                  <a:pt x="336645" y="434529"/>
                  <a:pt x="338919" y="395860"/>
                  <a:pt x="341194" y="357191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/>
          <p:cNvSpPr txBox="1"/>
          <p:nvPr/>
        </p:nvSpPr>
        <p:spPr>
          <a:xfrm>
            <a:off x="3214086" y="3939636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SPERM CELL</a:t>
            </a:r>
            <a:endParaRPr lang="en-NZ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14086" y="4286635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LIVER CELL</a:t>
            </a:r>
            <a:endParaRPr lang="en-NZ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72545" y="4659606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ZYGOTE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155047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/>
      <p:bldP spid="10" grpId="1"/>
      <p:bldP spid="11" grpId="0"/>
      <p:bldP spid="11" grpId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3976596" y="1837954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Mitosis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4</a:t>
            </a:r>
            <a:r>
              <a:rPr lang="en-NZ" dirty="0" smtClean="0"/>
              <a:t> – The parent cell starts splitting into two new cells.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1492305" y="1863936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Oval 4"/>
          <p:cNvSpPr/>
          <p:nvPr/>
        </p:nvSpPr>
        <p:spPr>
          <a:xfrm rot="2682121">
            <a:off x="3454824" y="2247449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/>
        </p:nvSpPr>
        <p:spPr>
          <a:xfrm rot="18836869">
            <a:off x="5675317" y="2249199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Oval 6"/>
          <p:cNvSpPr/>
          <p:nvPr/>
        </p:nvSpPr>
        <p:spPr>
          <a:xfrm rot="3275387">
            <a:off x="5593722" y="2359812"/>
            <a:ext cx="115160" cy="5011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Oval 7"/>
          <p:cNvSpPr/>
          <p:nvPr/>
        </p:nvSpPr>
        <p:spPr>
          <a:xfrm rot="18616079">
            <a:off x="3516755" y="2411610"/>
            <a:ext cx="115160" cy="5011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/>
          <p:cNvSpPr/>
          <p:nvPr/>
        </p:nvSpPr>
        <p:spPr>
          <a:xfrm rot="20644208">
            <a:off x="5309273" y="4073126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/>
          <p:cNvSpPr/>
          <p:nvPr/>
        </p:nvSpPr>
        <p:spPr>
          <a:xfrm rot="1187191">
            <a:off x="3893434" y="4218058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val 10"/>
          <p:cNvSpPr/>
          <p:nvPr/>
        </p:nvSpPr>
        <p:spPr>
          <a:xfrm rot="1025891">
            <a:off x="5335169" y="4286937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Oval 11"/>
          <p:cNvSpPr/>
          <p:nvPr/>
        </p:nvSpPr>
        <p:spPr>
          <a:xfrm rot="19897810">
            <a:off x="3924382" y="4431516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Oval 16"/>
          <p:cNvSpPr/>
          <p:nvPr/>
        </p:nvSpPr>
        <p:spPr>
          <a:xfrm rot="2699020">
            <a:off x="3165250" y="2869105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Oval 17"/>
          <p:cNvSpPr/>
          <p:nvPr/>
        </p:nvSpPr>
        <p:spPr>
          <a:xfrm rot="19536720">
            <a:off x="5666920" y="2772486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Oval 18"/>
          <p:cNvSpPr/>
          <p:nvPr/>
        </p:nvSpPr>
        <p:spPr>
          <a:xfrm rot="2885838">
            <a:off x="5574733" y="2982518"/>
            <a:ext cx="87444" cy="5200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Oval 19"/>
          <p:cNvSpPr/>
          <p:nvPr/>
        </p:nvSpPr>
        <p:spPr>
          <a:xfrm rot="19278378">
            <a:off x="3212779" y="3072672"/>
            <a:ext cx="87444" cy="5200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Oval 21"/>
          <p:cNvSpPr/>
          <p:nvPr/>
        </p:nvSpPr>
        <p:spPr>
          <a:xfrm rot="2050250">
            <a:off x="3723609" y="3656522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Oval 22"/>
          <p:cNvSpPr/>
          <p:nvPr/>
        </p:nvSpPr>
        <p:spPr>
          <a:xfrm rot="18289160">
            <a:off x="5421468" y="3558502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Oval 23"/>
          <p:cNvSpPr/>
          <p:nvPr/>
        </p:nvSpPr>
        <p:spPr>
          <a:xfrm rot="18431913">
            <a:off x="3757840" y="3838964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Oval 24"/>
          <p:cNvSpPr/>
          <p:nvPr/>
        </p:nvSpPr>
        <p:spPr>
          <a:xfrm rot="3547548">
            <a:off x="5418266" y="3689623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4355976" y="2335620"/>
            <a:ext cx="664721" cy="21696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06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Mitosis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5</a:t>
            </a:r>
            <a:r>
              <a:rPr lang="en-NZ" dirty="0" smtClean="0"/>
              <a:t> – Two new cells are formed each with the </a:t>
            </a:r>
            <a:r>
              <a:rPr lang="en-NZ" b="1" dirty="0" smtClean="0"/>
              <a:t>same</a:t>
            </a:r>
            <a:r>
              <a:rPr lang="en-NZ" dirty="0" smtClean="0"/>
              <a:t> number of chromosomes as the parent cell.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564031" y="1965277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Oval 4"/>
          <p:cNvSpPr/>
          <p:nvPr/>
        </p:nvSpPr>
        <p:spPr>
          <a:xfrm rot="19267238">
            <a:off x="2124662" y="2553882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/>
        </p:nvSpPr>
        <p:spPr>
          <a:xfrm rot="18836869">
            <a:off x="5675317" y="2249199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Oval 6"/>
          <p:cNvSpPr/>
          <p:nvPr/>
        </p:nvSpPr>
        <p:spPr>
          <a:xfrm rot="3275387">
            <a:off x="5593722" y="2359812"/>
            <a:ext cx="115160" cy="5011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Oval 7"/>
          <p:cNvSpPr/>
          <p:nvPr/>
        </p:nvSpPr>
        <p:spPr>
          <a:xfrm rot="18616079">
            <a:off x="2419784" y="2720667"/>
            <a:ext cx="115160" cy="5011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/>
          <p:cNvSpPr/>
          <p:nvPr/>
        </p:nvSpPr>
        <p:spPr>
          <a:xfrm rot="1187191">
            <a:off x="1954903" y="3448898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val 10"/>
          <p:cNvSpPr/>
          <p:nvPr/>
        </p:nvSpPr>
        <p:spPr>
          <a:xfrm rot="1025891">
            <a:off x="6333728" y="3996084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Oval 11"/>
          <p:cNvSpPr/>
          <p:nvPr/>
        </p:nvSpPr>
        <p:spPr>
          <a:xfrm rot="19897810">
            <a:off x="1955127" y="3223025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Oval 16"/>
          <p:cNvSpPr/>
          <p:nvPr/>
        </p:nvSpPr>
        <p:spPr>
          <a:xfrm rot="2699020">
            <a:off x="2326582" y="3088105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Oval 17"/>
          <p:cNvSpPr/>
          <p:nvPr/>
        </p:nvSpPr>
        <p:spPr>
          <a:xfrm rot="19536720">
            <a:off x="5666920" y="2772486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Oval 18"/>
          <p:cNvSpPr/>
          <p:nvPr/>
        </p:nvSpPr>
        <p:spPr>
          <a:xfrm rot="2885838">
            <a:off x="5574733" y="2982518"/>
            <a:ext cx="87444" cy="5200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Oval 19"/>
          <p:cNvSpPr/>
          <p:nvPr/>
        </p:nvSpPr>
        <p:spPr>
          <a:xfrm rot="935703">
            <a:off x="2138520" y="3332607"/>
            <a:ext cx="87444" cy="5200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Oval 21"/>
          <p:cNvSpPr/>
          <p:nvPr/>
        </p:nvSpPr>
        <p:spPr>
          <a:xfrm rot="2050250">
            <a:off x="1947102" y="2803829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Oval 22"/>
          <p:cNvSpPr/>
          <p:nvPr/>
        </p:nvSpPr>
        <p:spPr>
          <a:xfrm rot="18289160">
            <a:off x="5421468" y="3558502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Oval 23"/>
          <p:cNvSpPr/>
          <p:nvPr/>
        </p:nvSpPr>
        <p:spPr>
          <a:xfrm rot="14186966">
            <a:off x="1762960" y="2980918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Oval 24"/>
          <p:cNvSpPr/>
          <p:nvPr/>
        </p:nvSpPr>
        <p:spPr>
          <a:xfrm rot="3547548">
            <a:off x="5418266" y="3689623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6" name="Oval 25"/>
          <p:cNvSpPr/>
          <p:nvPr/>
        </p:nvSpPr>
        <p:spPr>
          <a:xfrm>
            <a:off x="4659797" y="2006064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Oval 26"/>
          <p:cNvSpPr/>
          <p:nvPr/>
        </p:nvSpPr>
        <p:spPr>
          <a:xfrm rot="18836869">
            <a:off x="6502842" y="2716212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8" name="Oval 27"/>
          <p:cNvSpPr/>
          <p:nvPr/>
        </p:nvSpPr>
        <p:spPr>
          <a:xfrm rot="20084245">
            <a:off x="6737231" y="2948343"/>
            <a:ext cx="115160" cy="5011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9" name="Oval 28"/>
          <p:cNvSpPr/>
          <p:nvPr/>
        </p:nvSpPr>
        <p:spPr>
          <a:xfrm rot="20644208">
            <a:off x="6285835" y="3405740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0" name="Oval 29"/>
          <p:cNvSpPr/>
          <p:nvPr/>
        </p:nvSpPr>
        <p:spPr>
          <a:xfrm rot="3042402">
            <a:off x="6297671" y="2955433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Oval 30"/>
          <p:cNvSpPr/>
          <p:nvPr/>
        </p:nvSpPr>
        <p:spPr>
          <a:xfrm rot="2885838">
            <a:off x="6026121" y="3123331"/>
            <a:ext cx="87444" cy="5200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2" name="Oval 31"/>
          <p:cNvSpPr/>
          <p:nvPr/>
        </p:nvSpPr>
        <p:spPr>
          <a:xfrm rot="18289160">
            <a:off x="6502104" y="3229886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3" name="Oval 32"/>
          <p:cNvSpPr/>
          <p:nvPr/>
        </p:nvSpPr>
        <p:spPr>
          <a:xfrm rot="19931081">
            <a:off x="6665041" y="3427060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/>
          <p:cNvSpPr/>
          <p:nvPr/>
        </p:nvSpPr>
        <p:spPr>
          <a:xfrm rot="20644208">
            <a:off x="6348884" y="3678992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Oval 13"/>
          <p:cNvSpPr/>
          <p:nvPr/>
        </p:nvSpPr>
        <p:spPr>
          <a:xfrm>
            <a:off x="1588666" y="2449983"/>
            <a:ext cx="1395647" cy="15572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Oval 33"/>
          <p:cNvSpPr/>
          <p:nvPr/>
        </p:nvSpPr>
        <p:spPr>
          <a:xfrm>
            <a:off x="5770810" y="2602383"/>
            <a:ext cx="1395647" cy="15572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709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83880" cy="1051560"/>
          </a:xfrm>
        </p:spPr>
        <p:txBody>
          <a:bodyPr/>
          <a:lstStyle/>
          <a:p>
            <a:r>
              <a:rPr lang="en-US" dirty="0" smtClean="0"/>
              <a:t>How many chromosomes?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5589240"/>
          </a:xfrm>
        </p:spPr>
        <p:txBody>
          <a:bodyPr>
            <a:normAutofit/>
          </a:bodyPr>
          <a:lstStyle/>
          <a:p>
            <a:r>
              <a:rPr lang="en-US" dirty="0" smtClean="0"/>
              <a:t>All body cells have TWO sets of chromosomes = </a:t>
            </a:r>
            <a:r>
              <a:rPr lang="en-US" b="1" dirty="0" smtClean="0"/>
              <a:t>diploid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dirty="0" smtClean="0"/>
              <a:t>Sex cells (gametes/germ cells) have only one set of chromosomes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= </a:t>
            </a:r>
            <a:r>
              <a:rPr lang="en-US" b="1" dirty="0" smtClean="0"/>
              <a:t>haploid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That means when fertilization </a:t>
            </a:r>
          </a:p>
          <a:p>
            <a:pPr marL="0" indent="0">
              <a:buNone/>
            </a:pPr>
            <a:r>
              <a:rPr lang="en-US" dirty="0" smtClean="0"/>
              <a:t>occurs, the new individual will</a:t>
            </a:r>
          </a:p>
          <a:p>
            <a:pPr marL="0" indent="0">
              <a:buNone/>
            </a:pPr>
            <a:r>
              <a:rPr lang="en-US" dirty="0" smtClean="0"/>
              <a:t> have the correct number of chromosomes.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9"/>
          <a:stretch/>
        </p:blipFill>
        <p:spPr bwMode="auto">
          <a:xfrm>
            <a:off x="6156176" y="3648042"/>
            <a:ext cx="2448272" cy="169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5" t="24068" b="15873"/>
          <a:stretch/>
        </p:blipFill>
        <p:spPr bwMode="auto">
          <a:xfrm>
            <a:off x="5724128" y="1916832"/>
            <a:ext cx="2453470" cy="95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5990802"/>
            <a:ext cx="463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fertilized egg is called a ZYGOTE</a:t>
            </a:r>
            <a:endParaRPr lang="en-NZ" b="1" dirty="0"/>
          </a:p>
        </p:txBody>
      </p:sp>
      <p:sp>
        <p:nvSpPr>
          <p:cNvPr id="4" name="TextBox 3"/>
          <p:cNvSpPr txBox="1"/>
          <p:nvPr/>
        </p:nvSpPr>
        <p:spPr>
          <a:xfrm rot="20774273">
            <a:off x="3763907" y="2144195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>
                <a:solidFill>
                  <a:schemeClr val="accent2">
                    <a:lumMod val="75000"/>
                  </a:schemeClr>
                </a:solidFill>
              </a:rPr>
              <a:t>MITOSIS!!</a:t>
            </a:r>
            <a:endParaRPr lang="en-N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47318">
            <a:off x="4298016" y="3965525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>
                <a:solidFill>
                  <a:schemeClr val="accent2">
                    <a:lumMod val="75000"/>
                  </a:schemeClr>
                </a:solidFill>
              </a:rPr>
              <a:t>MEIOSIS!!</a:t>
            </a:r>
            <a:endParaRPr lang="en-N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3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/>
          <a:lstStyle/>
          <a:p>
            <a:r>
              <a:rPr lang="en-US" dirty="0" smtClean="0"/>
              <a:t>How are gametes created?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/>
          <a:lstStyle/>
          <a:p>
            <a:r>
              <a:rPr lang="en-US" dirty="0" smtClean="0"/>
              <a:t>We need sex cells for:</a:t>
            </a:r>
          </a:p>
          <a:p>
            <a:pPr lvl="1"/>
            <a:r>
              <a:rPr lang="en-US" dirty="0" smtClean="0"/>
              <a:t>Reproduction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All gametes must contain only ONE of each pair of chromosomes in the nucleus.</a:t>
            </a:r>
          </a:p>
          <a:p>
            <a:endParaRPr lang="en-US" dirty="0"/>
          </a:p>
          <a:p>
            <a:r>
              <a:rPr lang="en-US" dirty="0" smtClean="0"/>
              <a:t>Sex cells have the haploid number of chromosomes. </a:t>
            </a:r>
          </a:p>
          <a:p>
            <a:pPr marL="34747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880" cy="1051560"/>
          </a:xfrm>
        </p:spPr>
        <p:txBody>
          <a:bodyPr/>
          <a:lstStyle/>
          <a:p>
            <a:r>
              <a:rPr lang="en-US" dirty="0" smtClean="0"/>
              <a:t>Mitosis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404664"/>
            <a:ext cx="8183880" cy="4187952"/>
          </a:xfrm>
        </p:spPr>
        <p:txBody>
          <a:bodyPr/>
          <a:lstStyle/>
          <a:p>
            <a:r>
              <a:rPr lang="en-US" dirty="0" smtClean="0"/>
              <a:t>Watch the video to identify the steps.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Meiosi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23144" y="980728"/>
            <a:ext cx="5897712" cy="442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4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Meiosis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1 - Chromosomes in the nucleus replicate, shorten and fatten and become visible.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2699792" y="1772816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7" name="Group 26"/>
          <p:cNvGrpSpPr/>
          <p:nvPr/>
        </p:nvGrpSpPr>
        <p:grpSpPr>
          <a:xfrm>
            <a:off x="4224997" y="2592236"/>
            <a:ext cx="400656" cy="863131"/>
            <a:chOff x="4224997" y="2592236"/>
            <a:chExt cx="400656" cy="863131"/>
          </a:xfrm>
        </p:grpSpPr>
        <p:sp>
          <p:nvSpPr>
            <p:cNvPr id="5" name="Oval 4"/>
            <p:cNvSpPr/>
            <p:nvPr/>
          </p:nvSpPr>
          <p:spPr>
            <a:xfrm rot="529196">
              <a:off x="4395036" y="2592236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Oval 5"/>
            <p:cNvSpPr/>
            <p:nvPr/>
          </p:nvSpPr>
          <p:spPr>
            <a:xfrm rot="2411174">
              <a:off x="4510493" y="2690819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Oval 6"/>
            <p:cNvSpPr/>
            <p:nvPr/>
          </p:nvSpPr>
          <p:spPr>
            <a:xfrm rot="1053946">
              <a:off x="4362509" y="2954210"/>
              <a:ext cx="115160" cy="5011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Oval 7"/>
            <p:cNvSpPr/>
            <p:nvPr/>
          </p:nvSpPr>
          <p:spPr>
            <a:xfrm rot="2190384">
              <a:off x="4224997" y="2877815"/>
              <a:ext cx="115160" cy="5011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68073" y="3338077"/>
            <a:ext cx="167826" cy="568466"/>
            <a:chOff x="5004048" y="2780928"/>
            <a:chExt cx="246146" cy="72712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" name="Oval 8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Oval 9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Oval 10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Oval 11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21001" y="3118722"/>
            <a:ext cx="561576" cy="859210"/>
            <a:chOff x="3339511" y="3261196"/>
            <a:chExt cx="561576" cy="859210"/>
          </a:xfrm>
        </p:grpSpPr>
        <p:sp>
          <p:nvSpPr>
            <p:cNvPr id="17" name="Oval 16"/>
            <p:cNvSpPr/>
            <p:nvPr/>
          </p:nvSpPr>
          <p:spPr>
            <a:xfrm rot="18884347">
              <a:off x="3463017" y="3322027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Oval 17"/>
            <p:cNvSpPr/>
            <p:nvPr/>
          </p:nvSpPr>
          <p:spPr>
            <a:xfrm rot="20766325">
              <a:off x="3592023" y="3261196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Oval 18"/>
            <p:cNvSpPr/>
            <p:nvPr/>
          </p:nvSpPr>
          <p:spPr>
            <a:xfrm rot="19409097">
              <a:off x="3813643" y="3549634"/>
              <a:ext cx="87444" cy="5200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Oval 19"/>
            <p:cNvSpPr/>
            <p:nvPr/>
          </p:nvSpPr>
          <p:spPr>
            <a:xfrm rot="20545535">
              <a:off x="3674622" y="3600397"/>
              <a:ext cx="87444" cy="5200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1" name="Group 20"/>
          <p:cNvGrpSpPr/>
          <p:nvPr/>
        </p:nvGrpSpPr>
        <p:grpSpPr>
          <a:xfrm rot="17868781">
            <a:off x="4865957" y="2864980"/>
            <a:ext cx="221151" cy="537491"/>
            <a:chOff x="5004048" y="2780928"/>
            <a:chExt cx="246146" cy="72712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" name="Oval 21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Oval 22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Oval 23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Oval 24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8" name="Oval 27"/>
          <p:cNvSpPr/>
          <p:nvPr/>
        </p:nvSpPr>
        <p:spPr>
          <a:xfrm>
            <a:off x="3563888" y="2420888"/>
            <a:ext cx="1944216" cy="17281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80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Meiosis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2 – The nuclear membrane disappears and spindles attach to each chromosome.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2750451" y="1823444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7" name="Group 26"/>
          <p:cNvGrpSpPr/>
          <p:nvPr/>
        </p:nvGrpSpPr>
        <p:grpSpPr>
          <a:xfrm>
            <a:off x="4167417" y="2635794"/>
            <a:ext cx="400656" cy="863131"/>
            <a:chOff x="4224997" y="2592236"/>
            <a:chExt cx="400656" cy="863131"/>
          </a:xfrm>
        </p:grpSpPr>
        <p:sp>
          <p:nvSpPr>
            <p:cNvPr id="5" name="Oval 4"/>
            <p:cNvSpPr/>
            <p:nvPr/>
          </p:nvSpPr>
          <p:spPr>
            <a:xfrm rot="529196">
              <a:off x="4395036" y="2592236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Oval 5"/>
            <p:cNvSpPr/>
            <p:nvPr/>
          </p:nvSpPr>
          <p:spPr>
            <a:xfrm rot="2411174">
              <a:off x="4510493" y="2690819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Oval 6"/>
            <p:cNvSpPr/>
            <p:nvPr/>
          </p:nvSpPr>
          <p:spPr>
            <a:xfrm rot="1053946">
              <a:off x="4362509" y="2954210"/>
              <a:ext cx="115160" cy="5011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Oval 7"/>
            <p:cNvSpPr/>
            <p:nvPr/>
          </p:nvSpPr>
          <p:spPr>
            <a:xfrm rot="2190384">
              <a:off x="4224997" y="2877815"/>
              <a:ext cx="115160" cy="5011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03446" y="3829258"/>
            <a:ext cx="167826" cy="568466"/>
            <a:chOff x="5004048" y="2780928"/>
            <a:chExt cx="246146" cy="72712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" name="Oval 8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Oval 9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Oval 10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Oval 11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39511" y="3261196"/>
            <a:ext cx="561576" cy="859210"/>
            <a:chOff x="3339511" y="3261196"/>
            <a:chExt cx="561576" cy="859210"/>
          </a:xfrm>
        </p:grpSpPr>
        <p:sp>
          <p:nvSpPr>
            <p:cNvPr id="17" name="Oval 16"/>
            <p:cNvSpPr/>
            <p:nvPr/>
          </p:nvSpPr>
          <p:spPr>
            <a:xfrm rot="18884347">
              <a:off x="3463017" y="3322027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Oval 17"/>
            <p:cNvSpPr/>
            <p:nvPr/>
          </p:nvSpPr>
          <p:spPr>
            <a:xfrm rot="20766325">
              <a:off x="3592023" y="3261196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Oval 18"/>
            <p:cNvSpPr/>
            <p:nvPr/>
          </p:nvSpPr>
          <p:spPr>
            <a:xfrm rot="19409097">
              <a:off x="3813643" y="3549634"/>
              <a:ext cx="87444" cy="5200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Oval 19"/>
            <p:cNvSpPr/>
            <p:nvPr/>
          </p:nvSpPr>
          <p:spPr>
            <a:xfrm rot="20545535">
              <a:off x="3674622" y="3600397"/>
              <a:ext cx="87444" cy="5200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1" name="Group 20"/>
          <p:cNvGrpSpPr/>
          <p:nvPr/>
        </p:nvGrpSpPr>
        <p:grpSpPr>
          <a:xfrm rot="17868781">
            <a:off x="5386515" y="2667433"/>
            <a:ext cx="221151" cy="537491"/>
            <a:chOff x="5004048" y="2780928"/>
            <a:chExt cx="246146" cy="72712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" name="Oval 21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Oval 22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Oval 23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Oval 24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3" name="Oval 12"/>
          <p:cNvSpPr/>
          <p:nvPr/>
        </p:nvSpPr>
        <p:spPr>
          <a:xfrm>
            <a:off x="2915816" y="3204788"/>
            <a:ext cx="72008" cy="1357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8" name="Oval 27"/>
          <p:cNvSpPr/>
          <p:nvPr/>
        </p:nvSpPr>
        <p:spPr>
          <a:xfrm>
            <a:off x="5940152" y="3187738"/>
            <a:ext cx="72008" cy="1357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Arc 13"/>
          <p:cNvSpPr/>
          <p:nvPr/>
        </p:nvSpPr>
        <p:spPr>
          <a:xfrm>
            <a:off x="2987824" y="2691706"/>
            <a:ext cx="1432265" cy="1117932"/>
          </a:xfrm>
          <a:prstGeom prst="arc">
            <a:avLst>
              <a:gd name="adj1" fmla="val 10997362"/>
              <a:gd name="adj2" fmla="val 2005144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9" name="Arc 28"/>
          <p:cNvSpPr/>
          <p:nvPr/>
        </p:nvSpPr>
        <p:spPr>
          <a:xfrm rot="11044903">
            <a:off x="2978823" y="3096658"/>
            <a:ext cx="1330757" cy="55404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0" name="Arc 29"/>
          <p:cNvSpPr/>
          <p:nvPr/>
        </p:nvSpPr>
        <p:spPr>
          <a:xfrm>
            <a:off x="5482709" y="2960086"/>
            <a:ext cx="529451" cy="468337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Arc 30"/>
          <p:cNvSpPr/>
          <p:nvPr/>
        </p:nvSpPr>
        <p:spPr>
          <a:xfrm rot="6068151">
            <a:off x="4646041" y="2754871"/>
            <a:ext cx="1512168" cy="1218383"/>
          </a:xfrm>
          <a:prstGeom prst="arc">
            <a:avLst>
              <a:gd name="adj1" fmla="val 15077556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2" name="Arc 31"/>
          <p:cNvSpPr/>
          <p:nvPr/>
        </p:nvSpPr>
        <p:spPr>
          <a:xfrm rot="9472025">
            <a:off x="4438034" y="2039945"/>
            <a:ext cx="1853991" cy="1552718"/>
          </a:xfrm>
          <a:prstGeom prst="arc">
            <a:avLst>
              <a:gd name="adj1" fmla="val 14332964"/>
              <a:gd name="adj2" fmla="val 29228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3" name="Arc 32"/>
          <p:cNvSpPr/>
          <p:nvPr/>
        </p:nvSpPr>
        <p:spPr>
          <a:xfrm rot="9472025">
            <a:off x="2958989" y="2059886"/>
            <a:ext cx="2505939" cy="2630571"/>
          </a:xfrm>
          <a:prstGeom prst="arc">
            <a:avLst>
              <a:gd name="adj1" fmla="val 14332964"/>
              <a:gd name="adj2" fmla="val 159642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76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Meiosis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3 – Homologous chromosomes pair up at the equator.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2683473" y="1772816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7" name="Group 26"/>
          <p:cNvGrpSpPr/>
          <p:nvPr/>
        </p:nvGrpSpPr>
        <p:grpSpPr>
          <a:xfrm rot="20166774">
            <a:off x="4447913" y="2371059"/>
            <a:ext cx="400656" cy="863131"/>
            <a:chOff x="4224997" y="2592236"/>
            <a:chExt cx="400656" cy="863131"/>
          </a:xfrm>
        </p:grpSpPr>
        <p:sp>
          <p:nvSpPr>
            <p:cNvPr id="5" name="Oval 4"/>
            <p:cNvSpPr/>
            <p:nvPr/>
          </p:nvSpPr>
          <p:spPr>
            <a:xfrm rot="529196">
              <a:off x="4395036" y="2592236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Oval 5"/>
            <p:cNvSpPr/>
            <p:nvPr/>
          </p:nvSpPr>
          <p:spPr>
            <a:xfrm rot="2411174">
              <a:off x="4510493" y="2690819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Oval 6"/>
            <p:cNvSpPr/>
            <p:nvPr/>
          </p:nvSpPr>
          <p:spPr>
            <a:xfrm rot="1053946">
              <a:off x="4362509" y="2954210"/>
              <a:ext cx="115160" cy="5011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Oval 7"/>
            <p:cNvSpPr/>
            <p:nvPr/>
          </p:nvSpPr>
          <p:spPr>
            <a:xfrm rot="2190384">
              <a:off x="4224997" y="2877815"/>
              <a:ext cx="115160" cy="5011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18202" y="3519700"/>
            <a:ext cx="167826" cy="568466"/>
            <a:chOff x="5004048" y="2780928"/>
            <a:chExt cx="246146" cy="72712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" name="Oval 8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Oval 9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Oval 10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Oval 11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6" name="Group 25"/>
          <p:cNvGrpSpPr/>
          <p:nvPr/>
        </p:nvGrpSpPr>
        <p:grpSpPr>
          <a:xfrm rot="1185168">
            <a:off x="3819652" y="2358436"/>
            <a:ext cx="561576" cy="859210"/>
            <a:chOff x="3339511" y="3261196"/>
            <a:chExt cx="561576" cy="859210"/>
          </a:xfrm>
        </p:grpSpPr>
        <p:sp>
          <p:nvSpPr>
            <p:cNvPr id="17" name="Oval 16"/>
            <p:cNvSpPr/>
            <p:nvPr/>
          </p:nvSpPr>
          <p:spPr>
            <a:xfrm rot="18884347">
              <a:off x="3463017" y="3322027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Oval 17"/>
            <p:cNvSpPr/>
            <p:nvPr/>
          </p:nvSpPr>
          <p:spPr>
            <a:xfrm rot="20766325">
              <a:off x="3592023" y="3261196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Oval 18"/>
            <p:cNvSpPr/>
            <p:nvPr/>
          </p:nvSpPr>
          <p:spPr>
            <a:xfrm rot="19409097">
              <a:off x="3813643" y="3549634"/>
              <a:ext cx="87444" cy="5200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Oval 19"/>
            <p:cNvSpPr/>
            <p:nvPr/>
          </p:nvSpPr>
          <p:spPr>
            <a:xfrm rot="20545535">
              <a:off x="3674622" y="3600397"/>
              <a:ext cx="87444" cy="5200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1" name="Group 20"/>
          <p:cNvGrpSpPr/>
          <p:nvPr/>
        </p:nvGrpSpPr>
        <p:grpSpPr>
          <a:xfrm rot="289178">
            <a:off x="4550620" y="3539186"/>
            <a:ext cx="221151" cy="537491"/>
            <a:chOff x="5004048" y="2780928"/>
            <a:chExt cx="246146" cy="72712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" name="Oval 21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Oval 22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Oval 23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Oval 24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24399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Meiosis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4 – The inner chromatids may swap genes (crossing over).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2683473" y="1772816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7" name="Group 26"/>
          <p:cNvGrpSpPr/>
          <p:nvPr/>
        </p:nvGrpSpPr>
        <p:grpSpPr>
          <a:xfrm rot="20166774">
            <a:off x="4143099" y="2435536"/>
            <a:ext cx="719109" cy="863131"/>
            <a:chOff x="3906544" y="2592236"/>
            <a:chExt cx="719109" cy="863131"/>
          </a:xfrm>
        </p:grpSpPr>
        <p:sp>
          <p:nvSpPr>
            <p:cNvPr id="5" name="Oval 4"/>
            <p:cNvSpPr/>
            <p:nvPr/>
          </p:nvSpPr>
          <p:spPr>
            <a:xfrm rot="529196">
              <a:off x="4395036" y="2592236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Oval 5"/>
            <p:cNvSpPr/>
            <p:nvPr/>
          </p:nvSpPr>
          <p:spPr>
            <a:xfrm rot="2411174">
              <a:off x="4510493" y="2690819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Oval 6"/>
            <p:cNvSpPr/>
            <p:nvPr/>
          </p:nvSpPr>
          <p:spPr>
            <a:xfrm rot="1053946">
              <a:off x="4362509" y="2954210"/>
              <a:ext cx="115160" cy="5011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Oval 7"/>
            <p:cNvSpPr/>
            <p:nvPr/>
          </p:nvSpPr>
          <p:spPr>
            <a:xfrm rot="3975717">
              <a:off x="4129398" y="2786240"/>
              <a:ext cx="115160" cy="5608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18202" y="3519700"/>
            <a:ext cx="167826" cy="568466"/>
            <a:chOff x="5004048" y="2780928"/>
            <a:chExt cx="246146" cy="72712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" name="Oval 8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Oval 9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Oval 10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Oval 11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6" name="Group 25"/>
          <p:cNvGrpSpPr/>
          <p:nvPr/>
        </p:nvGrpSpPr>
        <p:grpSpPr>
          <a:xfrm rot="1185168">
            <a:off x="3810155" y="2412989"/>
            <a:ext cx="884409" cy="859210"/>
            <a:chOff x="3339511" y="3261196"/>
            <a:chExt cx="884409" cy="859210"/>
          </a:xfrm>
        </p:grpSpPr>
        <p:sp>
          <p:nvSpPr>
            <p:cNvPr id="17" name="Oval 16"/>
            <p:cNvSpPr/>
            <p:nvPr/>
          </p:nvSpPr>
          <p:spPr>
            <a:xfrm rot="18884347">
              <a:off x="3463017" y="3322027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Oval 17"/>
            <p:cNvSpPr/>
            <p:nvPr/>
          </p:nvSpPr>
          <p:spPr>
            <a:xfrm rot="20766325">
              <a:off x="3592023" y="3261196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Oval 18"/>
            <p:cNvSpPr/>
            <p:nvPr/>
          </p:nvSpPr>
          <p:spPr>
            <a:xfrm rot="17693944">
              <a:off x="3886018" y="3453834"/>
              <a:ext cx="87444" cy="588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Oval 19"/>
            <p:cNvSpPr/>
            <p:nvPr/>
          </p:nvSpPr>
          <p:spPr>
            <a:xfrm rot="20545535">
              <a:off x="3674622" y="3600397"/>
              <a:ext cx="87444" cy="5200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1" name="Group 20"/>
          <p:cNvGrpSpPr/>
          <p:nvPr/>
        </p:nvGrpSpPr>
        <p:grpSpPr>
          <a:xfrm rot="289178">
            <a:off x="4550620" y="3539186"/>
            <a:ext cx="221151" cy="537491"/>
            <a:chOff x="5004048" y="2780928"/>
            <a:chExt cx="246146" cy="72712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" name="Oval 21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Oval 22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Oval 23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Oval 24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3226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4773029" y="1638601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Meiosis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5 – Two new cells form with a different mix of chromosomes.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1046896" y="1772816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5" name="Group 14"/>
          <p:cNvGrpSpPr/>
          <p:nvPr/>
        </p:nvGrpSpPr>
        <p:grpSpPr>
          <a:xfrm>
            <a:off x="2861597" y="3519700"/>
            <a:ext cx="167826" cy="568466"/>
            <a:chOff x="5004048" y="2780928"/>
            <a:chExt cx="246146" cy="72712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" name="Oval 8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Oval 9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Oval 10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Oval 11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1" name="Group 20"/>
          <p:cNvGrpSpPr/>
          <p:nvPr/>
        </p:nvGrpSpPr>
        <p:grpSpPr>
          <a:xfrm rot="289178">
            <a:off x="6290184" y="3366434"/>
            <a:ext cx="221151" cy="537491"/>
            <a:chOff x="5004048" y="2780928"/>
            <a:chExt cx="246146" cy="72712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" name="Oval 21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Oval 22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Oval 23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Oval 24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06830" y="2396720"/>
            <a:ext cx="527219" cy="923630"/>
            <a:chOff x="3820663" y="2352630"/>
            <a:chExt cx="527219" cy="923630"/>
          </a:xfrm>
        </p:grpSpPr>
        <p:grpSp>
          <p:nvGrpSpPr>
            <p:cNvPr id="26" name="Group 25"/>
            <p:cNvGrpSpPr/>
            <p:nvPr/>
          </p:nvGrpSpPr>
          <p:grpSpPr>
            <a:xfrm rot="1185168">
              <a:off x="3820663" y="2352630"/>
              <a:ext cx="527219" cy="859210"/>
              <a:chOff x="3339511" y="3261196"/>
              <a:chExt cx="527219" cy="859210"/>
            </a:xfrm>
          </p:grpSpPr>
          <p:sp>
            <p:nvSpPr>
              <p:cNvPr id="17" name="Oval 16"/>
              <p:cNvSpPr/>
              <p:nvPr/>
            </p:nvSpPr>
            <p:spPr>
              <a:xfrm rot="18884347">
                <a:off x="3463017" y="3322027"/>
                <a:ext cx="87444" cy="33445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8" name="Oval 17"/>
              <p:cNvSpPr/>
              <p:nvPr/>
            </p:nvSpPr>
            <p:spPr>
              <a:xfrm rot="20766325">
                <a:off x="3592023" y="3261196"/>
                <a:ext cx="87444" cy="33445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9" name="Oval 18"/>
              <p:cNvSpPr/>
              <p:nvPr/>
            </p:nvSpPr>
            <p:spPr>
              <a:xfrm rot="19537359">
                <a:off x="3779286" y="3554124"/>
                <a:ext cx="87444" cy="51493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0" name="Oval 19"/>
              <p:cNvSpPr/>
              <p:nvPr/>
            </p:nvSpPr>
            <p:spPr>
              <a:xfrm rot="20545535">
                <a:off x="3674622" y="3600397"/>
                <a:ext cx="87444" cy="52000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13" name="Flowchart: Delay 12"/>
            <p:cNvSpPr/>
            <p:nvPr/>
          </p:nvSpPr>
          <p:spPr>
            <a:xfrm rot="4712523">
              <a:off x="4157226" y="3096997"/>
              <a:ext cx="273598" cy="84927"/>
            </a:xfrm>
            <a:prstGeom prst="flowChartDelay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04248" y="2385921"/>
            <a:ext cx="371914" cy="863131"/>
            <a:chOff x="4475424" y="2365240"/>
            <a:chExt cx="371914" cy="863131"/>
          </a:xfrm>
        </p:grpSpPr>
        <p:grpSp>
          <p:nvGrpSpPr>
            <p:cNvPr id="27" name="Group 26"/>
            <p:cNvGrpSpPr/>
            <p:nvPr/>
          </p:nvGrpSpPr>
          <p:grpSpPr>
            <a:xfrm rot="20166774">
              <a:off x="4475424" y="2365240"/>
              <a:ext cx="371914" cy="863131"/>
              <a:chOff x="4253739" y="2592236"/>
              <a:chExt cx="371914" cy="863131"/>
            </a:xfrm>
          </p:grpSpPr>
          <p:sp>
            <p:nvSpPr>
              <p:cNvPr id="5" name="Oval 4"/>
              <p:cNvSpPr/>
              <p:nvPr/>
            </p:nvSpPr>
            <p:spPr>
              <a:xfrm rot="529196">
                <a:off x="4395036" y="2592236"/>
                <a:ext cx="115160" cy="32233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6" name="Oval 5"/>
              <p:cNvSpPr/>
              <p:nvPr/>
            </p:nvSpPr>
            <p:spPr>
              <a:xfrm rot="2411174">
                <a:off x="4510493" y="2690819"/>
                <a:ext cx="115160" cy="32233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7" name="Oval 6"/>
              <p:cNvSpPr/>
              <p:nvPr/>
            </p:nvSpPr>
            <p:spPr>
              <a:xfrm rot="1053946">
                <a:off x="4362509" y="2954210"/>
                <a:ext cx="115160" cy="501157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" name="Oval 7"/>
              <p:cNvSpPr/>
              <p:nvPr/>
            </p:nvSpPr>
            <p:spPr>
              <a:xfrm rot="2211733">
                <a:off x="4253739" y="2899698"/>
                <a:ext cx="97574" cy="500786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28" name="Flowchart: Delay 27"/>
            <p:cNvSpPr/>
            <p:nvPr/>
          </p:nvSpPr>
          <p:spPr>
            <a:xfrm rot="6409817">
              <a:off x="4428858" y="3058718"/>
              <a:ext cx="226883" cy="95483"/>
            </a:xfrm>
            <a:prstGeom prst="flowChartDelay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21654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051560"/>
          </a:xfrm>
        </p:spPr>
        <p:txBody>
          <a:bodyPr/>
          <a:lstStyle/>
          <a:p>
            <a:r>
              <a:rPr lang="en-US" dirty="0" smtClean="0"/>
              <a:t>How many chromosomes?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183880" cy="4187952"/>
          </a:xfrm>
        </p:spPr>
        <p:txBody>
          <a:bodyPr/>
          <a:lstStyle/>
          <a:p>
            <a:r>
              <a:rPr lang="en-US" dirty="0" smtClean="0"/>
              <a:t>The nucleus of a tongue cell looks like this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Draw the nucleus of</a:t>
            </a:r>
          </a:p>
          <a:p>
            <a:pPr lvl="1"/>
            <a:r>
              <a:rPr lang="en-US" dirty="0" smtClean="0"/>
              <a:t>An egg cell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 zygote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 brain cell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3308984" y="3740335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EGG CELL</a:t>
            </a:r>
            <a:endParaRPr lang="en-NZ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31600" y="4509120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BRAIN CELL</a:t>
            </a:r>
            <a:endParaRPr lang="en-NZ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31600" y="4109667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ZYGOTE</a:t>
            </a:r>
            <a:endParaRPr lang="en-NZ" b="1" dirty="0"/>
          </a:p>
        </p:txBody>
      </p:sp>
      <p:sp>
        <p:nvSpPr>
          <p:cNvPr id="5" name="Oval 4"/>
          <p:cNvSpPr/>
          <p:nvPr/>
        </p:nvSpPr>
        <p:spPr>
          <a:xfrm>
            <a:off x="5476408" y="2854173"/>
            <a:ext cx="2952328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Freeform 12"/>
          <p:cNvSpPr/>
          <p:nvPr/>
        </p:nvSpPr>
        <p:spPr>
          <a:xfrm>
            <a:off x="6952572" y="4014974"/>
            <a:ext cx="869764" cy="1442338"/>
          </a:xfrm>
          <a:custGeom>
            <a:avLst/>
            <a:gdLst>
              <a:gd name="connsiteX0" fmla="*/ 618978 w 869764"/>
              <a:gd name="connsiteY0" fmla="*/ 0 h 1442338"/>
              <a:gd name="connsiteX1" fmla="*/ 58539 w 869764"/>
              <a:gd name="connsiteY1" fmla="*/ 752168 h 1442338"/>
              <a:gd name="connsiteX2" fmla="*/ 869701 w 869764"/>
              <a:gd name="connsiteY2" fmla="*/ 589936 h 1442338"/>
              <a:gd name="connsiteX3" fmla="*/ 102784 w 869764"/>
              <a:gd name="connsiteY3" fmla="*/ 1386349 h 1442338"/>
              <a:gd name="connsiteX4" fmla="*/ 29043 w 869764"/>
              <a:gd name="connsiteY4" fmla="*/ 1312607 h 144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764" h="1442338">
                <a:moveTo>
                  <a:pt x="618978" y="0"/>
                </a:moveTo>
                <a:cubicBezTo>
                  <a:pt x="317865" y="326922"/>
                  <a:pt x="16752" y="653845"/>
                  <a:pt x="58539" y="752168"/>
                </a:cubicBezTo>
                <a:cubicBezTo>
                  <a:pt x="100326" y="850491"/>
                  <a:pt x="862327" y="484239"/>
                  <a:pt x="869701" y="589936"/>
                </a:cubicBezTo>
                <a:cubicBezTo>
                  <a:pt x="877075" y="695633"/>
                  <a:pt x="242894" y="1265904"/>
                  <a:pt x="102784" y="1386349"/>
                </a:cubicBezTo>
                <a:cubicBezTo>
                  <a:pt x="-37326" y="1506794"/>
                  <a:pt x="-4142" y="1409700"/>
                  <a:pt x="29043" y="1312607"/>
                </a:cubicBezTo>
              </a:path>
            </a:pathLst>
          </a:cu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Freeform 13"/>
          <p:cNvSpPr/>
          <p:nvPr/>
        </p:nvSpPr>
        <p:spPr>
          <a:xfrm rot="16200000">
            <a:off x="6684902" y="2768950"/>
            <a:ext cx="869764" cy="1442338"/>
          </a:xfrm>
          <a:custGeom>
            <a:avLst/>
            <a:gdLst>
              <a:gd name="connsiteX0" fmla="*/ 618978 w 869764"/>
              <a:gd name="connsiteY0" fmla="*/ 0 h 1442338"/>
              <a:gd name="connsiteX1" fmla="*/ 58539 w 869764"/>
              <a:gd name="connsiteY1" fmla="*/ 752168 h 1442338"/>
              <a:gd name="connsiteX2" fmla="*/ 869701 w 869764"/>
              <a:gd name="connsiteY2" fmla="*/ 589936 h 1442338"/>
              <a:gd name="connsiteX3" fmla="*/ 102784 w 869764"/>
              <a:gd name="connsiteY3" fmla="*/ 1386349 h 1442338"/>
              <a:gd name="connsiteX4" fmla="*/ 29043 w 869764"/>
              <a:gd name="connsiteY4" fmla="*/ 1312607 h 144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764" h="1442338">
                <a:moveTo>
                  <a:pt x="618978" y="0"/>
                </a:moveTo>
                <a:cubicBezTo>
                  <a:pt x="317865" y="326922"/>
                  <a:pt x="16752" y="653845"/>
                  <a:pt x="58539" y="752168"/>
                </a:cubicBezTo>
                <a:cubicBezTo>
                  <a:pt x="100326" y="850491"/>
                  <a:pt x="862327" y="484239"/>
                  <a:pt x="869701" y="589936"/>
                </a:cubicBezTo>
                <a:cubicBezTo>
                  <a:pt x="877075" y="695633"/>
                  <a:pt x="242894" y="1265904"/>
                  <a:pt x="102784" y="1386349"/>
                </a:cubicBezTo>
                <a:cubicBezTo>
                  <a:pt x="-37326" y="1506794"/>
                  <a:pt x="-4142" y="1409700"/>
                  <a:pt x="29043" y="1312607"/>
                </a:cubicBezTo>
              </a:path>
            </a:pathLst>
          </a:cu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Freeform 14"/>
          <p:cNvSpPr/>
          <p:nvPr/>
        </p:nvSpPr>
        <p:spPr>
          <a:xfrm>
            <a:off x="5823478" y="3716594"/>
            <a:ext cx="282068" cy="589935"/>
          </a:xfrm>
          <a:custGeom>
            <a:avLst/>
            <a:gdLst>
              <a:gd name="connsiteX0" fmla="*/ 164367 w 282068"/>
              <a:gd name="connsiteY0" fmla="*/ 0 h 589935"/>
              <a:gd name="connsiteX1" fmla="*/ 2135 w 282068"/>
              <a:gd name="connsiteY1" fmla="*/ 353961 h 589935"/>
              <a:gd name="connsiteX2" fmla="*/ 267606 w 282068"/>
              <a:gd name="connsiteY2" fmla="*/ 530941 h 589935"/>
              <a:gd name="connsiteX3" fmla="*/ 223361 w 282068"/>
              <a:gd name="connsiteY3" fmla="*/ 589935 h 58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068" h="589935">
                <a:moveTo>
                  <a:pt x="164367" y="0"/>
                </a:moveTo>
                <a:cubicBezTo>
                  <a:pt x="74648" y="132735"/>
                  <a:pt x="-15071" y="265471"/>
                  <a:pt x="2135" y="353961"/>
                </a:cubicBezTo>
                <a:cubicBezTo>
                  <a:pt x="19341" y="442451"/>
                  <a:pt x="230735" y="491612"/>
                  <a:pt x="267606" y="530941"/>
                </a:cubicBezTo>
                <a:cubicBezTo>
                  <a:pt x="304477" y="570270"/>
                  <a:pt x="263919" y="580102"/>
                  <a:pt x="223361" y="589935"/>
                </a:cubicBezTo>
              </a:path>
            </a:pathLst>
          </a:cu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Freeform 15"/>
          <p:cNvSpPr/>
          <p:nvPr/>
        </p:nvSpPr>
        <p:spPr>
          <a:xfrm>
            <a:off x="6413077" y="5013176"/>
            <a:ext cx="282068" cy="589935"/>
          </a:xfrm>
          <a:custGeom>
            <a:avLst/>
            <a:gdLst>
              <a:gd name="connsiteX0" fmla="*/ 164367 w 282068"/>
              <a:gd name="connsiteY0" fmla="*/ 0 h 589935"/>
              <a:gd name="connsiteX1" fmla="*/ 2135 w 282068"/>
              <a:gd name="connsiteY1" fmla="*/ 353961 h 589935"/>
              <a:gd name="connsiteX2" fmla="*/ 267606 w 282068"/>
              <a:gd name="connsiteY2" fmla="*/ 530941 h 589935"/>
              <a:gd name="connsiteX3" fmla="*/ 223361 w 282068"/>
              <a:gd name="connsiteY3" fmla="*/ 589935 h 58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068" h="589935">
                <a:moveTo>
                  <a:pt x="164367" y="0"/>
                </a:moveTo>
                <a:cubicBezTo>
                  <a:pt x="74648" y="132735"/>
                  <a:pt x="-15071" y="265471"/>
                  <a:pt x="2135" y="353961"/>
                </a:cubicBezTo>
                <a:cubicBezTo>
                  <a:pt x="19341" y="442451"/>
                  <a:pt x="230735" y="491612"/>
                  <a:pt x="267606" y="530941"/>
                </a:cubicBezTo>
                <a:cubicBezTo>
                  <a:pt x="304477" y="570270"/>
                  <a:pt x="263919" y="580102"/>
                  <a:pt x="223361" y="589935"/>
                </a:cubicBezTo>
              </a:path>
            </a:pathLst>
          </a:cu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Freeform 16"/>
          <p:cNvSpPr/>
          <p:nvPr/>
        </p:nvSpPr>
        <p:spPr>
          <a:xfrm rot="18578034">
            <a:off x="7573611" y="3791004"/>
            <a:ext cx="805682" cy="637324"/>
          </a:xfrm>
          <a:custGeom>
            <a:avLst/>
            <a:gdLst>
              <a:gd name="connsiteX0" fmla="*/ 0 w 805682"/>
              <a:gd name="connsiteY0" fmla="*/ 637324 h 637324"/>
              <a:gd name="connsiteX1" fmla="*/ 191729 w 805682"/>
              <a:gd name="connsiteY1" fmla="*/ 298111 h 637324"/>
              <a:gd name="connsiteX2" fmla="*/ 589935 w 805682"/>
              <a:gd name="connsiteY2" fmla="*/ 371853 h 637324"/>
              <a:gd name="connsiteX3" fmla="*/ 781664 w 805682"/>
              <a:gd name="connsiteY3" fmla="*/ 32640 h 637324"/>
              <a:gd name="connsiteX4" fmla="*/ 796413 w 805682"/>
              <a:gd name="connsiteY4" fmla="*/ 32640 h 63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682" h="637324">
                <a:moveTo>
                  <a:pt x="0" y="637324"/>
                </a:moveTo>
                <a:cubicBezTo>
                  <a:pt x="46703" y="489840"/>
                  <a:pt x="93407" y="342356"/>
                  <a:pt x="191729" y="298111"/>
                </a:cubicBezTo>
                <a:cubicBezTo>
                  <a:pt x="290051" y="253866"/>
                  <a:pt x="491613" y="416098"/>
                  <a:pt x="589935" y="371853"/>
                </a:cubicBezTo>
                <a:cubicBezTo>
                  <a:pt x="688257" y="327608"/>
                  <a:pt x="747251" y="89175"/>
                  <a:pt x="781664" y="32640"/>
                </a:cubicBezTo>
                <a:cubicBezTo>
                  <a:pt x="816077" y="-23895"/>
                  <a:pt x="806245" y="4372"/>
                  <a:pt x="796413" y="32640"/>
                </a:cubicBezTo>
              </a:path>
            </a:pathLst>
          </a:cu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Freeform 17"/>
          <p:cNvSpPr/>
          <p:nvPr/>
        </p:nvSpPr>
        <p:spPr>
          <a:xfrm rot="17981840">
            <a:off x="6361471" y="4190315"/>
            <a:ext cx="805682" cy="637324"/>
          </a:xfrm>
          <a:custGeom>
            <a:avLst/>
            <a:gdLst>
              <a:gd name="connsiteX0" fmla="*/ 0 w 805682"/>
              <a:gd name="connsiteY0" fmla="*/ 637324 h 637324"/>
              <a:gd name="connsiteX1" fmla="*/ 191729 w 805682"/>
              <a:gd name="connsiteY1" fmla="*/ 298111 h 637324"/>
              <a:gd name="connsiteX2" fmla="*/ 589935 w 805682"/>
              <a:gd name="connsiteY2" fmla="*/ 371853 h 637324"/>
              <a:gd name="connsiteX3" fmla="*/ 781664 w 805682"/>
              <a:gd name="connsiteY3" fmla="*/ 32640 h 637324"/>
              <a:gd name="connsiteX4" fmla="*/ 796413 w 805682"/>
              <a:gd name="connsiteY4" fmla="*/ 32640 h 63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682" h="637324">
                <a:moveTo>
                  <a:pt x="0" y="637324"/>
                </a:moveTo>
                <a:cubicBezTo>
                  <a:pt x="46703" y="489840"/>
                  <a:pt x="93407" y="342356"/>
                  <a:pt x="191729" y="298111"/>
                </a:cubicBezTo>
                <a:cubicBezTo>
                  <a:pt x="290051" y="253866"/>
                  <a:pt x="491613" y="416098"/>
                  <a:pt x="589935" y="371853"/>
                </a:cubicBezTo>
                <a:cubicBezTo>
                  <a:pt x="688257" y="327608"/>
                  <a:pt x="747251" y="89175"/>
                  <a:pt x="781664" y="32640"/>
                </a:cubicBezTo>
                <a:cubicBezTo>
                  <a:pt x="816077" y="-23895"/>
                  <a:pt x="806245" y="4372"/>
                  <a:pt x="796413" y="32640"/>
                </a:cubicBezTo>
              </a:path>
            </a:pathLst>
          </a:cu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556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1"/>
      <p:bldP spid="12" grpId="2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4773029" y="1638601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Meiosis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6</a:t>
            </a:r>
            <a:r>
              <a:rPr lang="en-NZ" dirty="0" smtClean="0"/>
              <a:t> – The chromosomes then line up in a single line, in each cell.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1046896" y="1772816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5" name="Group 14"/>
          <p:cNvGrpSpPr/>
          <p:nvPr/>
        </p:nvGrpSpPr>
        <p:grpSpPr>
          <a:xfrm rot="5574132">
            <a:off x="3402905" y="3074026"/>
            <a:ext cx="167826" cy="568466"/>
            <a:chOff x="5004048" y="2780928"/>
            <a:chExt cx="246146" cy="72712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" name="Oval 8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Oval 9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Oval 10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Oval 11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1" name="Group 20"/>
          <p:cNvGrpSpPr/>
          <p:nvPr/>
        </p:nvGrpSpPr>
        <p:grpSpPr>
          <a:xfrm rot="5400000">
            <a:off x="5888576" y="3111035"/>
            <a:ext cx="221151" cy="537491"/>
            <a:chOff x="5004048" y="2780928"/>
            <a:chExt cx="246146" cy="72712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" name="Oval 21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Oval 22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Oval 23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Oval 24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4" name="Group 13"/>
          <p:cNvGrpSpPr/>
          <p:nvPr/>
        </p:nvGrpSpPr>
        <p:grpSpPr>
          <a:xfrm rot="16794124">
            <a:off x="1835781" y="3007433"/>
            <a:ext cx="527219" cy="923630"/>
            <a:chOff x="3820663" y="2352630"/>
            <a:chExt cx="527219" cy="923630"/>
          </a:xfrm>
        </p:grpSpPr>
        <p:grpSp>
          <p:nvGrpSpPr>
            <p:cNvPr id="26" name="Group 25"/>
            <p:cNvGrpSpPr/>
            <p:nvPr/>
          </p:nvGrpSpPr>
          <p:grpSpPr>
            <a:xfrm rot="1185168">
              <a:off x="3820663" y="2352630"/>
              <a:ext cx="527219" cy="859210"/>
              <a:chOff x="3339511" y="3261196"/>
              <a:chExt cx="527219" cy="859210"/>
            </a:xfrm>
          </p:grpSpPr>
          <p:sp>
            <p:nvSpPr>
              <p:cNvPr id="17" name="Oval 16"/>
              <p:cNvSpPr/>
              <p:nvPr/>
            </p:nvSpPr>
            <p:spPr>
              <a:xfrm rot="18884347">
                <a:off x="3463017" y="3322027"/>
                <a:ext cx="87444" cy="33445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8" name="Oval 17"/>
              <p:cNvSpPr/>
              <p:nvPr/>
            </p:nvSpPr>
            <p:spPr>
              <a:xfrm rot="20766325">
                <a:off x="3592023" y="3261196"/>
                <a:ext cx="87444" cy="33445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9" name="Oval 18"/>
              <p:cNvSpPr/>
              <p:nvPr/>
            </p:nvSpPr>
            <p:spPr>
              <a:xfrm rot="19537359">
                <a:off x="3779286" y="3554124"/>
                <a:ext cx="87444" cy="51493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0" name="Oval 19"/>
              <p:cNvSpPr/>
              <p:nvPr/>
            </p:nvSpPr>
            <p:spPr>
              <a:xfrm rot="20545535">
                <a:off x="3674622" y="3600397"/>
                <a:ext cx="87444" cy="52000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13" name="Flowchart: Delay 12"/>
            <p:cNvSpPr/>
            <p:nvPr/>
          </p:nvSpPr>
          <p:spPr>
            <a:xfrm rot="4712523">
              <a:off x="4157226" y="3096997"/>
              <a:ext cx="273598" cy="84927"/>
            </a:xfrm>
            <a:prstGeom prst="flowChartDelay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6" name="Group 15"/>
          <p:cNvGrpSpPr/>
          <p:nvPr/>
        </p:nvGrpSpPr>
        <p:grpSpPr>
          <a:xfrm rot="16200000">
            <a:off x="7003944" y="2918756"/>
            <a:ext cx="371914" cy="863131"/>
            <a:chOff x="4475424" y="2365240"/>
            <a:chExt cx="371914" cy="863131"/>
          </a:xfrm>
        </p:grpSpPr>
        <p:grpSp>
          <p:nvGrpSpPr>
            <p:cNvPr id="27" name="Group 26"/>
            <p:cNvGrpSpPr/>
            <p:nvPr/>
          </p:nvGrpSpPr>
          <p:grpSpPr>
            <a:xfrm rot="20166774">
              <a:off x="4475424" y="2365240"/>
              <a:ext cx="371914" cy="863131"/>
              <a:chOff x="4253739" y="2592236"/>
              <a:chExt cx="371914" cy="863131"/>
            </a:xfrm>
          </p:grpSpPr>
          <p:sp>
            <p:nvSpPr>
              <p:cNvPr id="5" name="Oval 4"/>
              <p:cNvSpPr/>
              <p:nvPr/>
            </p:nvSpPr>
            <p:spPr>
              <a:xfrm rot="529196">
                <a:off x="4395036" y="2592236"/>
                <a:ext cx="115160" cy="32233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6" name="Oval 5"/>
              <p:cNvSpPr/>
              <p:nvPr/>
            </p:nvSpPr>
            <p:spPr>
              <a:xfrm rot="2411174">
                <a:off x="4510493" y="2690819"/>
                <a:ext cx="115160" cy="32233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7" name="Oval 6"/>
              <p:cNvSpPr/>
              <p:nvPr/>
            </p:nvSpPr>
            <p:spPr>
              <a:xfrm rot="1053946">
                <a:off x="4362509" y="2954210"/>
                <a:ext cx="115160" cy="501157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" name="Oval 7"/>
              <p:cNvSpPr/>
              <p:nvPr/>
            </p:nvSpPr>
            <p:spPr>
              <a:xfrm rot="2211733">
                <a:off x="4253739" y="2899698"/>
                <a:ext cx="97574" cy="500786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28" name="Flowchart: Delay 27"/>
            <p:cNvSpPr/>
            <p:nvPr/>
          </p:nvSpPr>
          <p:spPr>
            <a:xfrm rot="6409817">
              <a:off x="4428858" y="3058718"/>
              <a:ext cx="226883" cy="95483"/>
            </a:xfrm>
            <a:prstGeom prst="flowChartDelay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12548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4773029" y="1638601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Meiosis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7 - Each half of the chromosomes is pulled to the side of each cell.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1046896" y="1772816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/>
          <p:cNvSpPr/>
          <p:nvPr/>
        </p:nvSpPr>
        <p:spPr>
          <a:xfrm rot="4618340">
            <a:off x="3252840" y="2672709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/>
          <p:cNvSpPr/>
          <p:nvPr/>
        </p:nvSpPr>
        <p:spPr>
          <a:xfrm rot="6761323">
            <a:off x="3321361" y="3712069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val 10"/>
          <p:cNvSpPr/>
          <p:nvPr/>
        </p:nvSpPr>
        <p:spPr>
          <a:xfrm rot="6600023">
            <a:off x="3466758" y="2687291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Oval 11"/>
          <p:cNvSpPr/>
          <p:nvPr/>
        </p:nvSpPr>
        <p:spPr>
          <a:xfrm rot="3871942">
            <a:off x="3587568" y="3706191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Oval 21"/>
          <p:cNvSpPr/>
          <p:nvPr/>
        </p:nvSpPr>
        <p:spPr>
          <a:xfrm rot="4444208">
            <a:off x="6263370" y="3788299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Oval 22"/>
          <p:cNvSpPr/>
          <p:nvPr/>
        </p:nvSpPr>
        <p:spPr>
          <a:xfrm rot="6587191">
            <a:off x="6046615" y="2660416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Oval 23"/>
          <p:cNvSpPr/>
          <p:nvPr/>
        </p:nvSpPr>
        <p:spPr>
          <a:xfrm rot="6425891">
            <a:off x="6047192" y="3790768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Oval 24"/>
          <p:cNvSpPr/>
          <p:nvPr/>
        </p:nvSpPr>
        <p:spPr>
          <a:xfrm rot="3697810">
            <a:off x="5824343" y="2685985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Oval 16"/>
          <p:cNvSpPr/>
          <p:nvPr/>
        </p:nvSpPr>
        <p:spPr>
          <a:xfrm rot="18571082">
            <a:off x="2048815" y="3905968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Oval 17"/>
          <p:cNvSpPr/>
          <p:nvPr/>
        </p:nvSpPr>
        <p:spPr>
          <a:xfrm rot="15206129">
            <a:off x="1977507" y="2487259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Oval 19"/>
          <p:cNvSpPr/>
          <p:nvPr/>
        </p:nvSpPr>
        <p:spPr>
          <a:xfrm rot="14462173">
            <a:off x="2390466" y="3789167"/>
            <a:ext cx="87444" cy="5200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30" name="Group 29"/>
          <p:cNvGrpSpPr/>
          <p:nvPr/>
        </p:nvGrpSpPr>
        <p:grpSpPr>
          <a:xfrm rot="3616403">
            <a:off x="2070270" y="2786514"/>
            <a:ext cx="568476" cy="100060"/>
            <a:chOff x="2023957" y="3276048"/>
            <a:chExt cx="568476" cy="100060"/>
          </a:xfrm>
        </p:grpSpPr>
        <p:sp>
          <p:nvSpPr>
            <p:cNvPr id="19" name="Oval 18"/>
            <p:cNvSpPr/>
            <p:nvPr/>
          </p:nvSpPr>
          <p:spPr>
            <a:xfrm rot="15916651">
              <a:off x="2237701" y="3074920"/>
              <a:ext cx="87444" cy="51493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Flowchart: Delay 12"/>
            <p:cNvSpPr/>
            <p:nvPr/>
          </p:nvSpPr>
          <p:spPr>
            <a:xfrm rot="21506647">
              <a:off x="2318835" y="3276048"/>
              <a:ext cx="273598" cy="84927"/>
            </a:xfrm>
            <a:prstGeom prst="flowChartDelay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5" name="Oval 4"/>
          <p:cNvSpPr/>
          <p:nvPr/>
        </p:nvSpPr>
        <p:spPr>
          <a:xfrm rot="18510272">
            <a:off x="7035524" y="3798029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/>
        </p:nvSpPr>
        <p:spPr>
          <a:xfrm rot="14208549">
            <a:off x="6841051" y="2655257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Oval 6"/>
          <p:cNvSpPr/>
          <p:nvPr/>
        </p:nvSpPr>
        <p:spPr>
          <a:xfrm rot="19058041">
            <a:off x="7174091" y="2653372"/>
            <a:ext cx="115160" cy="5011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31" name="Group 30"/>
          <p:cNvGrpSpPr/>
          <p:nvPr/>
        </p:nvGrpSpPr>
        <p:grpSpPr>
          <a:xfrm rot="18066091">
            <a:off x="7128805" y="3830684"/>
            <a:ext cx="502472" cy="141329"/>
            <a:chOff x="7110525" y="3375816"/>
            <a:chExt cx="502472" cy="141329"/>
          </a:xfrm>
        </p:grpSpPr>
        <p:sp>
          <p:nvSpPr>
            <p:cNvPr id="8" name="Oval 7"/>
            <p:cNvSpPr/>
            <p:nvPr/>
          </p:nvSpPr>
          <p:spPr>
            <a:xfrm rot="16978507">
              <a:off x="7312131" y="3174210"/>
              <a:ext cx="97574" cy="50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8" name="Flowchart: Delay 27"/>
            <p:cNvSpPr/>
            <p:nvPr/>
          </p:nvSpPr>
          <p:spPr>
            <a:xfrm rot="1009817">
              <a:off x="7386114" y="3421662"/>
              <a:ext cx="226883" cy="95483"/>
            </a:xfrm>
            <a:prstGeom prst="flowChartDelay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18914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5364088" y="2816422"/>
            <a:ext cx="2513704" cy="24482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Oval 33"/>
          <p:cNvSpPr/>
          <p:nvPr/>
        </p:nvSpPr>
        <p:spPr>
          <a:xfrm>
            <a:off x="5364088" y="1442339"/>
            <a:ext cx="2513704" cy="24482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5" name="Flowchart: Process 34"/>
          <p:cNvSpPr/>
          <p:nvPr/>
        </p:nvSpPr>
        <p:spPr>
          <a:xfrm>
            <a:off x="5616972" y="3227167"/>
            <a:ext cx="2011462" cy="663443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6" name="Oval 25"/>
          <p:cNvSpPr/>
          <p:nvPr/>
        </p:nvSpPr>
        <p:spPr>
          <a:xfrm>
            <a:off x="1554240" y="2960828"/>
            <a:ext cx="2513704" cy="24482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Meiosis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8 – Each cell begins to separate into two new cells.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1554240" y="1572163"/>
            <a:ext cx="2513704" cy="24482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/>
          <p:cNvSpPr/>
          <p:nvPr/>
        </p:nvSpPr>
        <p:spPr>
          <a:xfrm rot="4618340">
            <a:off x="3252840" y="2672709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/>
          <p:cNvSpPr/>
          <p:nvPr/>
        </p:nvSpPr>
        <p:spPr>
          <a:xfrm rot="6761323">
            <a:off x="3281601" y="4305687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val 10"/>
          <p:cNvSpPr/>
          <p:nvPr/>
        </p:nvSpPr>
        <p:spPr>
          <a:xfrm rot="6600023">
            <a:off x="3466758" y="2687291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Oval 11"/>
          <p:cNvSpPr/>
          <p:nvPr/>
        </p:nvSpPr>
        <p:spPr>
          <a:xfrm rot="3871942">
            <a:off x="3547808" y="4299809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Oval 21"/>
          <p:cNvSpPr/>
          <p:nvPr/>
        </p:nvSpPr>
        <p:spPr>
          <a:xfrm rot="4444208">
            <a:off x="6272870" y="4342743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Oval 22"/>
          <p:cNvSpPr/>
          <p:nvPr/>
        </p:nvSpPr>
        <p:spPr>
          <a:xfrm rot="6587191">
            <a:off x="6046615" y="2252144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Oval 23"/>
          <p:cNvSpPr/>
          <p:nvPr/>
        </p:nvSpPr>
        <p:spPr>
          <a:xfrm rot="6425891">
            <a:off x="6056692" y="4345212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Oval 24"/>
          <p:cNvSpPr/>
          <p:nvPr/>
        </p:nvSpPr>
        <p:spPr>
          <a:xfrm rot="3697810">
            <a:off x="5824343" y="2277713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Oval 16"/>
          <p:cNvSpPr/>
          <p:nvPr/>
        </p:nvSpPr>
        <p:spPr>
          <a:xfrm rot="18571082">
            <a:off x="2009055" y="4499586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Oval 17"/>
          <p:cNvSpPr/>
          <p:nvPr/>
        </p:nvSpPr>
        <p:spPr>
          <a:xfrm rot="15206129">
            <a:off x="1977507" y="2487259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Oval 19"/>
          <p:cNvSpPr/>
          <p:nvPr/>
        </p:nvSpPr>
        <p:spPr>
          <a:xfrm rot="14462173">
            <a:off x="2350706" y="4382785"/>
            <a:ext cx="87444" cy="5200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30" name="Group 29"/>
          <p:cNvGrpSpPr/>
          <p:nvPr/>
        </p:nvGrpSpPr>
        <p:grpSpPr>
          <a:xfrm rot="3616403">
            <a:off x="2070270" y="2786514"/>
            <a:ext cx="568476" cy="100060"/>
            <a:chOff x="2023957" y="3276048"/>
            <a:chExt cx="568476" cy="100060"/>
          </a:xfrm>
        </p:grpSpPr>
        <p:sp>
          <p:nvSpPr>
            <p:cNvPr id="19" name="Oval 18"/>
            <p:cNvSpPr/>
            <p:nvPr/>
          </p:nvSpPr>
          <p:spPr>
            <a:xfrm rot="15916651">
              <a:off x="2237701" y="3074920"/>
              <a:ext cx="87444" cy="51493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Flowchart: Delay 12"/>
            <p:cNvSpPr/>
            <p:nvPr/>
          </p:nvSpPr>
          <p:spPr>
            <a:xfrm rot="21506647">
              <a:off x="2318835" y="3276048"/>
              <a:ext cx="273598" cy="84927"/>
            </a:xfrm>
            <a:prstGeom prst="flowChartDelay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5" name="Oval 4"/>
          <p:cNvSpPr/>
          <p:nvPr/>
        </p:nvSpPr>
        <p:spPr>
          <a:xfrm rot="18510272">
            <a:off x="6914020" y="4315619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/>
        </p:nvSpPr>
        <p:spPr>
          <a:xfrm rot="14208549">
            <a:off x="6841051" y="2246985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Oval 6"/>
          <p:cNvSpPr/>
          <p:nvPr/>
        </p:nvSpPr>
        <p:spPr>
          <a:xfrm rot="19058041">
            <a:off x="7174091" y="2245100"/>
            <a:ext cx="115160" cy="5011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31" name="Group 30"/>
          <p:cNvGrpSpPr/>
          <p:nvPr/>
        </p:nvGrpSpPr>
        <p:grpSpPr>
          <a:xfrm rot="18066091">
            <a:off x="7007301" y="4348274"/>
            <a:ext cx="502472" cy="141329"/>
            <a:chOff x="7110525" y="3375816"/>
            <a:chExt cx="502472" cy="141329"/>
          </a:xfrm>
        </p:grpSpPr>
        <p:sp>
          <p:nvSpPr>
            <p:cNvPr id="8" name="Oval 7"/>
            <p:cNvSpPr/>
            <p:nvPr/>
          </p:nvSpPr>
          <p:spPr>
            <a:xfrm rot="16978507">
              <a:off x="7312131" y="3174210"/>
              <a:ext cx="97574" cy="50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8" name="Flowchart: Delay 27"/>
            <p:cNvSpPr/>
            <p:nvPr/>
          </p:nvSpPr>
          <p:spPr>
            <a:xfrm rot="1009817">
              <a:off x="7386114" y="3421662"/>
              <a:ext cx="226883" cy="95483"/>
            </a:xfrm>
            <a:prstGeom prst="flowChartDelay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4" name="Flowchart: Process 13"/>
          <p:cNvSpPr/>
          <p:nvPr/>
        </p:nvSpPr>
        <p:spPr>
          <a:xfrm>
            <a:off x="1807124" y="3356991"/>
            <a:ext cx="2011462" cy="663443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74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1644482" y="3378577"/>
            <a:ext cx="2081656" cy="19854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6" name="Oval 35"/>
          <p:cNvSpPr/>
          <p:nvPr/>
        </p:nvSpPr>
        <p:spPr>
          <a:xfrm>
            <a:off x="5124846" y="1318849"/>
            <a:ext cx="2081656" cy="19854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7" name="Oval 36"/>
          <p:cNvSpPr/>
          <p:nvPr/>
        </p:nvSpPr>
        <p:spPr>
          <a:xfrm>
            <a:off x="5187600" y="3450781"/>
            <a:ext cx="2081656" cy="19854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Meiosis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9 – Four new sex cells are produced.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1632793" y="1278996"/>
            <a:ext cx="2081656" cy="19854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/>
          <p:cNvSpPr/>
          <p:nvPr/>
        </p:nvSpPr>
        <p:spPr>
          <a:xfrm rot="4618340">
            <a:off x="2442158" y="2251310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/>
          <p:cNvSpPr/>
          <p:nvPr/>
        </p:nvSpPr>
        <p:spPr>
          <a:xfrm rot="6761323">
            <a:off x="2847190" y="4447147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val 10"/>
          <p:cNvSpPr/>
          <p:nvPr/>
        </p:nvSpPr>
        <p:spPr>
          <a:xfrm rot="6600023">
            <a:off x="2685812" y="2269882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Oval 11"/>
          <p:cNvSpPr/>
          <p:nvPr/>
        </p:nvSpPr>
        <p:spPr>
          <a:xfrm rot="3871942">
            <a:off x="2582463" y="4441270"/>
            <a:ext cx="49096" cy="2874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Oval 21"/>
          <p:cNvSpPr/>
          <p:nvPr/>
        </p:nvSpPr>
        <p:spPr>
          <a:xfrm rot="4444208">
            <a:off x="6089823" y="4193785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Oval 22"/>
          <p:cNvSpPr/>
          <p:nvPr/>
        </p:nvSpPr>
        <p:spPr>
          <a:xfrm rot="6587191">
            <a:off x="6046615" y="2252144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Oval 23"/>
          <p:cNvSpPr/>
          <p:nvPr/>
        </p:nvSpPr>
        <p:spPr>
          <a:xfrm rot="6425891">
            <a:off x="5873645" y="4196254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Oval 24"/>
          <p:cNvSpPr/>
          <p:nvPr/>
        </p:nvSpPr>
        <p:spPr>
          <a:xfrm rot="3697810">
            <a:off x="5824343" y="2277713"/>
            <a:ext cx="64696" cy="27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Oval 16"/>
          <p:cNvSpPr/>
          <p:nvPr/>
        </p:nvSpPr>
        <p:spPr>
          <a:xfrm rot="18571082">
            <a:off x="2568531" y="4024020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Oval 17"/>
          <p:cNvSpPr/>
          <p:nvPr/>
        </p:nvSpPr>
        <p:spPr>
          <a:xfrm rot="20155477">
            <a:off x="2523196" y="1668290"/>
            <a:ext cx="87444" cy="3344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Oval 19"/>
          <p:cNvSpPr/>
          <p:nvPr/>
        </p:nvSpPr>
        <p:spPr>
          <a:xfrm rot="6591035">
            <a:off x="2935342" y="4138064"/>
            <a:ext cx="87444" cy="5200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30" name="Group 29"/>
          <p:cNvGrpSpPr/>
          <p:nvPr/>
        </p:nvGrpSpPr>
        <p:grpSpPr>
          <a:xfrm rot="3616403">
            <a:off x="2507821" y="2138061"/>
            <a:ext cx="568476" cy="100060"/>
            <a:chOff x="2023957" y="3276048"/>
            <a:chExt cx="568476" cy="100060"/>
          </a:xfrm>
        </p:grpSpPr>
        <p:sp>
          <p:nvSpPr>
            <p:cNvPr id="19" name="Oval 18"/>
            <p:cNvSpPr/>
            <p:nvPr/>
          </p:nvSpPr>
          <p:spPr>
            <a:xfrm rot="15916651">
              <a:off x="2237701" y="3074920"/>
              <a:ext cx="87444" cy="51493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Flowchart: Delay 12"/>
            <p:cNvSpPr/>
            <p:nvPr/>
          </p:nvSpPr>
          <p:spPr>
            <a:xfrm rot="21506647">
              <a:off x="2318835" y="3276048"/>
              <a:ext cx="273598" cy="84927"/>
            </a:xfrm>
            <a:prstGeom prst="flowChartDelay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5" name="Oval 4"/>
          <p:cNvSpPr/>
          <p:nvPr/>
        </p:nvSpPr>
        <p:spPr>
          <a:xfrm rot="15847622">
            <a:off x="6091257" y="4497587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/>
        </p:nvSpPr>
        <p:spPr>
          <a:xfrm rot="18893106">
            <a:off x="5866560" y="1766179"/>
            <a:ext cx="115160" cy="322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Oval 6"/>
          <p:cNvSpPr/>
          <p:nvPr/>
        </p:nvSpPr>
        <p:spPr>
          <a:xfrm rot="19058041">
            <a:off x="6145444" y="1976815"/>
            <a:ext cx="115160" cy="5011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31" name="Group 30"/>
          <p:cNvGrpSpPr/>
          <p:nvPr/>
        </p:nvGrpSpPr>
        <p:grpSpPr>
          <a:xfrm rot="18066091">
            <a:off x="6187924" y="4406200"/>
            <a:ext cx="502472" cy="141329"/>
            <a:chOff x="7110525" y="3375816"/>
            <a:chExt cx="502472" cy="141329"/>
          </a:xfrm>
        </p:grpSpPr>
        <p:sp>
          <p:nvSpPr>
            <p:cNvPr id="8" name="Oval 7"/>
            <p:cNvSpPr/>
            <p:nvPr/>
          </p:nvSpPr>
          <p:spPr>
            <a:xfrm rot="16978507">
              <a:off x="7312131" y="3174210"/>
              <a:ext cx="97574" cy="50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8" name="Flowchart: Delay 27"/>
            <p:cNvSpPr/>
            <p:nvPr/>
          </p:nvSpPr>
          <p:spPr>
            <a:xfrm rot="1009817">
              <a:off x="7386114" y="3421662"/>
              <a:ext cx="226883" cy="95483"/>
            </a:xfrm>
            <a:prstGeom prst="flowChartDelay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5" name="Oval 14"/>
          <p:cNvSpPr/>
          <p:nvPr/>
        </p:nvSpPr>
        <p:spPr>
          <a:xfrm>
            <a:off x="2195737" y="1523909"/>
            <a:ext cx="948228" cy="11850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8" name="Oval 37"/>
          <p:cNvSpPr/>
          <p:nvPr/>
        </p:nvSpPr>
        <p:spPr>
          <a:xfrm>
            <a:off x="2259952" y="3882984"/>
            <a:ext cx="1026707" cy="10301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9" name="Oval 38"/>
          <p:cNvSpPr/>
          <p:nvPr/>
        </p:nvSpPr>
        <p:spPr>
          <a:xfrm>
            <a:off x="5503259" y="1678753"/>
            <a:ext cx="1026707" cy="10301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0" name="Oval 39"/>
          <p:cNvSpPr/>
          <p:nvPr/>
        </p:nvSpPr>
        <p:spPr>
          <a:xfrm>
            <a:off x="5689670" y="3887923"/>
            <a:ext cx="1026707" cy="10301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55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Dictation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Listen to each caption to draw a diagram in the appropriate box.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pencil in case you wish to change your diagram later.</a:t>
            </a:r>
          </a:p>
          <a:p>
            <a:endParaRPr lang="en-US" dirty="0" smtClean="0"/>
          </a:p>
          <a:p>
            <a:r>
              <a:rPr lang="en-US" dirty="0" smtClean="0"/>
              <a:t>We will fill in the caption boxes at the end.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978909"/>
              </p:ext>
            </p:extLst>
          </p:nvPr>
        </p:nvGraphicFramePr>
        <p:xfrm>
          <a:off x="1331640" y="1637928"/>
          <a:ext cx="6096000" cy="1791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791072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1.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143471" y="1822396"/>
            <a:ext cx="1368152" cy="1296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Freeform 5"/>
          <p:cNvSpPr/>
          <p:nvPr/>
        </p:nvSpPr>
        <p:spPr>
          <a:xfrm>
            <a:off x="5519783" y="2019785"/>
            <a:ext cx="174295" cy="567963"/>
          </a:xfrm>
          <a:custGeom>
            <a:avLst/>
            <a:gdLst>
              <a:gd name="connsiteX0" fmla="*/ 55716 w 174295"/>
              <a:gd name="connsiteY0" fmla="*/ 0 h 567963"/>
              <a:gd name="connsiteX1" fmla="*/ 173703 w 174295"/>
              <a:gd name="connsiteY1" fmla="*/ 191729 h 567963"/>
              <a:gd name="connsiteX2" fmla="*/ 11471 w 174295"/>
              <a:gd name="connsiteY2" fmla="*/ 545690 h 567963"/>
              <a:gd name="connsiteX3" fmla="*/ 26219 w 174295"/>
              <a:gd name="connsiteY3" fmla="*/ 501445 h 56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95" h="567963">
                <a:moveTo>
                  <a:pt x="55716" y="0"/>
                </a:moveTo>
                <a:cubicBezTo>
                  <a:pt x="118396" y="50390"/>
                  <a:pt x="181077" y="100781"/>
                  <a:pt x="173703" y="191729"/>
                </a:cubicBezTo>
                <a:cubicBezTo>
                  <a:pt x="166329" y="282677"/>
                  <a:pt x="36052" y="494071"/>
                  <a:pt x="11471" y="545690"/>
                </a:cubicBezTo>
                <a:cubicBezTo>
                  <a:pt x="-13110" y="597309"/>
                  <a:pt x="6554" y="549377"/>
                  <a:pt x="26219" y="50144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Freeform 6"/>
          <p:cNvSpPr/>
          <p:nvPr/>
        </p:nvSpPr>
        <p:spPr>
          <a:xfrm>
            <a:off x="5935559" y="2082540"/>
            <a:ext cx="288032" cy="505207"/>
          </a:xfrm>
          <a:custGeom>
            <a:avLst/>
            <a:gdLst>
              <a:gd name="connsiteX0" fmla="*/ 55716 w 174295"/>
              <a:gd name="connsiteY0" fmla="*/ 0 h 567963"/>
              <a:gd name="connsiteX1" fmla="*/ 173703 w 174295"/>
              <a:gd name="connsiteY1" fmla="*/ 191729 h 567963"/>
              <a:gd name="connsiteX2" fmla="*/ 11471 w 174295"/>
              <a:gd name="connsiteY2" fmla="*/ 545690 h 567963"/>
              <a:gd name="connsiteX3" fmla="*/ 26219 w 174295"/>
              <a:gd name="connsiteY3" fmla="*/ 501445 h 56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95" h="567963">
                <a:moveTo>
                  <a:pt x="55716" y="0"/>
                </a:moveTo>
                <a:cubicBezTo>
                  <a:pt x="118396" y="50390"/>
                  <a:pt x="181077" y="100781"/>
                  <a:pt x="173703" y="191729"/>
                </a:cubicBezTo>
                <a:cubicBezTo>
                  <a:pt x="166329" y="282677"/>
                  <a:pt x="36052" y="494071"/>
                  <a:pt x="11471" y="545690"/>
                </a:cubicBezTo>
                <a:cubicBezTo>
                  <a:pt x="-13110" y="597309"/>
                  <a:pt x="6554" y="549377"/>
                  <a:pt x="26219" y="50144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Freeform 7"/>
          <p:cNvSpPr/>
          <p:nvPr/>
        </p:nvSpPr>
        <p:spPr>
          <a:xfrm>
            <a:off x="5519829" y="2655885"/>
            <a:ext cx="215747" cy="162232"/>
          </a:xfrm>
          <a:custGeom>
            <a:avLst/>
            <a:gdLst>
              <a:gd name="connsiteX0" fmla="*/ 0 w 215747"/>
              <a:gd name="connsiteY0" fmla="*/ 162232 h 162232"/>
              <a:gd name="connsiteX1" fmla="*/ 191729 w 215747"/>
              <a:gd name="connsiteY1" fmla="*/ 88490 h 162232"/>
              <a:gd name="connsiteX2" fmla="*/ 206478 w 215747"/>
              <a:gd name="connsiteY2" fmla="*/ 0 h 16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47" h="162232">
                <a:moveTo>
                  <a:pt x="0" y="162232"/>
                </a:moveTo>
                <a:cubicBezTo>
                  <a:pt x="78658" y="138880"/>
                  <a:pt x="157316" y="115529"/>
                  <a:pt x="191729" y="88490"/>
                </a:cubicBezTo>
                <a:cubicBezTo>
                  <a:pt x="226142" y="61451"/>
                  <a:pt x="216310" y="30725"/>
                  <a:pt x="206478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Freeform 8"/>
          <p:cNvSpPr/>
          <p:nvPr/>
        </p:nvSpPr>
        <p:spPr>
          <a:xfrm flipH="1">
            <a:off x="5935559" y="2656091"/>
            <a:ext cx="279945" cy="162232"/>
          </a:xfrm>
          <a:custGeom>
            <a:avLst/>
            <a:gdLst>
              <a:gd name="connsiteX0" fmla="*/ 0 w 215747"/>
              <a:gd name="connsiteY0" fmla="*/ 162232 h 162232"/>
              <a:gd name="connsiteX1" fmla="*/ 191729 w 215747"/>
              <a:gd name="connsiteY1" fmla="*/ 88490 h 162232"/>
              <a:gd name="connsiteX2" fmla="*/ 206478 w 215747"/>
              <a:gd name="connsiteY2" fmla="*/ 0 h 16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47" h="162232">
                <a:moveTo>
                  <a:pt x="0" y="162232"/>
                </a:moveTo>
                <a:cubicBezTo>
                  <a:pt x="78658" y="138880"/>
                  <a:pt x="157316" y="115529"/>
                  <a:pt x="191729" y="88490"/>
                </a:cubicBezTo>
                <a:cubicBezTo>
                  <a:pt x="226142" y="61451"/>
                  <a:pt x="216310" y="30725"/>
                  <a:pt x="206478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/>
          <p:cNvSpPr txBox="1"/>
          <p:nvPr/>
        </p:nvSpPr>
        <p:spPr>
          <a:xfrm>
            <a:off x="1309834" y="1887024"/>
            <a:ext cx="29017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    Chromosomes </a:t>
            </a:r>
            <a:r>
              <a:rPr lang="en-US" b="1" dirty="0">
                <a:latin typeface="Comic Sans MS" pitchFamily="66" charset="0"/>
              </a:rPr>
              <a:t>in the </a:t>
            </a:r>
            <a:endParaRPr lang="en-US" b="1" dirty="0" smtClean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parent cell replicate, </a:t>
            </a:r>
          </a:p>
          <a:p>
            <a:r>
              <a:rPr lang="en-US" b="1" dirty="0" smtClean="0">
                <a:latin typeface="Comic Sans MS" pitchFamily="66" charset="0"/>
              </a:rPr>
              <a:t>shorten </a:t>
            </a:r>
            <a:r>
              <a:rPr lang="en-US" b="1" dirty="0">
                <a:latin typeface="Comic Sans MS" pitchFamily="66" charset="0"/>
              </a:rPr>
              <a:t>and </a:t>
            </a:r>
            <a:r>
              <a:rPr lang="en-US" b="1" dirty="0" smtClean="0">
                <a:latin typeface="Comic Sans MS" pitchFamily="66" charset="0"/>
              </a:rPr>
              <a:t>fatten </a:t>
            </a:r>
            <a:r>
              <a:rPr lang="en-US" b="1" dirty="0">
                <a:latin typeface="Comic Sans MS" pitchFamily="66" charset="0"/>
              </a:rPr>
              <a:t>and </a:t>
            </a:r>
            <a:endParaRPr lang="en-US" b="1" dirty="0" smtClean="0">
              <a:latin typeface="Comic Sans MS" pitchFamily="66" charset="0"/>
            </a:endParaRPr>
          </a:p>
          <a:p>
            <a:r>
              <a:rPr lang="en-US" b="1" dirty="0">
                <a:latin typeface="Comic Sans MS" pitchFamily="66" charset="0"/>
              </a:rPr>
              <a:t>b</a:t>
            </a:r>
            <a:r>
              <a:rPr lang="en-US" b="1" dirty="0" smtClean="0">
                <a:latin typeface="Comic Sans MS" pitchFamily="66" charset="0"/>
              </a:rPr>
              <a:t>ecome visible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en-NZ" dirty="0"/>
          </a:p>
        </p:txBody>
      </p:sp>
      <p:sp>
        <p:nvSpPr>
          <p:cNvPr id="11" name="Freeform 10"/>
          <p:cNvSpPr/>
          <p:nvPr/>
        </p:nvSpPr>
        <p:spPr>
          <a:xfrm>
            <a:off x="5693849" y="1988840"/>
            <a:ext cx="174295" cy="567963"/>
          </a:xfrm>
          <a:custGeom>
            <a:avLst/>
            <a:gdLst>
              <a:gd name="connsiteX0" fmla="*/ 55716 w 174295"/>
              <a:gd name="connsiteY0" fmla="*/ 0 h 567963"/>
              <a:gd name="connsiteX1" fmla="*/ 173703 w 174295"/>
              <a:gd name="connsiteY1" fmla="*/ 191729 h 567963"/>
              <a:gd name="connsiteX2" fmla="*/ 11471 w 174295"/>
              <a:gd name="connsiteY2" fmla="*/ 545690 h 567963"/>
              <a:gd name="connsiteX3" fmla="*/ 26219 w 174295"/>
              <a:gd name="connsiteY3" fmla="*/ 501445 h 56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95" h="567963">
                <a:moveTo>
                  <a:pt x="55716" y="0"/>
                </a:moveTo>
                <a:cubicBezTo>
                  <a:pt x="118396" y="50390"/>
                  <a:pt x="181077" y="100781"/>
                  <a:pt x="173703" y="191729"/>
                </a:cubicBezTo>
                <a:cubicBezTo>
                  <a:pt x="166329" y="282677"/>
                  <a:pt x="36052" y="494071"/>
                  <a:pt x="11471" y="545690"/>
                </a:cubicBezTo>
                <a:cubicBezTo>
                  <a:pt x="-13110" y="597309"/>
                  <a:pt x="6554" y="549377"/>
                  <a:pt x="26219" y="501445"/>
                </a:cubicBezTo>
              </a:path>
            </a:pathLst>
          </a:custGeom>
          <a:ln w="38100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Freeform 11"/>
          <p:cNvSpPr/>
          <p:nvPr/>
        </p:nvSpPr>
        <p:spPr>
          <a:xfrm>
            <a:off x="6216394" y="2122874"/>
            <a:ext cx="174295" cy="567963"/>
          </a:xfrm>
          <a:custGeom>
            <a:avLst/>
            <a:gdLst>
              <a:gd name="connsiteX0" fmla="*/ 55716 w 174295"/>
              <a:gd name="connsiteY0" fmla="*/ 0 h 567963"/>
              <a:gd name="connsiteX1" fmla="*/ 173703 w 174295"/>
              <a:gd name="connsiteY1" fmla="*/ 191729 h 567963"/>
              <a:gd name="connsiteX2" fmla="*/ 11471 w 174295"/>
              <a:gd name="connsiteY2" fmla="*/ 545690 h 567963"/>
              <a:gd name="connsiteX3" fmla="*/ 26219 w 174295"/>
              <a:gd name="connsiteY3" fmla="*/ 501445 h 56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95" h="567963">
                <a:moveTo>
                  <a:pt x="55716" y="0"/>
                </a:moveTo>
                <a:cubicBezTo>
                  <a:pt x="118396" y="50390"/>
                  <a:pt x="181077" y="100781"/>
                  <a:pt x="173703" y="191729"/>
                </a:cubicBezTo>
                <a:cubicBezTo>
                  <a:pt x="166329" y="282677"/>
                  <a:pt x="36052" y="494071"/>
                  <a:pt x="11471" y="545690"/>
                </a:cubicBezTo>
                <a:cubicBezTo>
                  <a:pt x="-13110" y="597309"/>
                  <a:pt x="6554" y="549377"/>
                  <a:pt x="26219" y="501445"/>
                </a:cubicBezTo>
              </a:path>
            </a:pathLst>
          </a:custGeom>
          <a:ln w="38100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Freeform 12"/>
          <p:cNvSpPr/>
          <p:nvPr/>
        </p:nvSpPr>
        <p:spPr>
          <a:xfrm>
            <a:off x="5914637" y="2764187"/>
            <a:ext cx="215747" cy="162232"/>
          </a:xfrm>
          <a:custGeom>
            <a:avLst/>
            <a:gdLst>
              <a:gd name="connsiteX0" fmla="*/ 0 w 215747"/>
              <a:gd name="connsiteY0" fmla="*/ 162232 h 162232"/>
              <a:gd name="connsiteX1" fmla="*/ 191729 w 215747"/>
              <a:gd name="connsiteY1" fmla="*/ 88490 h 162232"/>
              <a:gd name="connsiteX2" fmla="*/ 206478 w 215747"/>
              <a:gd name="connsiteY2" fmla="*/ 0 h 16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47" h="162232">
                <a:moveTo>
                  <a:pt x="0" y="162232"/>
                </a:moveTo>
                <a:cubicBezTo>
                  <a:pt x="78658" y="138880"/>
                  <a:pt x="157316" y="115529"/>
                  <a:pt x="191729" y="88490"/>
                </a:cubicBezTo>
                <a:cubicBezTo>
                  <a:pt x="226142" y="61451"/>
                  <a:pt x="216310" y="30725"/>
                  <a:pt x="206478" y="0"/>
                </a:cubicBezTo>
              </a:path>
            </a:pathLst>
          </a:custGeom>
          <a:ln w="38100"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Freeform 13"/>
          <p:cNvSpPr/>
          <p:nvPr/>
        </p:nvSpPr>
        <p:spPr>
          <a:xfrm rot="7866003" flipH="1">
            <a:off x="5532952" y="2764186"/>
            <a:ext cx="279945" cy="162232"/>
          </a:xfrm>
          <a:custGeom>
            <a:avLst/>
            <a:gdLst>
              <a:gd name="connsiteX0" fmla="*/ 0 w 215747"/>
              <a:gd name="connsiteY0" fmla="*/ 162232 h 162232"/>
              <a:gd name="connsiteX1" fmla="*/ 191729 w 215747"/>
              <a:gd name="connsiteY1" fmla="*/ 88490 h 162232"/>
              <a:gd name="connsiteX2" fmla="*/ 206478 w 215747"/>
              <a:gd name="connsiteY2" fmla="*/ 0 h 16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47" h="162232">
                <a:moveTo>
                  <a:pt x="0" y="162232"/>
                </a:moveTo>
                <a:cubicBezTo>
                  <a:pt x="78658" y="138880"/>
                  <a:pt x="157316" y="115529"/>
                  <a:pt x="191729" y="88490"/>
                </a:cubicBezTo>
                <a:cubicBezTo>
                  <a:pt x="226142" y="61451"/>
                  <a:pt x="216310" y="30725"/>
                  <a:pt x="206478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35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051560"/>
          </a:xfrm>
        </p:spPr>
        <p:txBody>
          <a:bodyPr/>
          <a:lstStyle/>
          <a:p>
            <a:r>
              <a:rPr lang="en-NZ" dirty="0" smtClean="0"/>
              <a:t>NCEA Questions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183880" cy="4752528"/>
          </a:xfrm>
        </p:spPr>
        <p:txBody>
          <a:bodyPr>
            <a:normAutofit fontScale="77500" lnSpcReduction="20000"/>
          </a:bodyPr>
          <a:lstStyle/>
          <a:p>
            <a:r>
              <a:rPr lang="en-NZ" dirty="0" smtClean="0"/>
              <a:t>Look for clues!</a:t>
            </a:r>
          </a:p>
          <a:p>
            <a:pPr lvl="1"/>
            <a:r>
              <a:rPr lang="en-NZ" dirty="0" smtClean="0"/>
              <a:t>If it says “you may draw a diagram here” DRAW A DIAGRAM!</a:t>
            </a:r>
          </a:p>
          <a:p>
            <a:pPr lvl="1"/>
            <a:r>
              <a:rPr lang="en-US" dirty="0" smtClean="0"/>
              <a:t>Read ALL of the information – need to link it in answer.</a:t>
            </a:r>
            <a:endParaRPr lang="en-NZ" dirty="0" smtClean="0"/>
          </a:p>
          <a:p>
            <a:pPr marL="0" indent="0">
              <a:buNone/>
            </a:pPr>
            <a:endParaRPr lang="en-NZ" dirty="0"/>
          </a:p>
          <a:p>
            <a:r>
              <a:rPr lang="en-NZ" dirty="0" smtClean="0"/>
              <a:t>The command word indicates the level of difficulty:</a:t>
            </a:r>
          </a:p>
          <a:p>
            <a:pPr lvl="1"/>
            <a:r>
              <a:rPr lang="en-NZ" dirty="0" smtClean="0"/>
              <a:t>Describe = Achieved</a:t>
            </a:r>
          </a:p>
          <a:p>
            <a:pPr lvl="1"/>
            <a:r>
              <a:rPr lang="en-NZ" dirty="0" smtClean="0"/>
              <a:t>Explain = Merit</a:t>
            </a:r>
          </a:p>
          <a:p>
            <a:pPr lvl="1"/>
            <a:r>
              <a:rPr lang="en-NZ" dirty="0" smtClean="0"/>
              <a:t>Discuss/Compare and contrast = Excellence</a:t>
            </a:r>
          </a:p>
          <a:p>
            <a:endParaRPr lang="en-NZ" dirty="0"/>
          </a:p>
          <a:p>
            <a:r>
              <a:rPr lang="en-NZ" dirty="0" smtClean="0"/>
              <a:t>Use their plan as an outline</a:t>
            </a:r>
          </a:p>
          <a:p>
            <a:endParaRPr lang="en-NZ" dirty="0"/>
          </a:p>
          <a:p>
            <a:r>
              <a:rPr lang="en-NZ" dirty="0" smtClean="0"/>
              <a:t>Use linking words</a:t>
            </a:r>
          </a:p>
          <a:p>
            <a:endParaRPr lang="en-NZ" dirty="0"/>
          </a:p>
          <a:p>
            <a:r>
              <a:rPr lang="en-NZ" dirty="0" smtClean="0"/>
              <a:t>ABOVE ALL = attempt </a:t>
            </a:r>
            <a:r>
              <a:rPr lang="en-NZ" i="1" dirty="0" smtClean="0"/>
              <a:t>every </a:t>
            </a:r>
            <a:r>
              <a:rPr lang="en-NZ" dirty="0" smtClean="0"/>
              <a:t>question! It could be the difference between a pass and fail…</a:t>
            </a:r>
          </a:p>
        </p:txBody>
      </p:sp>
    </p:spTree>
    <p:extLst>
      <p:ext uri="{BB962C8B-B14F-4D97-AF65-F5344CB8AC3E}">
        <p14:creationId xmlns:p14="http://schemas.microsoft.com/office/powerpoint/2010/main" val="280885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1051560"/>
          </a:xfrm>
        </p:spPr>
        <p:txBody>
          <a:bodyPr/>
          <a:lstStyle/>
          <a:p>
            <a:r>
              <a:rPr lang="en-NZ" dirty="0" smtClean="0"/>
              <a:t>NCEA Marking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183880" cy="4187952"/>
          </a:xfrm>
        </p:spPr>
        <p:txBody>
          <a:bodyPr>
            <a:normAutofit fontScale="92500"/>
          </a:bodyPr>
          <a:lstStyle/>
          <a:p>
            <a:r>
              <a:rPr lang="en-NZ" dirty="0" smtClean="0"/>
              <a:t>Each question is worth a maximum of 8 points</a:t>
            </a:r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/>
              <a:t>The overall mark is the sum of all questions.</a:t>
            </a:r>
          </a:p>
          <a:p>
            <a:endParaRPr lang="en-NZ" dirty="0"/>
          </a:p>
          <a:p>
            <a:r>
              <a:rPr lang="en-NZ" dirty="0" smtClean="0"/>
              <a:t>This number is grouped into the four bands = NA, A, M, E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467340"/>
              </p:ext>
            </p:extLst>
          </p:nvPr>
        </p:nvGraphicFramePr>
        <p:xfrm>
          <a:off x="1187624" y="2420888"/>
          <a:ext cx="6721425" cy="113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825"/>
                <a:gridCol w="746825"/>
                <a:gridCol w="746825"/>
                <a:gridCol w="746825"/>
                <a:gridCol w="746825"/>
                <a:gridCol w="746825"/>
                <a:gridCol w="746825"/>
                <a:gridCol w="746825"/>
                <a:gridCol w="746825"/>
              </a:tblGrid>
              <a:tr h="565264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N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N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N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A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A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M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M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E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E</a:t>
                      </a:r>
                      <a:endParaRPr lang="en-NZ" dirty="0"/>
                    </a:p>
                  </a:txBody>
                  <a:tcPr/>
                </a:tc>
              </a:tr>
              <a:tr h="565264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3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4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6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7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8</a:t>
                      </a:r>
                      <a:endParaRPr lang="en-N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5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83880" cy="1051560"/>
          </a:xfrm>
        </p:spPr>
        <p:txBody>
          <a:bodyPr/>
          <a:lstStyle/>
          <a:p>
            <a:r>
              <a:rPr lang="en-NZ" dirty="0" smtClean="0"/>
              <a:t>NCEA Marking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183880" cy="4187952"/>
          </a:xfrm>
        </p:spPr>
        <p:txBody>
          <a:bodyPr/>
          <a:lstStyle/>
          <a:p>
            <a:r>
              <a:rPr lang="en-NZ" dirty="0" smtClean="0"/>
              <a:t>Jim sits a paper with 3 questions.</a:t>
            </a:r>
          </a:p>
          <a:p>
            <a:endParaRPr lang="en-NZ" dirty="0"/>
          </a:p>
          <a:p>
            <a:r>
              <a:rPr lang="en-NZ" dirty="0" smtClean="0"/>
              <a:t>He gets the following marks:</a:t>
            </a:r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/>
              <a:t>His total score is</a:t>
            </a:r>
          </a:p>
          <a:p>
            <a:endParaRPr lang="en-NZ" dirty="0"/>
          </a:p>
          <a:p>
            <a:r>
              <a:rPr lang="en-NZ" dirty="0" smtClean="0"/>
              <a:t>The ranges for achieved in this exam are: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91447"/>
              </p:ext>
            </p:extLst>
          </p:nvPr>
        </p:nvGraphicFramePr>
        <p:xfrm>
          <a:off x="3059832" y="2996952"/>
          <a:ext cx="196788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960"/>
                <a:gridCol w="655960"/>
                <a:gridCol w="655960"/>
              </a:tblGrid>
              <a:tr h="331924">
                <a:tc>
                  <a:txBody>
                    <a:bodyPr/>
                    <a:lstStyle/>
                    <a:p>
                      <a:r>
                        <a:rPr lang="en-NZ" dirty="0" smtClean="0"/>
                        <a:t>Q1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Q2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Q3</a:t>
                      </a:r>
                      <a:endParaRPr lang="en-NZ" dirty="0"/>
                    </a:p>
                  </a:txBody>
                  <a:tcPr/>
                </a:tc>
              </a:tr>
              <a:tr h="331924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N1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M5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A3</a:t>
                      </a:r>
                      <a:endParaRPr lang="en-N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23928" y="3933056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smtClean="0"/>
              <a:t>1 + 5 + 3 = 9</a:t>
            </a:r>
            <a:endParaRPr lang="en-NZ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5373216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smtClean="0"/>
              <a:t>9 - 15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256981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83880" cy="1051560"/>
          </a:xfrm>
        </p:spPr>
        <p:txBody>
          <a:bodyPr/>
          <a:lstStyle/>
          <a:p>
            <a:r>
              <a:rPr lang="en-NZ" dirty="0" smtClean="0"/>
              <a:t>NCEA Marking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183880" cy="4187952"/>
          </a:xfrm>
        </p:spPr>
        <p:txBody>
          <a:bodyPr/>
          <a:lstStyle/>
          <a:p>
            <a:r>
              <a:rPr lang="en-NZ" dirty="0" smtClean="0"/>
              <a:t>Jim sits another paper with 3 questions.</a:t>
            </a:r>
          </a:p>
          <a:p>
            <a:endParaRPr lang="en-NZ" dirty="0"/>
          </a:p>
          <a:p>
            <a:r>
              <a:rPr lang="en-NZ" dirty="0" smtClean="0"/>
              <a:t>He gets the following marks:</a:t>
            </a:r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/>
              <a:t>His total score is</a:t>
            </a:r>
          </a:p>
          <a:p>
            <a:endParaRPr lang="en-NZ" dirty="0"/>
          </a:p>
          <a:p>
            <a:r>
              <a:rPr lang="en-NZ" dirty="0" smtClean="0"/>
              <a:t>The ranges for achieved in this exam are: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480623"/>
              </p:ext>
            </p:extLst>
          </p:nvPr>
        </p:nvGraphicFramePr>
        <p:xfrm>
          <a:off x="3059832" y="2996952"/>
          <a:ext cx="196788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960"/>
                <a:gridCol w="655960"/>
                <a:gridCol w="655960"/>
              </a:tblGrid>
              <a:tr h="331924">
                <a:tc>
                  <a:txBody>
                    <a:bodyPr/>
                    <a:lstStyle/>
                    <a:p>
                      <a:r>
                        <a:rPr lang="en-NZ" dirty="0" smtClean="0"/>
                        <a:t>Q1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Q2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Q3</a:t>
                      </a:r>
                      <a:endParaRPr lang="en-NZ" dirty="0"/>
                    </a:p>
                  </a:txBody>
                  <a:tcPr/>
                </a:tc>
              </a:tr>
              <a:tr h="331924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N0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A4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A4</a:t>
                      </a:r>
                      <a:endParaRPr lang="en-N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23928" y="3933056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smtClean="0"/>
              <a:t>0 + 4 + 4 = </a:t>
            </a:r>
            <a:r>
              <a:rPr lang="en-NZ" b="1" dirty="0"/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12" y="5373216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smtClean="0"/>
              <a:t>9 - 15</a:t>
            </a:r>
            <a:endParaRPr lang="en-NZ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3000333"/>
            <a:ext cx="3551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Jim didn’t write </a:t>
            </a:r>
            <a:r>
              <a:rPr lang="en-NZ" i="1" dirty="0" smtClean="0"/>
              <a:t>anything</a:t>
            </a:r>
            <a:r>
              <a:rPr lang="en-NZ" dirty="0" smtClean="0"/>
              <a:t> for </a:t>
            </a:r>
          </a:p>
          <a:p>
            <a:r>
              <a:rPr lang="en-NZ" dirty="0"/>
              <a:t>q</a:t>
            </a:r>
            <a:r>
              <a:rPr lang="en-NZ" dirty="0" smtClean="0"/>
              <a:t>uestion 1.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300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r>
              <a:rPr lang="en-US" dirty="0" smtClean="0"/>
              <a:t>Meiosis Question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183248"/>
            <a:ext cx="8183880" cy="29215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Find the TWO parts of the question.</a:t>
            </a:r>
          </a:p>
          <a:p>
            <a:r>
              <a:rPr lang="en-US" dirty="0" smtClean="0"/>
              <a:t>What is the maximum mark for this question?</a:t>
            </a:r>
          </a:p>
          <a:p>
            <a:r>
              <a:rPr lang="en-US" dirty="0" smtClean="0"/>
              <a:t>If you forgot what a gamete was, what hints are there to help you?</a:t>
            </a:r>
          </a:p>
          <a:p>
            <a:r>
              <a:rPr lang="en-US" dirty="0" smtClean="0"/>
              <a:t>Links – what do you know about meiosis to help you answer this question?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6" t="26492" r="13806" b="57836"/>
          <a:stretch/>
        </p:blipFill>
        <p:spPr bwMode="auto">
          <a:xfrm>
            <a:off x="467544" y="1628800"/>
            <a:ext cx="8160860" cy="155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5999769"/>
            <a:ext cx="379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Sentence starters on board.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61439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83880" cy="1051560"/>
          </a:xfrm>
        </p:spPr>
        <p:txBody>
          <a:bodyPr/>
          <a:lstStyle/>
          <a:p>
            <a:r>
              <a:rPr lang="en-US" dirty="0" smtClean="0"/>
              <a:t>How many chromosomes?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183880" cy="4187952"/>
          </a:xfrm>
        </p:spPr>
        <p:txBody>
          <a:bodyPr/>
          <a:lstStyle/>
          <a:p>
            <a:r>
              <a:rPr lang="en-US" dirty="0" smtClean="0"/>
              <a:t>Complete the table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934829"/>
              </p:ext>
            </p:extLst>
          </p:nvPr>
        </p:nvGraphicFramePr>
        <p:xfrm>
          <a:off x="1619672" y="2204865"/>
          <a:ext cx="5784304" cy="3672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152"/>
                <a:gridCol w="2892152"/>
              </a:tblGrid>
              <a:tr h="42468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Number of Chromosomes</a:t>
                      </a:r>
                      <a:endParaRPr lang="en-NZ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NZ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6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Haploid number (n)</a:t>
                      </a:r>
                      <a:endParaRPr lang="en-NZ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Diploid number (2n)</a:t>
                      </a:r>
                      <a:endParaRPr lang="en-NZ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575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N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5758"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  <a:endParaRPr lang="en-N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575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N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5758">
                <a:tc>
                  <a:txBody>
                    <a:bodyPr/>
                    <a:lstStyle/>
                    <a:p>
                      <a:pPr algn="ctr"/>
                      <a:endParaRPr lang="en-N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46</a:t>
                      </a:r>
                      <a:endParaRPr lang="en-N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96336" y="3501008"/>
            <a:ext cx="8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Body</a:t>
            </a:r>
          </a:p>
          <a:p>
            <a:r>
              <a:rPr lang="en-US" b="1" dirty="0" smtClean="0"/>
              <a:t>Cells</a:t>
            </a:r>
            <a:endParaRPr lang="en-NZ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3475852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Sex</a:t>
            </a:r>
          </a:p>
          <a:p>
            <a:r>
              <a:rPr lang="en-US" b="1" dirty="0" smtClean="0"/>
              <a:t>Cells</a:t>
            </a:r>
            <a:endParaRPr lang="en-NZ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3212976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14</a:t>
            </a:r>
            <a:endParaRPr lang="en-NZ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393751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</a:t>
            </a:r>
            <a:endParaRPr lang="en-NZ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24127" y="4581128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</a:t>
            </a:r>
            <a:endParaRPr lang="en-NZ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5301208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23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403570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r>
              <a:rPr lang="en-US" dirty="0" smtClean="0"/>
              <a:t>Meiosis Question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039232"/>
            <a:ext cx="8183880" cy="29820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achieved:</a:t>
            </a:r>
          </a:p>
          <a:p>
            <a:pPr lvl="1"/>
            <a:r>
              <a:rPr lang="en-US" dirty="0" smtClean="0"/>
              <a:t>Gametes are sex cells e.g. sperm, egg</a:t>
            </a:r>
          </a:p>
          <a:p>
            <a:pPr lvl="1"/>
            <a:r>
              <a:rPr lang="en-US" dirty="0" smtClean="0"/>
              <a:t>Gametes have </a:t>
            </a:r>
            <a:r>
              <a:rPr lang="en-US" i="1" dirty="0" smtClean="0"/>
              <a:t>half </a:t>
            </a:r>
            <a:r>
              <a:rPr lang="en-US" dirty="0" smtClean="0"/>
              <a:t>the number of chromosomes</a:t>
            </a:r>
            <a:endParaRPr lang="en-US" i="1" dirty="0"/>
          </a:p>
          <a:p>
            <a:r>
              <a:rPr lang="en-US" dirty="0" smtClean="0"/>
              <a:t>For merit:</a:t>
            </a:r>
          </a:p>
          <a:p>
            <a:pPr lvl="1"/>
            <a:r>
              <a:rPr lang="en-US" dirty="0" smtClean="0"/>
              <a:t>Gametes are needed so that when sperm and egg fuse (sexual reproduction) the first cell of the new organism (zygote)has the </a:t>
            </a:r>
            <a:r>
              <a:rPr lang="en-US" b="1" dirty="0" smtClean="0"/>
              <a:t>correct</a:t>
            </a:r>
            <a:r>
              <a:rPr lang="en-US" dirty="0" smtClean="0"/>
              <a:t> number of chromosomes.</a:t>
            </a:r>
          </a:p>
          <a:p>
            <a:endParaRPr lang="en-US" dirty="0" smtClean="0"/>
          </a:p>
          <a:p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6" t="26492" r="13806" b="57836"/>
          <a:stretch/>
        </p:blipFill>
        <p:spPr bwMode="auto">
          <a:xfrm>
            <a:off x="467544" y="1484784"/>
            <a:ext cx="8160860" cy="155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16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1051560"/>
          </a:xfrm>
        </p:spPr>
        <p:txBody>
          <a:bodyPr/>
          <a:lstStyle/>
          <a:p>
            <a:r>
              <a:rPr lang="en-US" dirty="0" smtClean="0"/>
              <a:t>Meiosis Question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411" y="4509120"/>
            <a:ext cx="8183880" cy="1866420"/>
          </a:xfrm>
        </p:spPr>
        <p:txBody>
          <a:bodyPr/>
          <a:lstStyle/>
          <a:p>
            <a:r>
              <a:rPr lang="en-US" dirty="0" smtClean="0"/>
              <a:t>What is the question worth?</a:t>
            </a:r>
          </a:p>
          <a:p>
            <a:r>
              <a:rPr lang="en-US" dirty="0" smtClean="0"/>
              <a:t>What is your plan?</a:t>
            </a:r>
          </a:p>
          <a:p>
            <a:r>
              <a:rPr lang="en-US" dirty="0" smtClean="0"/>
              <a:t>What else do you need to do?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6" t="43657" r="12267" b="28172"/>
          <a:stretch/>
        </p:blipFill>
        <p:spPr bwMode="auto">
          <a:xfrm>
            <a:off x="453023" y="1628800"/>
            <a:ext cx="825946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5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1051560"/>
          </a:xfrm>
        </p:spPr>
        <p:txBody>
          <a:bodyPr/>
          <a:lstStyle/>
          <a:p>
            <a:r>
              <a:rPr lang="en-US" dirty="0" smtClean="0"/>
              <a:t>Meiosis Question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411" y="4509120"/>
            <a:ext cx="8183880" cy="1866420"/>
          </a:xfrm>
        </p:spPr>
        <p:txBody>
          <a:bodyPr/>
          <a:lstStyle/>
          <a:p>
            <a:r>
              <a:rPr lang="en-US" dirty="0" smtClean="0"/>
              <a:t>What hints are there?</a:t>
            </a:r>
          </a:p>
          <a:p>
            <a:r>
              <a:rPr lang="en-US" dirty="0" smtClean="0"/>
              <a:t>Which diagram could help your answer?</a:t>
            </a:r>
          </a:p>
          <a:p>
            <a:r>
              <a:rPr lang="en-US" dirty="0" smtClean="0"/>
              <a:t>Can you think of examples to include?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6" t="43657" r="12267" b="28172"/>
          <a:stretch/>
        </p:blipFill>
        <p:spPr bwMode="auto">
          <a:xfrm>
            <a:off x="453023" y="1628800"/>
            <a:ext cx="825946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5999769"/>
            <a:ext cx="379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Sentence starters on board.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27643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83880" cy="1051560"/>
          </a:xfrm>
        </p:spPr>
        <p:txBody>
          <a:bodyPr/>
          <a:lstStyle/>
          <a:p>
            <a:r>
              <a:rPr lang="en-US" dirty="0" smtClean="0"/>
              <a:t>Meiosis Question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183880" cy="4764016"/>
          </a:xfrm>
        </p:spPr>
        <p:txBody>
          <a:bodyPr>
            <a:normAutofit/>
          </a:bodyPr>
          <a:lstStyle/>
          <a:p>
            <a:r>
              <a:rPr lang="en-US" dirty="0" smtClean="0"/>
              <a:t>For Achieved:</a:t>
            </a:r>
          </a:p>
          <a:p>
            <a:pPr lvl="1"/>
            <a:r>
              <a:rPr lang="en-US" dirty="0" smtClean="0"/>
              <a:t>Genetic variation is variety of phenotypes/alleles/versions of a gene in a population</a:t>
            </a:r>
          </a:p>
          <a:p>
            <a:pPr lvl="1"/>
            <a:r>
              <a:rPr lang="en-US" dirty="0" smtClean="0"/>
              <a:t>Meiosis creates variation by randomly separating pairs of chromosomes.</a:t>
            </a:r>
          </a:p>
          <a:p>
            <a:pPr lvl="1"/>
            <a:r>
              <a:rPr lang="en-US" dirty="0" smtClean="0"/>
              <a:t> Variation is beneficial to a population is conditions change.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 out of 3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49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83880" cy="1051560"/>
          </a:xfrm>
        </p:spPr>
        <p:txBody>
          <a:bodyPr/>
          <a:lstStyle/>
          <a:p>
            <a:r>
              <a:rPr lang="en-US" dirty="0" smtClean="0"/>
              <a:t>Meiosis Question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183880" cy="4764016"/>
          </a:xfrm>
        </p:spPr>
        <p:txBody>
          <a:bodyPr>
            <a:normAutofit/>
          </a:bodyPr>
          <a:lstStyle/>
          <a:p>
            <a:r>
              <a:rPr lang="en-US" dirty="0" smtClean="0"/>
              <a:t>For Merit:</a:t>
            </a:r>
          </a:p>
          <a:p>
            <a:pPr lvl="1"/>
            <a:r>
              <a:rPr lang="en-US" dirty="0" smtClean="0"/>
              <a:t>Meiosis separates pairs of chromosomes </a:t>
            </a:r>
            <a:r>
              <a:rPr lang="en-US" dirty="0"/>
              <a:t>so new combinations of alleles can occur </a:t>
            </a:r>
            <a:r>
              <a:rPr lang="en-US" dirty="0" smtClean="0"/>
              <a:t>in a population when sperm and eggs meet (fertilization).</a:t>
            </a:r>
          </a:p>
          <a:p>
            <a:pPr lvl="1"/>
            <a:r>
              <a:rPr lang="en-US" dirty="0" smtClean="0"/>
              <a:t>Variation might allow individuals to survive if the environment changes and to pass that ability on to offspring.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1 out of 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393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83880" cy="1051560"/>
          </a:xfrm>
        </p:spPr>
        <p:txBody>
          <a:bodyPr/>
          <a:lstStyle/>
          <a:p>
            <a:r>
              <a:rPr lang="en-US" dirty="0" smtClean="0"/>
              <a:t>Meiosis Question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183880" cy="47640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Excellence:</a:t>
            </a:r>
          </a:p>
          <a:p>
            <a:pPr lvl="1"/>
            <a:r>
              <a:rPr lang="en-GB" dirty="0"/>
              <a:t>G</a:t>
            </a:r>
            <a:r>
              <a:rPr lang="en-GB" dirty="0" smtClean="0"/>
              <a:t>enetic </a:t>
            </a:r>
            <a:r>
              <a:rPr lang="en-GB" dirty="0"/>
              <a:t>variation within a population is important for the survival of the species </a:t>
            </a:r>
            <a:r>
              <a:rPr lang="en-GB" dirty="0" smtClean="0"/>
              <a:t>because inherited </a:t>
            </a:r>
            <a:r>
              <a:rPr lang="en-GB" dirty="0"/>
              <a:t>variation is constantly being generated by the process of meiosis, through the reshuffling of alleles</a:t>
            </a:r>
            <a:r>
              <a:rPr lang="en-GB" dirty="0" smtClean="0"/>
              <a:t>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LINKS all 3 ideas: </a:t>
            </a:r>
          </a:p>
          <a:p>
            <a:pPr marL="347472" lvl="1" indent="0">
              <a:buNone/>
            </a:pPr>
            <a:r>
              <a:rPr lang="en-US" dirty="0" smtClean="0"/>
              <a:t>meiosis -&gt; variation -&gt;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0064"/>
            <a:ext cx="8183880" cy="1051560"/>
          </a:xfrm>
        </p:spPr>
        <p:txBody>
          <a:bodyPr/>
          <a:lstStyle/>
          <a:p>
            <a:r>
              <a:rPr lang="en-US" dirty="0" smtClean="0"/>
              <a:t>The diagram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2952328" cy="4187952"/>
          </a:xfrm>
        </p:spPr>
        <p:txBody>
          <a:bodyPr>
            <a:normAutofit/>
          </a:bodyPr>
          <a:lstStyle/>
          <a:p>
            <a:r>
              <a:rPr lang="en-US" dirty="0" smtClean="0"/>
              <a:t>Making it clear what you mean when you talk about meiosis.</a:t>
            </a:r>
          </a:p>
          <a:p>
            <a:r>
              <a:rPr lang="en-US" dirty="0" smtClean="0"/>
              <a:t>How could this diagram be better?</a:t>
            </a: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7" t="25201" r="21825" b="6250"/>
          <a:stretch/>
        </p:blipFill>
        <p:spPr bwMode="auto">
          <a:xfrm>
            <a:off x="3419872" y="1081624"/>
            <a:ext cx="5561358" cy="574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/>
          <a:lstStyle/>
          <a:p>
            <a:r>
              <a:rPr lang="en-US" dirty="0" smtClean="0"/>
              <a:t>How do cells replicate?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/>
          <a:lstStyle/>
          <a:p>
            <a:r>
              <a:rPr lang="en-US" dirty="0" smtClean="0"/>
              <a:t>We need new cells for:</a:t>
            </a:r>
          </a:p>
          <a:p>
            <a:pPr lvl="1"/>
            <a:r>
              <a:rPr lang="en-US" dirty="0"/>
              <a:t>Repair</a:t>
            </a:r>
          </a:p>
          <a:p>
            <a:pPr lvl="1"/>
            <a:r>
              <a:rPr lang="en-US" dirty="0"/>
              <a:t>Growth</a:t>
            </a:r>
          </a:p>
          <a:p>
            <a:endParaRPr lang="en-US" dirty="0"/>
          </a:p>
          <a:p>
            <a:r>
              <a:rPr lang="en-US" dirty="0" smtClean="0"/>
              <a:t>All body cells must contain a perfect copy of the genetic code in the nucleus.</a:t>
            </a:r>
          </a:p>
          <a:p>
            <a:endParaRPr lang="en-US" dirty="0"/>
          </a:p>
          <a:p>
            <a:r>
              <a:rPr lang="en-US" dirty="0" smtClean="0"/>
              <a:t>New body cells also have the diploid number of chromosomes. </a:t>
            </a:r>
          </a:p>
          <a:p>
            <a:pPr marL="34747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/>
          <a:lstStyle/>
          <a:p>
            <a:r>
              <a:rPr lang="en-US" dirty="0" smtClean="0"/>
              <a:t>Before </a:t>
            </a:r>
            <a:r>
              <a:rPr lang="en-US" dirty="0" smtClean="0"/>
              <a:t>cells replicate….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>
            <a:normAutofit/>
          </a:bodyPr>
          <a:lstStyle/>
          <a:p>
            <a:r>
              <a:rPr lang="en-US" dirty="0" smtClean="0"/>
              <a:t>…they undergo semi-conservative replication of the DNA in the nucleus.</a:t>
            </a:r>
            <a:endParaRPr lang="en-US" dirty="0" smtClean="0"/>
          </a:p>
          <a:p>
            <a:pPr lvl="1"/>
            <a:r>
              <a:rPr lang="en-US" dirty="0" smtClean="0"/>
              <a:t>Unwind</a:t>
            </a:r>
            <a:endParaRPr lang="en-US" dirty="0"/>
          </a:p>
          <a:p>
            <a:pPr lvl="1"/>
            <a:r>
              <a:rPr lang="en-US" dirty="0" smtClean="0"/>
              <a:t>Unzip</a:t>
            </a:r>
          </a:p>
          <a:p>
            <a:pPr lvl="1"/>
            <a:r>
              <a:rPr lang="en-US" dirty="0" smtClean="0"/>
              <a:t>Attach</a:t>
            </a:r>
          </a:p>
          <a:p>
            <a:pPr lvl="1"/>
            <a:r>
              <a:rPr lang="en-US" dirty="0" smtClean="0"/>
              <a:t>Twist</a:t>
            </a:r>
            <a:endParaRPr lang="en-US" dirty="0"/>
          </a:p>
          <a:p>
            <a:r>
              <a:rPr lang="en-US" dirty="0" smtClean="0"/>
              <a:t>This produces replicated </a:t>
            </a:r>
          </a:p>
          <a:p>
            <a:pPr marL="347472" lvl="1" indent="0">
              <a:buNone/>
            </a:pPr>
            <a:r>
              <a:rPr lang="en-US" sz="2800" dirty="0" smtClean="0"/>
              <a:t>chromosomes made up of</a:t>
            </a:r>
          </a:p>
          <a:p>
            <a:pPr marL="347472" lvl="1" indent="0">
              <a:buNone/>
            </a:pPr>
            <a:r>
              <a:rPr lang="en-US" sz="2800" dirty="0"/>
              <a:t>t</a:t>
            </a:r>
            <a:r>
              <a:rPr lang="en-US" sz="2800" dirty="0" smtClean="0"/>
              <a:t>wo chromatids.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99532"/>
            <a:ext cx="2803152" cy="280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8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880" cy="1051560"/>
          </a:xfrm>
        </p:spPr>
        <p:txBody>
          <a:bodyPr/>
          <a:lstStyle/>
          <a:p>
            <a:r>
              <a:rPr lang="en-US" dirty="0" smtClean="0"/>
              <a:t>Mitosis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the video to identify the steps.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36694" r="35585" b="12903"/>
          <a:stretch/>
        </p:blipFill>
        <p:spPr bwMode="auto">
          <a:xfrm>
            <a:off x="1298675" y="1340768"/>
            <a:ext cx="6091084" cy="368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7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Mitosis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1 - Chromosomes in the nucleus replicate, shorten and fatten and become visible.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2699792" y="1772816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7" name="Group 26"/>
          <p:cNvGrpSpPr/>
          <p:nvPr/>
        </p:nvGrpSpPr>
        <p:grpSpPr>
          <a:xfrm>
            <a:off x="4224997" y="2592236"/>
            <a:ext cx="400656" cy="863131"/>
            <a:chOff x="4224997" y="2592236"/>
            <a:chExt cx="400656" cy="863131"/>
          </a:xfrm>
        </p:grpSpPr>
        <p:sp>
          <p:nvSpPr>
            <p:cNvPr id="5" name="Oval 4"/>
            <p:cNvSpPr/>
            <p:nvPr/>
          </p:nvSpPr>
          <p:spPr>
            <a:xfrm rot="529196">
              <a:off x="4395036" y="2592236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Oval 5"/>
            <p:cNvSpPr/>
            <p:nvPr/>
          </p:nvSpPr>
          <p:spPr>
            <a:xfrm rot="2411174">
              <a:off x="4510493" y="2690819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Oval 6"/>
            <p:cNvSpPr/>
            <p:nvPr/>
          </p:nvSpPr>
          <p:spPr>
            <a:xfrm rot="1053946">
              <a:off x="4362509" y="2954210"/>
              <a:ext cx="115160" cy="5011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Oval 7"/>
            <p:cNvSpPr/>
            <p:nvPr/>
          </p:nvSpPr>
          <p:spPr>
            <a:xfrm rot="2190384">
              <a:off x="4224997" y="2877815"/>
              <a:ext cx="115160" cy="5011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68073" y="3338077"/>
            <a:ext cx="167826" cy="568466"/>
            <a:chOff x="5004048" y="2780928"/>
            <a:chExt cx="246146" cy="72712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" name="Oval 8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Oval 9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Oval 10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Oval 11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21001" y="3118722"/>
            <a:ext cx="561576" cy="859210"/>
            <a:chOff x="3339511" y="3261196"/>
            <a:chExt cx="561576" cy="859210"/>
          </a:xfrm>
        </p:grpSpPr>
        <p:sp>
          <p:nvSpPr>
            <p:cNvPr id="17" name="Oval 16"/>
            <p:cNvSpPr/>
            <p:nvPr/>
          </p:nvSpPr>
          <p:spPr>
            <a:xfrm rot="18884347">
              <a:off x="3463017" y="3322027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Oval 17"/>
            <p:cNvSpPr/>
            <p:nvPr/>
          </p:nvSpPr>
          <p:spPr>
            <a:xfrm rot="20766325">
              <a:off x="3592023" y="3261196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Oval 18"/>
            <p:cNvSpPr/>
            <p:nvPr/>
          </p:nvSpPr>
          <p:spPr>
            <a:xfrm rot="19409097">
              <a:off x="3813643" y="3549634"/>
              <a:ext cx="87444" cy="5200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Oval 19"/>
            <p:cNvSpPr/>
            <p:nvPr/>
          </p:nvSpPr>
          <p:spPr>
            <a:xfrm rot="20545535">
              <a:off x="3674622" y="3600397"/>
              <a:ext cx="87444" cy="5200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1" name="Group 20"/>
          <p:cNvGrpSpPr/>
          <p:nvPr/>
        </p:nvGrpSpPr>
        <p:grpSpPr>
          <a:xfrm rot="17868781">
            <a:off x="4865957" y="2864980"/>
            <a:ext cx="221151" cy="537491"/>
            <a:chOff x="5004048" y="2780928"/>
            <a:chExt cx="246146" cy="72712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" name="Oval 21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Oval 22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Oval 23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Oval 24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8" name="Oval 27"/>
          <p:cNvSpPr/>
          <p:nvPr/>
        </p:nvSpPr>
        <p:spPr>
          <a:xfrm>
            <a:off x="3563888" y="2420888"/>
            <a:ext cx="1944216" cy="17281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0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Mitosis Step-by-Step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2 </a:t>
            </a:r>
            <a:r>
              <a:rPr lang="en-NZ" smtClean="0"/>
              <a:t>– The nuclear </a:t>
            </a:r>
            <a:r>
              <a:rPr lang="en-NZ" dirty="0" smtClean="0"/>
              <a:t>membrane disappears and spindles attach to each chromosome.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2750451" y="1823444"/>
            <a:ext cx="3528392" cy="31683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7" name="Group 26"/>
          <p:cNvGrpSpPr/>
          <p:nvPr/>
        </p:nvGrpSpPr>
        <p:grpSpPr>
          <a:xfrm>
            <a:off x="4167417" y="2635794"/>
            <a:ext cx="400656" cy="863131"/>
            <a:chOff x="4224997" y="2592236"/>
            <a:chExt cx="400656" cy="863131"/>
          </a:xfrm>
        </p:grpSpPr>
        <p:sp>
          <p:nvSpPr>
            <p:cNvPr id="5" name="Oval 4"/>
            <p:cNvSpPr/>
            <p:nvPr/>
          </p:nvSpPr>
          <p:spPr>
            <a:xfrm rot="529196">
              <a:off x="4395036" y="2592236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Oval 5"/>
            <p:cNvSpPr/>
            <p:nvPr/>
          </p:nvSpPr>
          <p:spPr>
            <a:xfrm rot="2411174">
              <a:off x="4510493" y="2690819"/>
              <a:ext cx="115160" cy="3223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Oval 6"/>
            <p:cNvSpPr/>
            <p:nvPr/>
          </p:nvSpPr>
          <p:spPr>
            <a:xfrm rot="1053946">
              <a:off x="4362509" y="2954210"/>
              <a:ext cx="115160" cy="5011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Oval 7"/>
            <p:cNvSpPr/>
            <p:nvPr/>
          </p:nvSpPr>
          <p:spPr>
            <a:xfrm rot="2190384">
              <a:off x="4224997" y="2877815"/>
              <a:ext cx="115160" cy="5011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03446" y="3829258"/>
            <a:ext cx="167826" cy="568466"/>
            <a:chOff x="5004048" y="2780928"/>
            <a:chExt cx="246146" cy="72712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" name="Oval 8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Oval 9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Oval 10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Oval 11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39511" y="3261196"/>
            <a:ext cx="561576" cy="859210"/>
            <a:chOff x="3339511" y="3261196"/>
            <a:chExt cx="561576" cy="859210"/>
          </a:xfrm>
        </p:grpSpPr>
        <p:sp>
          <p:nvSpPr>
            <p:cNvPr id="17" name="Oval 16"/>
            <p:cNvSpPr/>
            <p:nvPr/>
          </p:nvSpPr>
          <p:spPr>
            <a:xfrm rot="18884347">
              <a:off x="3463017" y="3322027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Oval 17"/>
            <p:cNvSpPr/>
            <p:nvPr/>
          </p:nvSpPr>
          <p:spPr>
            <a:xfrm rot="20766325">
              <a:off x="3592023" y="3261196"/>
              <a:ext cx="87444" cy="3344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Oval 18"/>
            <p:cNvSpPr/>
            <p:nvPr/>
          </p:nvSpPr>
          <p:spPr>
            <a:xfrm rot="19409097">
              <a:off x="3813643" y="3549634"/>
              <a:ext cx="87444" cy="5200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Oval 19"/>
            <p:cNvSpPr/>
            <p:nvPr/>
          </p:nvSpPr>
          <p:spPr>
            <a:xfrm rot="20545535">
              <a:off x="3674622" y="3600397"/>
              <a:ext cx="87444" cy="5200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1" name="Group 20"/>
          <p:cNvGrpSpPr/>
          <p:nvPr/>
        </p:nvGrpSpPr>
        <p:grpSpPr>
          <a:xfrm rot="17868781">
            <a:off x="5386515" y="2667433"/>
            <a:ext cx="221151" cy="537491"/>
            <a:chOff x="5004048" y="2780928"/>
            <a:chExt cx="246146" cy="72712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" name="Oval 21"/>
            <p:cNvSpPr/>
            <p:nvPr/>
          </p:nvSpPr>
          <p:spPr>
            <a:xfrm rot="20644208">
              <a:off x="5004048" y="2780928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Oval 22"/>
            <p:cNvSpPr/>
            <p:nvPr/>
          </p:nvSpPr>
          <p:spPr>
            <a:xfrm rot="1187191">
              <a:off x="5154210" y="27872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Oval 23"/>
            <p:cNvSpPr/>
            <p:nvPr/>
          </p:nvSpPr>
          <p:spPr>
            <a:xfrm rot="1025891">
              <a:off x="5004049" y="314040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Oval 24"/>
            <p:cNvSpPr/>
            <p:nvPr/>
          </p:nvSpPr>
          <p:spPr>
            <a:xfrm rot="19897810">
              <a:off x="5178186" y="3132973"/>
              <a:ext cx="72008" cy="36764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3" name="Oval 12"/>
          <p:cNvSpPr/>
          <p:nvPr/>
        </p:nvSpPr>
        <p:spPr>
          <a:xfrm>
            <a:off x="2915816" y="3204788"/>
            <a:ext cx="72008" cy="1357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8" name="Oval 27"/>
          <p:cNvSpPr/>
          <p:nvPr/>
        </p:nvSpPr>
        <p:spPr>
          <a:xfrm>
            <a:off x="5940152" y="3187738"/>
            <a:ext cx="72008" cy="1357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Arc 13"/>
          <p:cNvSpPr/>
          <p:nvPr/>
        </p:nvSpPr>
        <p:spPr>
          <a:xfrm>
            <a:off x="2987824" y="2691706"/>
            <a:ext cx="1432265" cy="1117932"/>
          </a:xfrm>
          <a:prstGeom prst="arc">
            <a:avLst>
              <a:gd name="adj1" fmla="val 10997362"/>
              <a:gd name="adj2" fmla="val 2005144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9" name="Arc 28"/>
          <p:cNvSpPr/>
          <p:nvPr/>
        </p:nvSpPr>
        <p:spPr>
          <a:xfrm rot="11044903">
            <a:off x="2978823" y="3096658"/>
            <a:ext cx="1330757" cy="55404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0" name="Arc 29"/>
          <p:cNvSpPr/>
          <p:nvPr/>
        </p:nvSpPr>
        <p:spPr>
          <a:xfrm>
            <a:off x="5482709" y="2960086"/>
            <a:ext cx="529451" cy="468337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Arc 30"/>
          <p:cNvSpPr/>
          <p:nvPr/>
        </p:nvSpPr>
        <p:spPr>
          <a:xfrm rot="6068151">
            <a:off x="4646041" y="2754871"/>
            <a:ext cx="1512168" cy="1218383"/>
          </a:xfrm>
          <a:prstGeom prst="arc">
            <a:avLst>
              <a:gd name="adj1" fmla="val 15077556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2" name="Arc 31"/>
          <p:cNvSpPr/>
          <p:nvPr/>
        </p:nvSpPr>
        <p:spPr>
          <a:xfrm rot="9472025">
            <a:off x="4438034" y="2039945"/>
            <a:ext cx="1853991" cy="1552718"/>
          </a:xfrm>
          <a:prstGeom prst="arc">
            <a:avLst>
              <a:gd name="adj1" fmla="val 14332964"/>
              <a:gd name="adj2" fmla="val 29228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3" name="Arc 32"/>
          <p:cNvSpPr/>
          <p:nvPr/>
        </p:nvSpPr>
        <p:spPr>
          <a:xfrm rot="9472025">
            <a:off x="2958989" y="2059886"/>
            <a:ext cx="2505939" cy="2630571"/>
          </a:xfrm>
          <a:prstGeom prst="arc">
            <a:avLst>
              <a:gd name="adj1" fmla="val 14332964"/>
              <a:gd name="adj2" fmla="val 159642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99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176</TotalTime>
  <Words>1334</Words>
  <Application>Microsoft Office PowerPoint</Application>
  <PresentationFormat>On-screen Show (4:3)</PresentationFormat>
  <Paragraphs>316</Paragraphs>
  <Slides>46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Aspect</vt:lpstr>
      <vt:lpstr>How many chromosomes?</vt:lpstr>
      <vt:lpstr>How many chromosomes?</vt:lpstr>
      <vt:lpstr>How many chromosomes?</vt:lpstr>
      <vt:lpstr>How many chromosomes?</vt:lpstr>
      <vt:lpstr>How do cells replicate?</vt:lpstr>
      <vt:lpstr>Before cells replicate….</vt:lpstr>
      <vt:lpstr>Mitosis</vt:lpstr>
      <vt:lpstr>Mitosis Step-by-Step</vt:lpstr>
      <vt:lpstr>Mitosis Step-by-Step</vt:lpstr>
      <vt:lpstr>Mitosis Step-by-Step</vt:lpstr>
      <vt:lpstr>Mitosis Step-by-Step</vt:lpstr>
      <vt:lpstr>Mitosis Step-by-Step</vt:lpstr>
      <vt:lpstr>Mitosis Step-by-Step</vt:lpstr>
      <vt:lpstr>Quick Write</vt:lpstr>
      <vt:lpstr>Glossary</vt:lpstr>
      <vt:lpstr>Picture Dictation</vt:lpstr>
      <vt:lpstr>Mitosis Step-by-Step</vt:lpstr>
      <vt:lpstr>Mitosis Step-by-Step</vt:lpstr>
      <vt:lpstr>Mitosis Step-by-Step</vt:lpstr>
      <vt:lpstr>Mitosis Step-by-Step</vt:lpstr>
      <vt:lpstr>Mitosis Step-by-Step</vt:lpstr>
      <vt:lpstr>How many chromosomes?</vt:lpstr>
      <vt:lpstr>How are gametes created?</vt:lpstr>
      <vt:lpstr>Mitosis</vt:lpstr>
      <vt:lpstr>Meiosis Step-by-Step</vt:lpstr>
      <vt:lpstr>Meiosis Step-by-Step</vt:lpstr>
      <vt:lpstr>Meiosis Step-by-Step</vt:lpstr>
      <vt:lpstr>Meiosis Step-by-Step</vt:lpstr>
      <vt:lpstr>Meiosis Step-by-Step</vt:lpstr>
      <vt:lpstr>Meiosis Step-by-Step</vt:lpstr>
      <vt:lpstr>Meiosis Step-by-Step</vt:lpstr>
      <vt:lpstr>Meiosis Step-by-Step</vt:lpstr>
      <vt:lpstr>Meiosis Step-by-Step</vt:lpstr>
      <vt:lpstr>Picture Dictation</vt:lpstr>
      <vt:lpstr>NCEA Questions</vt:lpstr>
      <vt:lpstr>NCEA Marking</vt:lpstr>
      <vt:lpstr>NCEA Marking</vt:lpstr>
      <vt:lpstr>NCEA Marking</vt:lpstr>
      <vt:lpstr>Meiosis Question</vt:lpstr>
      <vt:lpstr>Meiosis Question</vt:lpstr>
      <vt:lpstr>Meiosis Question</vt:lpstr>
      <vt:lpstr>Meiosis Question</vt:lpstr>
      <vt:lpstr>Meiosis Question</vt:lpstr>
      <vt:lpstr>Meiosis Question</vt:lpstr>
      <vt:lpstr>Meiosis Question</vt:lpstr>
      <vt:lpstr>The diagram</vt:lpstr>
    </vt:vector>
  </TitlesOfParts>
  <Company>James Hargest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have we learned so far?</dc:title>
  <dc:creator>S_KHECTOR</dc:creator>
  <cp:lastModifiedBy>Katie</cp:lastModifiedBy>
  <cp:revision>17</cp:revision>
  <dcterms:created xsi:type="dcterms:W3CDTF">2012-09-03T20:42:58Z</dcterms:created>
  <dcterms:modified xsi:type="dcterms:W3CDTF">2013-07-31T07:07:14Z</dcterms:modified>
</cp:coreProperties>
</file>