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3" r:id="rId9"/>
    <p:sldId id="263" r:id="rId10"/>
    <p:sldId id="274" r:id="rId11"/>
    <p:sldId id="275" r:id="rId12"/>
    <p:sldId id="276" r:id="rId13"/>
    <p:sldId id="272" r:id="rId14"/>
    <p:sldId id="271" r:id="rId15"/>
    <p:sldId id="268" r:id="rId16"/>
    <p:sldId id="277" r:id="rId17"/>
    <p:sldId id="281" r:id="rId18"/>
    <p:sldId id="282" r:id="rId19"/>
    <p:sldId id="280" r:id="rId20"/>
    <p:sldId id="278" r:id="rId21"/>
    <p:sldId id="264" r:id="rId22"/>
    <p:sldId id="279" r:id="rId23"/>
    <p:sldId id="288" r:id="rId24"/>
    <p:sldId id="289" r:id="rId25"/>
    <p:sldId id="283" r:id="rId26"/>
    <p:sldId id="284" r:id="rId27"/>
    <p:sldId id="285" r:id="rId28"/>
    <p:sldId id="286" r:id="rId29"/>
    <p:sldId id="296" r:id="rId30"/>
    <p:sldId id="265" r:id="rId31"/>
    <p:sldId id="270" r:id="rId32"/>
    <p:sldId id="297" r:id="rId33"/>
    <p:sldId id="298" r:id="rId34"/>
    <p:sldId id="266" r:id="rId35"/>
    <p:sldId id="269" r:id="rId36"/>
    <p:sldId id="287" r:id="rId37"/>
    <p:sldId id="267" r:id="rId38"/>
    <p:sldId id="293" r:id="rId39"/>
    <p:sldId id="294" r:id="rId40"/>
    <p:sldId id="291" r:id="rId41"/>
    <p:sldId id="292" r:id="rId42"/>
    <p:sldId id="295" r:id="rId43"/>
    <p:sldId id="29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Volume</c:v>
                </c:pt>
              </c:strCache>
            </c:strRef>
          </c:tx>
          <c:invertIfNegative val="0"/>
          <c:cat>
            <c:strRef>
              <c:f>Sheet1!$A$2:$A$11</c:f>
              <c:strCache>
                <c:ptCount val="10"/>
                <c:pt idx="0">
                  <c:v>Japan</c:v>
                </c:pt>
                <c:pt idx="1">
                  <c:v>EU</c:v>
                </c:pt>
                <c:pt idx="2">
                  <c:v>China</c:v>
                </c:pt>
                <c:pt idx="3">
                  <c:v>Korea</c:v>
                </c:pt>
                <c:pt idx="4">
                  <c:v>Taiwan</c:v>
                </c:pt>
                <c:pt idx="5">
                  <c:v>Australia</c:v>
                </c:pt>
                <c:pt idx="6">
                  <c:v>Hong Kong</c:v>
                </c:pt>
                <c:pt idx="7">
                  <c:v>USA</c:v>
                </c:pt>
                <c:pt idx="8">
                  <c:v>Malaysia</c:v>
                </c:pt>
                <c:pt idx="9">
                  <c:v>Total</c:v>
                </c:pt>
              </c:strCache>
            </c:strRef>
          </c:cat>
          <c:val>
            <c:numRef>
              <c:f>Sheet1!$B$2:$B$11</c:f>
              <c:numCache>
                <c:formatCode>General</c:formatCode>
                <c:ptCount val="10"/>
                <c:pt idx="0" formatCode="#,##0">
                  <c:v>73078</c:v>
                </c:pt>
                <c:pt idx="1">
                  <c:v>189891</c:v>
                </c:pt>
                <c:pt idx="2">
                  <c:v>35831</c:v>
                </c:pt>
                <c:pt idx="3">
                  <c:v>28130</c:v>
                </c:pt>
                <c:pt idx="4">
                  <c:v>26556</c:v>
                </c:pt>
                <c:pt idx="5">
                  <c:v>18829</c:v>
                </c:pt>
                <c:pt idx="6">
                  <c:v>9147</c:v>
                </c:pt>
                <c:pt idx="7">
                  <c:v>19783</c:v>
                </c:pt>
                <c:pt idx="8">
                  <c:v>4552</c:v>
                </c:pt>
                <c:pt idx="9">
                  <c:v>430775</c:v>
                </c:pt>
              </c:numCache>
            </c:numRef>
          </c:val>
        </c:ser>
        <c:dLbls>
          <c:showLegendKey val="0"/>
          <c:showVal val="0"/>
          <c:showCatName val="0"/>
          <c:showSerName val="0"/>
          <c:showPercent val="0"/>
          <c:showBubbleSize val="0"/>
        </c:dLbls>
        <c:gapWidth val="150"/>
        <c:axId val="74318592"/>
        <c:axId val="74320128"/>
      </c:barChart>
      <c:catAx>
        <c:axId val="74318592"/>
        <c:scaling>
          <c:orientation val="minMax"/>
        </c:scaling>
        <c:delete val="0"/>
        <c:axPos val="b"/>
        <c:majorTickMark val="out"/>
        <c:minorTickMark val="none"/>
        <c:tickLblPos val="nextTo"/>
        <c:crossAx val="74320128"/>
        <c:crosses val="autoZero"/>
        <c:auto val="1"/>
        <c:lblAlgn val="ctr"/>
        <c:lblOffset val="100"/>
        <c:noMultiLvlLbl val="0"/>
      </c:catAx>
      <c:valAx>
        <c:axId val="74320128"/>
        <c:scaling>
          <c:orientation val="minMax"/>
        </c:scaling>
        <c:delete val="0"/>
        <c:axPos val="l"/>
        <c:majorGridlines/>
        <c:numFmt formatCode="#,##0" sourceLinked="1"/>
        <c:majorTickMark val="out"/>
        <c:minorTickMark val="none"/>
        <c:tickLblPos val="nextTo"/>
        <c:crossAx val="74318592"/>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Sheet1!$B$14</c:f>
              <c:strCache>
                <c:ptCount val="1"/>
                <c:pt idx="0">
                  <c:v>Value</c:v>
                </c:pt>
              </c:strCache>
            </c:strRef>
          </c:tx>
          <c:spPr>
            <a:solidFill>
              <a:schemeClr val="accent3">
                <a:lumMod val="75000"/>
              </a:schemeClr>
            </a:solidFill>
          </c:spPr>
          <c:invertIfNegative val="0"/>
          <c:cat>
            <c:strRef>
              <c:f>Sheet1!$A$15:$A$24</c:f>
              <c:strCache>
                <c:ptCount val="10"/>
                <c:pt idx="0">
                  <c:v>Japan</c:v>
                </c:pt>
                <c:pt idx="1">
                  <c:v>EU</c:v>
                </c:pt>
                <c:pt idx="2">
                  <c:v>China</c:v>
                </c:pt>
                <c:pt idx="3">
                  <c:v>Korea</c:v>
                </c:pt>
                <c:pt idx="4">
                  <c:v>Taiwan</c:v>
                </c:pt>
                <c:pt idx="5">
                  <c:v>Australia</c:v>
                </c:pt>
                <c:pt idx="6">
                  <c:v>Hong Kong</c:v>
                </c:pt>
                <c:pt idx="7">
                  <c:v>USA</c:v>
                </c:pt>
                <c:pt idx="8">
                  <c:v>Malaysia</c:v>
                </c:pt>
                <c:pt idx="9">
                  <c:v>Total</c:v>
                </c:pt>
              </c:strCache>
            </c:strRef>
          </c:cat>
          <c:val>
            <c:numRef>
              <c:f>Sheet1!$B$15:$B$24</c:f>
              <c:numCache>
                <c:formatCode>General</c:formatCode>
                <c:ptCount val="10"/>
                <c:pt idx="0">
                  <c:v>325332771</c:v>
                </c:pt>
                <c:pt idx="1">
                  <c:v>317640919</c:v>
                </c:pt>
                <c:pt idx="2">
                  <c:v>94065458</c:v>
                </c:pt>
                <c:pt idx="3">
                  <c:v>77899572</c:v>
                </c:pt>
                <c:pt idx="4">
                  <c:v>70303326</c:v>
                </c:pt>
                <c:pt idx="5">
                  <c:v>45439018</c:v>
                </c:pt>
                <c:pt idx="6">
                  <c:v>28172244</c:v>
                </c:pt>
                <c:pt idx="7">
                  <c:v>26962155</c:v>
                </c:pt>
                <c:pt idx="8">
                  <c:v>12239926</c:v>
                </c:pt>
                <c:pt idx="9">
                  <c:v>1045814960</c:v>
                </c:pt>
              </c:numCache>
            </c:numRef>
          </c:val>
        </c:ser>
        <c:dLbls>
          <c:showLegendKey val="0"/>
          <c:showVal val="0"/>
          <c:showCatName val="0"/>
          <c:showSerName val="0"/>
          <c:showPercent val="0"/>
          <c:showBubbleSize val="0"/>
        </c:dLbls>
        <c:gapWidth val="150"/>
        <c:axId val="74336512"/>
        <c:axId val="74346496"/>
      </c:barChart>
      <c:catAx>
        <c:axId val="74336512"/>
        <c:scaling>
          <c:orientation val="minMax"/>
        </c:scaling>
        <c:delete val="0"/>
        <c:axPos val="b"/>
        <c:majorTickMark val="out"/>
        <c:minorTickMark val="none"/>
        <c:tickLblPos val="nextTo"/>
        <c:crossAx val="74346496"/>
        <c:crosses val="autoZero"/>
        <c:auto val="1"/>
        <c:lblAlgn val="ctr"/>
        <c:lblOffset val="100"/>
        <c:noMultiLvlLbl val="0"/>
      </c:catAx>
      <c:valAx>
        <c:axId val="74346496"/>
        <c:scaling>
          <c:orientation val="minMax"/>
        </c:scaling>
        <c:delete val="0"/>
        <c:axPos val="l"/>
        <c:majorGridlines/>
        <c:numFmt formatCode="General" sourceLinked="1"/>
        <c:majorTickMark val="out"/>
        <c:minorTickMark val="none"/>
        <c:tickLblPos val="nextTo"/>
        <c:crossAx val="74336512"/>
        <c:crosses val="autoZero"/>
        <c:crossBetween val="between"/>
      </c:valAx>
    </c:plotArea>
    <c:legend>
      <c:legendPos val="r"/>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D1025C-0EE4-48A1-B278-13BC68C61FEA}"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9E663-17DD-428F-A886-B6967C732012}" type="slidenum">
              <a:rPr lang="en-US" smtClean="0"/>
              <a:t>‹#›</a:t>
            </a:fld>
            <a:endParaRPr lang="en-US"/>
          </a:p>
        </p:txBody>
      </p:sp>
    </p:spTree>
    <p:extLst>
      <p:ext uri="{BB962C8B-B14F-4D97-AF65-F5344CB8AC3E}">
        <p14:creationId xmlns:p14="http://schemas.microsoft.com/office/powerpoint/2010/main" val="1660406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1025C-0EE4-48A1-B278-13BC68C61FEA}"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9E663-17DD-428F-A886-B6967C732012}" type="slidenum">
              <a:rPr lang="en-US" smtClean="0"/>
              <a:t>‹#›</a:t>
            </a:fld>
            <a:endParaRPr lang="en-US"/>
          </a:p>
        </p:txBody>
      </p:sp>
    </p:spTree>
    <p:extLst>
      <p:ext uri="{BB962C8B-B14F-4D97-AF65-F5344CB8AC3E}">
        <p14:creationId xmlns:p14="http://schemas.microsoft.com/office/powerpoint/2010/main" val="182755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1025C-0EE4-48A1-B278-13BC68C61FEA}"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9E663-17DD-428F-A886-B6967C732012}" type="slidenum">
              <a:rPr lang="en-US" smtClean="0"/>
              <a:t>‹#›</a:t>
            </a:fld>
            <a:endParaRPr lang="en-US"/>
          </a:p>
        </p:txBody>
      </p:sp>
    </p:spTree>
    <p:extLst>
      <p:ext uri="{BB962C8B-B14F-4D97-AF65-F5344CB8AC3E}">
        <p14:creationId xmlns:p14="http://schemas.microsoft.com/office/powerpoint/2010/main" val="348984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1025C-0EE4-48A1-B278-13BC68C61FEA}"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9E663-17DD-428F-A886-B6967C732012}" type="slidenum">
              <a:rPr lang="en-US" smtClean="0"/>
              <a:t>‹#›</a:t>
            </a:fld>
            <a:endParaRPr lang="en-US"/>
          </a:p>
        </p:txBody>
      </p:sp>
    </p:spTree>
    <p:extLst>
      <p:ext uri="{BB962C8B-B14F-4D97-AF65-F5344CB8AC3E}">
        <p14:creationId xmlns:p14="http://schemas.microsoft.com/office/powerpoint/2010/main" val="222613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D1025C-0EE4-48A1-B278-13BC68C61FEA}"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9E663-17DD-428F-A886-B6967C732012}" type="slidenum">
              <a:rPr lang="en-US" smtClean="0"/>
              <a:t>‹#›</a:t>
            </a:fld>
            <a:endParaRPr lang="en-US"/>
          </a:p>
        </p:txBody>
      </p:sp>
    </p:spTree>
    <p:extLst>
      <p:ext uri="{BB962C8B-B14F-4D97-AF65-F5344CB8AC3E}">
        <p14:creationId xmlns:p14="http://schemas.microsoft.com/office/powerpoint/2010/main" val="415503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D1025C-0EE4-48A1-B278-13BC68C61FEA}" type="datetimeFigureOut">
              <a:rPr lang="en-US" smtClean="0"/>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9E663-17DD-428F-A886-B6967C732012}" type="slidenum">
              <a:rPr lang="en-US" smtClean="0"/>
              <a:t>‹#›</a:t>
            </a:fld>
            <a:endParaRPr lang="en-US"/>
          </a:p>
        </p:txBody>
      </p:sp>
    </p:spTree>
    <p:extLst>
      <p:ext uri="{BB962C8B-B14F-4D97-AF65-F5344CB8AC3E}">
        <p14:creationId xmlns:p14="http://schemas.microsoft.com/office/powerpoint/2010/main" val="71881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D1025C-0EE4-48A1-B278-13BC68C61FEA}" type="datetimeFigureOut">
              <a:rPr lang="en-US" smtClean="0"/>
              <a:t>9/9/2013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B9E663-17DD-428F-A886-B6967C732012}" type="slidenum">
              <a:rPr lang="en-US" smtClean="0"/>
              <a:t>‹#›</a:t>
            </a:fld>
            <a:endParaRPr lang="en-US"/>
          </a:p>
        </p:txBody>
      </p:sp>
    </p:spTree>
    <p:extLst>
      <p:ext uri="{BB962C8B-B14F-4D97-AF65-F5344CB8AC3E}">
        <p14:creationId xmlns:p14="http://schemas.microsoft.com/office/powerpoint/2010/main" val="786033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D1025C-0EE4-48A1-B278-13BC68C61FEA}" type="datetimeFigureOut">
              <a:rPr lang="en-US" smtClean="0"/>
              <a:t>9/9/2013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B9E663-17DD-428F-A886-B6967C732012}" type="slidenum">
              <a:rPr lang="en-US" smtClean="0"/>
              <a:t>‹#›</a:t>
            </a:fld>
            <a:endParaRPr lang="en-US"/>
          </a:p>
        </p:txBody>
      </p:sp>
    </p:spTree>
    <p:extLst>
      <p:ext uri="{BB962C8B-B14F-4D97-AF65-F5344CB8AC3E}">
        <p14:creationId xmlns:p14="http://schemas.microsoft.com/office/powerpoint/2010/main" val="444306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1025C-0EE4-48A1-B278-13BC68C61FEA}" type="datetimeFigureOut">
              <a:rPr lang="en-US" smtClean="0"/>
              <a:t>9/9/2013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B9E663-17DD-428F-A886-B6967C732012}" type="slidenum">
              <a:rPr lang="en-US" smtClean="0"/>
              <a:t>‹#›</a:t>
            </a:fld>
            <a:endParaRPr lang="en-US"/>
          </a:p>
        </p:txBody>
      </p:sp>
    </p:spTree>
    <p:extLst>
      <p:ext uri="{BB962C8B-B14F-4D97-AF65-F5344CB8AC3E}">
        <p14:creationId xmlns:p14="http://schemas.microsoft.com/office/powerpoint/2010/main" val="2160799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1025C-0EE4-48A1-B278-13BC68C61FEA}" type="datetimeFigureOut">
              <a:rPr lang="en-US" smtClean="0"/>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9E663-17DD-428F-A886-B6967C732012}" type="slidenum">
              <a:rPr lang="en-US" smtClean="0"/>
              <a:t>‹#›</a:t>
            </a:fld>
            <a:endParaRPr lang="en-US"/>
          </a:p>
        </p:txBody>
      </p:sp>
    </p:spTree>
    <p:extLst>
      <p:ext uri="{BB962C8B-B14F-4D97-AF65-F5344CB8AC3E}">
        <p14:creationId xmlns:p14="http://schemas.microsoft.com/office/powerpoint/2010/main" val="229398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1025C-0EE4-48A1-B278-13BC68C61FEA}" type="datetimeFigureOut">
              <a:rPr lang="en-US" smtClean="0"/>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9E663-17DD-428F-A886-B6967C732012}" type="slidenum">
              <a:rPr lang="en-US" smtClean="0"/>
              <a:t>‹#›</a:t>
            </a:fld>
            <a:endParaRPr lang="en-US"/>
          </a:p>
        </p:txBody>
      </p:sp>
    </p:spTree>
    <p:extLst>
      <p:ext uri="{BB962C8B-B14F-4D97-AF65-F5344CB8AC3E}">
        <p14:creationId xmlns:p14="http://schemas.microsoft.com/office/powerpoint/2010/main" val="192204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1025C-0EE4-48A1-B278-13BC68C61FEA}" type="datetimeFigureOut">
              <a:rPr lang="en-US" smtClean="0"/>
              <a:t>9/9/2013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9E663-17DD-428F-A886-B6967C732012}" type="slidenum">
              <a:rPr lang="en-US" smtClean="0"/>
              <a:t>‹#›</a:t>
            </a:fld>
            <a:endParaRPr lang="en-US"/>
          </a:p>
        </p:txBody>
      </p:sp>
    </p:spTree>
    <p:extLst>
      <p:ext uri="{BB962C8B-B14F-4D97-AF65-F5344CB8AC3E}">
        <p14:creationId xmlns:p14="http://schemas.microsoft.com/office/powerpoint/2010/main" val="1566712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Genetic_engineering" TargetMode="External"/><Relationship Id="rId2" Type="http://schemas.openxmlformats.org/officeDocument/2006/relationships/hyperlink" Target="http://en.wikipedia.org/wiki/Maize"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en.wikipedia.org/wiki/Gene_flow" TargetMode="External"/><Relationship Id="rId4" Type="http://schemas.openxmlformats.org/officeDocument/2006/relationships/hyperlink" Target="http://en.wikipedia.org/wiki/Bacillus_thuringiensi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youtube.com/watch?v=LTq680tNmfU"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tatic6.depositphotos.com/1006563/580/i/950/depositphotos_5807354-Market-gard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01" y="-123646"/>
            <a:ext cx="10557278" cy="70072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057400" y="2514600"/>
            <a:ext cx="4724400" cy="993775"/>
          </a:xfrm>
          <a:solidFill>
            <a:schemeClr val="tx1"/>
          </a:solidFill>
        </p:spPr>
        <p:txBody>
          <a:bodyPr/>
          <a:lstStyle/>
          <a:p>
            <a:r>
              <a:rPr lang="en-US" b="1" dirty="0" smtClean="0">
                <a:solidFill>
                  <a:schemeClr val="bg1"/>
                </a:solidFill>
              </a:rPr>
              <a:t>Market Gardening</a:t>
            </a:r>
            <a:endParaRPr lang="en-US" b="1" dirty="0">
              <a:solidFill>
                <a:schemeClr val="bg1"/>
              </a:solidFill>
            </a:endParaRPr>
          </a:p>
        </p:txBody>
      </p:sp>
      <p:sp>
        <p:nvSpPr>
          <p:cNvPr id="3" name="Subtitle 2"/>
          <p:cNvSpPr>
            <a:spLocks noGrp="1"/>
          </p:cNvSpPr>
          <p:nvPr>
            <p:ph type="subTitle" idx="1"/>
          </p:nvPr>
        </p:nvSpPr>
        <p:spPr>
          <a:xfrm>
            <a:off x="1371600" y="3505200"/>
            <a:ext cx="6400800" cy="1115833"/>
          </a:xfrm>
          <a:solidFill>
            <a:schemeClr val="bg1"/>
          </a:solidFill>
        </p:spPr>
        <p:txBody>
          <a:bodyPr/>
          <a:lstStyle/>
          <a:p>
            <a:r>
              <a:rPr lang="en-US" b="1" dirty="0" smtClean="0">
                <a:solidFill>
                  <a:schemeClr val="tx1">
                    <a:lumMod val="95000"/>
                    <a:lumOff val="5000"/>
                  </a:schemeClr>
                </a:solidFill>
              </a:rPr>
              <a:t>Production of fruits, vegetables or flowers on a commercial scale.</a:t>
            </a:r>
            <a:endParaRPr lang="en-US" b="1" dirty="0">
              <a:solidFill>
                <a:schemeClr val="tx1">
                  <a:lumMod val="95000"/>
                  <a:lumOff val="5000"/>
                </a:schemeClr>
              </a:solidFill>
            </a:endParaRPr>
          </a:p>
        </p:txBody>
      </p:sp>
      <p:sp>
        <p:nvSpPr>
          <p:cNvPr id="4" name="AutoShape 2" descr="https://encrypted-tbn2.gstatic.com/images?q=tbn:ANd9GcRh72WnkUjA4CGjNm1eDjpFHP7jw9ljDcNfOI8HGPghRJpT0rPQ"/>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36626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Economy</a:t>
            </a:r>
            <a:endParaRPr lang="en-NZ" dirty="0"/>
          </a:p>
        </p:txBody>
      </p:sp>
      <p:sp>
        <p:nvSpPr>
          <p:cNvPr id="3" name="Content Placeholder 2"/>
          <p:cNvSpPr>
            <a:spLocks noGrp="1"/>
          </p:cNvSpPr>
          <p:nvPr>
            <p:ph idx="1"/>
          </p:nvPr>
        </p:nvSpPr>
        <p:spPr>
          <a:xfrm>
            <a:off x="457200" y="1600200"/>
            <a:ext cx="3429000" cy="4525963"/>
          </a:xfrm>
        </p:spPr>
        <p:txBody>
          <a:bodyPr/>
          <a:lstStyle/>
          <a:p>
            <a:r>
              <a:rPr lang="en-NZ" dirty="0" smtClean="0"/>
              <a:t>Kiwifruit exports account for 46% of all horticultural exports.</a:t>
            </a:r>
            <a:endParaRPr lang="en-NZ" dirty="0"/>
          </a:p>
        </p:txBody>
      </p:sp>
      <p:graphicFrame>
        <p:nvGraphicFramePr>
          <p:cNvPr id="4" name="Chart 3"/>
          <p:cNvGraphicFramePr>
            <a:graphicFrameLocks/>
          </p:cNvGraphicFramePr>
          <p:nvPr>
            <p:extLst>
              <p:ext uri="{D42A27DB-BD31-4B8C-83A1-F6EECF244321}">
                <p14:modId xmlns:p14="http://schemas.microsoft.com/office/powerpoint/2010/main" val="2385374731"/>
              </p:ext>
            </p:extLst>
          </p:nvPr>
        </p:nvGraphicFramePr>
        <p:xfrm>
          <a:off x="4038600" y="13716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370494958"/>
              </p:ext>
            </p:extLst>
          </p:nvPr>
        </p:nvGraphicFramePr>
        <p:xfrm>
          <a:off x="3962400" y="4080164"/>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4682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Economy</a:t>
            </a:r>
            <a:endParaRPr lang="en-NZ" dirty="0"/>
          </a:p>
        </p:txBody>
      </p:sp>
      <p:sp>
        <p:nvSpPr>
          <p:cNvPr id="3" name="Content Placeholder 2"/>
          <p:cNvSpPr>
            <a:spLocks noGrp="1"/>
          </p:cNvSpPr>
          <p:nvPr>
            <p:ph idx="1"/>
          </p:nvPr>
        </p:nvSpPr>
        <p:spPr/>
        <p:txBody>
          <a:bodyPr/>
          <a:lstStyle/>
          <a:p>
            <a:r>
              <a:rPr lang="en-NZ" dirty="0" smtClean="0"/>
              <a:t>Kiwifruit PSA</a:t>
            </a:r>
            <a:endParaRPr lang="en-NZ"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776" t="14881" r="27491" b="39286"/>
          <a:stretch/>
        </p:blipFill>
        <p:spPr bwMode="auto">
          <a:xfrm>
            <a:off x="1676400" y="2362200"/>
            <a:ext cx="5820229" cy="335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747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Economy</a:t>
            </a:r>
            <a:endParaRPr lang="en-NZ" dirty="0"/>
          </a:p>
        </p:txBody>
      </p:sp>
      <p:sp>
        <p:nvSpPr>
          <p:cNvPr id="3" name="Content Placeholder 2"/>
          <p:cNvSpPr>
            <a:spLocks noGrp="1"/>
          </p:cNvSpPr>
          <p:nvPr>
            <p:ph idx="1"/>
          </p:nvPr>
        </p:nvSpPr>
        <p:spPr>
          <a:xfrm>
            <a:off x="457200" y="1295400"/>
            <a:ext cx="8229600" cy="1828800"/>
          </a:xfrm>
        </p:spPr>
        <p:txBody>
          <a:bodyPr>
            <a:normAutofit fontScale="92500" lnSpcReduction="10000"/>
          </a:bodyPr>
          <a:lstStyle/>
          <a:p>
            <a:r>
              <a:rPr lang="en-NZ" dirty="0" smtClean="0"/>
              <a:t>Despite PSA, the industry is aiming to expand to $3 billion from exports by 2025.</a:t>
            </a:r>
          </a:p>
          <a:p>
            <a:r>
              <a:rPr lang="en-NZ" dirty="0" smtClean="0"/>
              <a:t>SQ = Status quo, AR = assisted recovery, UR = unassisted</a:t>
            </a:r>
            <a:endParaRPr lang="en-NZ"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041" t="26988" r="27959" b="20928"/>
          <a:stretch/>
        </p:blipFill>
        <p:spPr bwMode="auto">
          <a:xfrm>
            <a:off x="1752600" y="3047998"/>
            <a:ext cx="5985164" cy="381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6363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Economy</a:t>
            </a:r>
            <a:endParaRPr lang="en-NZ" dirty="0"/>
          </a:p>
        </p:txBody>
      </p:sp>
      <p:sp>
        <p:nvSpPr>
          <p:cNvPr id="3" name="Content Placeholder 2"/>
          <p:cNvSpPr>
            <a:spLocks noGrp="1"/>
          </p:cNvSpPr>
          <p:nvPr>
            <p:ph idx="1"/>
          </p:nvPr>
        </p:nvSpPr>
        <p:spPr/>
        <p:txBody>
          <a:bodyPr/>
          <a:lstStyle/>
          <a:p>
            <a:r>
              <a:rPr lang="en-NZ" dirty="0"/>
              <a:t>Vegetable production is a multi-million-dollar business in New Zealand, worth NZ$1,456 million in 2007. Domestic production accounted for about 60% of the value of the industry. Export of fresh and processed vegetables earned $566 million in 2007 </a:t>
            </a:r>
            <a:endParaRPr lang="en-NZ" dirty="0" smtClean="0"/>
          </a:p>
          <a:p>
            <a:endParaRPr lang="en-NZ" dirty="0"/>
          </a:p>
        </p:txBody>
      </p:sp>
    </p:spTree>
    <p:extLst>
      <p:ext uri="{BB962C8B-B14F-4D97-AF65-F5344CB8AC3E}">
        <p14:creationId xmlns:p14="http://schemas.microsoft.com/office/powerpoint/2010/main" val="466279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Economy</a:t>
            </a:r>
            <a:endParaRPr lang="en-NZ" dirty="0"/>
          </a:p>
        </p:txBody>
      </p:sp>
      <p:sp>
        <p:nvSpPr>
          <p:cNvPr id="3" name="Content Placeholder 2"/>
          <p:cNvSpPr>
            <a:spLocks noGrp="1"/>
          </p:cNvSpPr>
          <p:nvPr>
            <p:ph idx="1"/>
          </p:nvPr>
        </p:nvSpPr>
        <p:spPr/>
        <p:txBody>
          <a:bodyPr/>
          <a:lstStyle/>
          <a:p>
            <a:r>
              <a:rPr lang="en-NZ" dirty="0" smtClean="0"/>
              <a:t>Where does the product go?</a:t>
            </a:r>
          </a:p>
          <a:p>
            <a:pPr lvl="1"/>
            <a:r>
              <a:rPr lang="en-NZ" dirty="0" smtClean="0"/>
              <a:t>See the poster at the back of the class</a:t>
            </a:r>
          </a:p>
          <a:p>
            <a:endParaRPr lang="en-NZ" dirty="0"/>
          </a:p>
          <a:p>
            <a:endParaRPr lang="en-NZ" dirty="0"/>
          </a:p>
        </p:txBody>
      </p:sp>
      <p:pic>
        <p:nvPicPr>
          <p:cNvPr id="1026" name="Picture 2" descr="http://www.environmentteam.com/art/wp-content/uploads/2011/05/fruit-carv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2787930"/>
            <a:ext cx="5048250" cy="403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329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Economy</a:t>
            </a:r>
            <a:endParaRPr lang="en-NZ" dirty="0"/>
          </a:p>
        </p:txBody>
      </p:sp>
      <p:sp>
        <p:nvSpPr>
          <p:cNvPr id="3" name="Content Placeholder 2"/>
          <p:cNvSpPr>
            <a:spLocks noGrp="1"/>
          </p:cNvSpPr>
          <p:nvPr>
            <p:ph idx="1"/>
          </p:nvPr>
        </p:nvSpPr>
        <p:spPr/>
        <p:txBody>
          <a:bodyPr>
            <a:normAutofit fontScale="70000" lnSpcReduction="20000"/>
          </a:bodyPr>
          <a:lstStyle/>
          <a:p>
            <a:pPr marL="0" indent="0" fontAlgn="base">
              <a:buNone/>
            </a:pPr>
            <a:r>
              <a:rPr lang="en-NZ" b="1" dirty="0"/>
              <a:t>Pay</a:t>
            </a:r>
          </a:p>
          <a:p>
            <a:pPr marL="0" indent="0" fontAlgn="base">
              <a:buNone/>
            </a:pPr>
            <a:r>
              <a:rPr lang="en-NZ" dirty="0"/>
              <a:t>Pay for crop farmers varies widely depending on the:</a:t>
            </a:r>
          </a:p>
          <a:p>
            <a:pPr fontAlgn="base"/>
            <a:r>
              <a:rPr lang="en-NZ" dirty="0" smtClean="0"/>
              <a:t>size </a:t>
            </a:r>
            <a:r>
              <a:rPr lang="en-NZ" dirty="0"/>
              <a:t>of the farm</a:t>
            </a:r>
          </a:p>
          <a:p>
            <a:pPr fontAlgn="base"/>
            <a:r>
              <a:rPr lang="en-NZ" dirty="0"/>
              <a:t>type of crops </a:t>
            </a:r>
            <a:r>
              <a:rPr lang="en-NZ" dirty="0" smtClean="0"/>
              <a:t>grown</a:t>
            </a:r>
          </a:p>
          <a:p>
            <a:pPr fontAlgn="base"/>
            <a:r>
              <a:rPr lang="en-NZ" dirty="0" smtClean="0"/>
              <a:t>profitability </a:t>
            </a:r>
            <a:r>
              <a:rPr lang="en-NZ" dirty="0"/>
              <a:t>of the farm, which may vary from season to </a:t>
            </a:r>
            <a:r>
              <a:rPr lang="en-NZ" dirty="0" smtClean="0"/>
              <a:t>season</a:t>
            </a:r>
          </a:p>
          <a:p>
            <a:pPr fontAlgn="base"/>
            <a:r>
              <a:rPr lang="en-NZ" dirty="0" smtClean="0"/>
              <a:t>prices received for the crops.</a:t>
            </a:r>
          </a:p>
          <a:p>
            <a:pPr marL="0" indent="0" fontAlgn="base">
              <a:buNone/>
            </a:pPr>
            <a:endParaRPr lang="en-NZ" dirty="0" smtClean="0"/>
          </a:p>
          <a:p>
            <a:pPr marL="0" indent="0" fontAlgn="base">
              <a:buNone/>
            </a:pPr>
            <a:r>
              <a:rPr lang="en-NZ" dirty="0" smtClean="0"/>
              <a:t>A </a:t>
            </a:r>
            <a:r>
              <a:rPr lang="en-NZ" dirty="0"/>
              <a:t>Ministry for Primary Industries farm monitoring report for the 2011-2012 financial year found that:</a:t>
            </a:r>
          </a:p>
          <a:p>
            <a:pPr fontAlgn="base"/>
            <a:r>
              <a:rPr lang="en-NZ" dirty="0"/>
              <a:t>the average profit for Canterbury arable farms was $270,000</a:t>
            </a:r>
          </a:p>
          <a:p>
            <a:pPr fontAlgn="base"/>
            <a:r>
              <a:rPr lang="en-NZ" dirty="0"/>
              <a:t>the average profit for </a:t>
            </a:r>
            <a:r>
              <a:rPr lang="en-NZ" dirty="0" err="1"/>
              <a:t>pipfruit</a:t>
            </a:r>
            <a:r>
              <a:rPr lang="en-NZ" dirty="0"/>
              <a:t> orchards was $33,000</a:t>
            </a:r>
          </a:p>
          <a:p>
            <a:pPr fontAlgn="base"/>
            <a:r>
              <a:rPr lang="en-NZ" dirty="0"/>
              <a:t>the average profit for vineyards was $81,000</a:t>
            </a:r>
          </a:p>
          <a:p>
            <a:pPr fontAlgn="base"/>
            <a:r>
              <a:rPr lang="en-NZ" dirty="0"/>
              <a:t>kiwifruit growers' average profit was $55,000.</a:t>
            </a:r>
          </a:p>
          <a:p>
            <a:endParaRPr lang="en-NZ" dirty="0"/>
          </a:p>
        </p:txBody>
      </p:sp>
    </p:spTree>
    <p:extLst>
      <p:ext uri="{BB962C8B-B14F-4D97-AF65-F5344CB8AC3E}">
        <p14:creationId xmlns:p14="http://schemas.microsoft.com/office/powerpoint/2010/main" val="1313792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Technology</a:t>
            </a:r>
            <a:endParaRPr lang="en-NZ" dirty="0"/>
          </a:p>
        </p:txBody>
      </p:sp>
      <p:sp>
        <p:nvSpPr>
          <p:cNvPr id="3" name="Content Placeholder 2"/>
          <p:cNvSpPr>
            <a:spLocks noGrp="1"/>
          </p:cNvSpPr>
          <p:nvPr>
            <p:ph idx="1"/>
          </p:nvPr>
        </p:nvSpPr>
        <p:spPr/>
        <p:txBody>
          <a:bodyPr/>
          <a:lstStyle/>
          <a:p>
            <a:r>
              <a:rPr lang="en-NZ" dirty="0" smtClean="0"/>
              <a:t>Sort the farm machinery into their respective rolls e.g. cultivators, sowers, harvesters.</a:t>
            </a:r>
          </a:p>
          <a:p>
            <a:r>
              <a:rPr lang="en-NZ" dirty="0" smtClean="0"/>
              <a:t>Then try to decide within groups the order in which these technologies have been developed.</a:t>
            </a:r>
          </a:p>
          <a:p>
            <a:r>
              <a:rPr lang="en-NZ" dirty="0" smtClean="0"/>
              <a:t>What did early farmers (pre-tractors) use for each task? </a:t>
            </a:r>
            <a:endParaRPr lang="en-NZ" dirty="0"/>
          </a:p>
        </p:txBody>
      </p:sp>
    </p:spTree>
    <p:extLst>
      <p:ext uri="{BB962C8B-B14F-4D97-AF65-F5344CB8AC3E}">
        <p14:creationId xmlns:p14="http://schemas.microsoft.com/office/powerpoint/2010/main" val="1005490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Technology</a:t>
            </a:r>
            <a:endParaRPr lang="en-NZ" dirty="0"/>
          </a:p>
        </p:txBody>
      </p:sp>
      <p:sp>
        <p:nvSpPr>
          <p:cNvPr id="3" name="Content Placeholder 2"/>
          <p:cNvSpPr>
            <a:spLocks noGrp="1"/>
          </p:cNvSpPr>
          <p:nvPr>
            <p:ph idx="1"/>
          </p:nvPr>
        </p:nvSpPr>
        <p:spPr/>
        <p:txBody>
          <a:bodyPr/>
          <a:lstStyle/>
          <a:p>
            <a:endParaRPr lang="en-NZ"/>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84" t="12896" r="23809" b="16289"/>
          <a:stretch/>
        </p:blipFill>
        <p:spPr bwMode="auto">
          <a:xfrm>
            <a:off x="990600" y="1371600"/>
            <a:ext cx="7170057" cy="518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271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Technology</a:t>
            </a:r>
            <a:endParaRPr lang="en-NZ" dirty="0"/>
          </a:p>
        </p:txBody>
      </p:sp>
      <p:sp>
        <p:nvSpPr>
          <p:cNvPr id="3" name="Content Placeholder 2"/>
          <p:cNvSpPr>
            <a:spLocks noGrp="1"/>
          </p:cNvSpPr>
          <p:nvPr>
            <p:ph idx="1"/>
          </p:nvPr>
        </p:nvSpPr>
        <p:spPr/>
        <p:txBody>
          <a:bodyPr/>
          <a:lstStyle/>
          <a:p>
            <a:endParaRPr lang="en-NZ"/>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749" t="25000" r="30502" b="26190"/>
          <a:stretch/>
        </p:blipFill>
        <p:spPr bwMode="auto">
          <a:xfrm>
            <a:off x="1219200" y="1393561"/>
            <a:ext cx="6858000" cy="5415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650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Technology</a:t>
            </a:r>
            <a:endParaRPr lang="en-NZ" dirty="0"/>
          </a:p>
        </p:txBody>
      </p:sp>
      <p:sp>
        <p:nvSpPr>
          <p:cNvPr id="3" name="Content Placeholder 2"/>
          <p:cNvSpPr>
            <a:spLocks noGrp="1"/>
          </p:cNvSpPr>
          <p:nvPr>
            <p:ph idx="1"/>
          </p:nvPr>
        </p:nvSpPr>
        <p:spPr/>
        <p:txBody>
          <a:bodyPr/>
          <a:lstStyle/>
          <a:p>
            <a:r>
              <a:rPr lang="en-NZ" dirty="0" smtClean="0"/>
              <a:t>Aims of bio-engineering include:</a:t>
            </a:r>
          </a:p>
          <a:p>
            <a:pPr lvl="1"/>
            <a:r>
              <a:rPr lang="en-NZ" dirty="0" smtClean="0"/>
              <a:t>Herbicide resistance</a:t>
            </a:r>
          </a:p>
          <a:p>
            <a:pPr lvl="1"/>
            <a:r>
              <a:rPr lang="en-NZ" dirty="0" smtClean="0"/>
              <a:t>Pest resistance</a:t>
            </a:r>
          </a:p>
          <a:p>
            <a:pPr lvl="1"/>
            <a:r>
              <a:rPr lang="en-NZ" dirty="0" smtClean="0"/>
              <a:t>Disease resistance</a:t>
            </a:r>
          </a:p>
          <a:p>
            <a:pPr lvl="1"/>
            <a:r>
              <a:rPr lang="en-NZ" dirty="0" smtClean="0"/>
              <a:t>Food enhancement</a:t>
            </a:r>
          </a:p>
          <a:p>
            <a:pPr lvl="1"/>
            <a:r>
              <a:rPr lang="en-NZ" dirty="0" smtClean="0"/>
              <a:t>Stress resistance (i.e. require less water)</a:t>
            </a:r>
          </a:p>
          <a:p>
            <a:pPr lvl="1"/>
            <a:r>
              <a:rPr lang="en-NZ" dirty="0" smtClean="0"/>
              <a:t>Pollutant elimination (e.g. plants that can remove heavy metals or petroleum products in soil) </a:t>
            </a:r>
            <a:endParaRPr lang="en-NZ" dirty="0"/>
          </a:p>
        </p:txBody>
      </p:sp>
    </p:spTree>
    <p:extLst>
      <p:ext uri="{BB962C8B-B14F-4D97-AF65-F5344CB8AC3E}">
        <p14:creationId xmlns:p14="http://schemas.microsoft.com/office/powerpoint/2010/main" val="633096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Fertiliser</a:t>
            </a:r>
            <a:endParaRPr lang="en-NZ" dirty="0"/>
          </a:p>
        </p:txBody>
      </p:sp>
      <p:sp>
        <p:nvSpPr>
          <p:cNvPr id="3" name="Content Placeholder 2"/>
          <p:cNvSpPr>
            <a:spLocks noGrp="1"/>
          </p:cNvSpPr>
          <p:nvPr>
            <p:ph idx="1"/>
          </p:nvPr>
        </p:nvSpPr>
        <p:spPr/>
        <p:txBody>
          <a:bodyPr/>
          <a:lstStyle/>
          <a:p>
            <a:endParaRPr lang="en-NZ"/>
          </a:p>
        </p:txBody>
      </p:sp>
      <p:pic>
        <p:nvPicPr>
          <p:cNvPr id="4" name="Picture 3"/>
          <p:cNvPicPr/>
          <p:nvPr/>
        </p:nvPicPr>
        <p:blipFill rotWithShape="1">
          <a:blip r:embed="rId2">
            <a:extLst>
              <a:ext uri="{28A0092B-C50C-407E-A947-70E740481C1C}">
                <a14:useLocalDpi xmlns:a14="http://schemas.microsoft.com/office/drawing/2010/main" val="0"/>
              </a:ext>
            </a:extLst>
          </a:blip>
          <a:srcRect t="7378"/>
          <a:stretch/>
        </p:blipFill>
        <p:spPr bwMode="auto">
          <a:xfrm>
            <a:off x="899592" y="1427018"/>
            <a:ext cx="7342972" cy="5314350"/>
          </a:xfrm>
          <a:prstGeom prst="rect">
            <a:avLst/>
          </a:prstGeom>
          <a:noFill/>
          <a:ln>
            <a:noFill/>
          </a:ln>
        </p:spPr>
      </p:pic>
    </p:spTree>
    <p:extLst>
      <p:ext uri="{BB962C8B-B14F-4D97-AF65-F5344CB8AC3E}">
        <p14:creationId xmlns:p14="http://schemas.microsoft.com/office/powerpoint/2010/main" val="4024852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Technology</a:t>
            </a:r>
            <a:endParaRPr lang="en-NZ" dirty="0"/>
          </a:p>
        </p:txBody>
      </p:sp>
      <p:sp>
        <p:nvSpPr>
          <p:cNvPr id="3" name="Content Placeholder 2"/>
          <p:cNvSpPr>
            <a:spLocks noGrp="1"/>
          </p:cNvSpPr>
          <p:nvPr>
            <p:ph idx="1"/>
          </p:nvPr>
        </p:nvSpPr>
        <p:spPr>
          <a:xfrm>
            <a:off x="457200" y="1981200"/>
            <a:ext cx="8229600" cy="4876800"/>
          </a:xfrm>
        </p:spPr>
        <p:txBody>
          <a:bodyPr>
            <a:normAutofit fontScale="77500" lnSpcReduction="20000"/>
          </a:bodyPr>
          <a:lstStyle/>
          <a:p>
            <a:r>
              <a:rPr lang="en-NZ" b="1" dirty="0"/>
              <a:t>Genetically modified maize</a:t>
            </a:r>
            <a:r>
              <a:rPr lang="en-NZ" dirty="0"/>
              <a:t> (</a:t>
            </a:r>
            <a:r>
              <a:rPr lang="en-NZ" dirty="0">
                <a:hlinkClick r:id="rId2" tooltip="Maize"/>
              </a:rPr>
              <a:t>corn</a:t>
            </a:r>
            <a:r>
              <a:rPr lang="en-NZ" dirty="0"/>
              <a:t>) is a </a:t>
            </a:r>
            <a:r>
              <a:rPr lang="en-NZ" dirty="0">
                <a:hlinkClick r:id="rId3" tooltip="Genetic engineering"/>
              </a:rPr>
              <a:t>genetically engineered</a:t>
            </a:r>
            <a:r>
              <a:rPr lang="en-NZ" dirty="0"/>
              <a:t> corn plant with </a:t>
            </a:r>
            <a:r>
              <a:rPr lang="en-NZ" dirty="0" err="1"/>
              <a:t>agronomically</a:t>
            </a:r>
            <a:r>
              <a:rPr lang="en-NZ" dirty="0"/>
              <a:t> desirable traits. </a:t>
            </a:r>
            <a:endParaRPr lang="en-NZ" dirty="0" smtClean="0"/>
          </a:p>
          <a:p>
            <a:r>
              <a:rPr lang="en-NZ" dirty="0" smtClean="0"/>
              <a:t>Corn </a:t>
            </a:r>
            <a:r>
              <a:rPr lang="en-NZ" dirty="0"/>
              <a:t>that is resistant to herbicides has been developed, as has corn that expresses insecticidal proteins from </a:t>
            </a:r>
            <a:r>
              <a:rPr lang="en-NZ" dirty="0">
                <a:hlinkClick r:id="rId4" tooltip="Bacillus thuringiensis"/>
              </a:rPr>
              <a:t>Bacillus </a:t>
            </a:r>
            <a:r>
              <a:rPr lang="en-NZ" dirty="0" err="1">
                <a:hlinkClick r:id="rId4" tooltip="Bacillus thuringiensis"/>
              </a:rPr>
              <a:t>thuringiensis</a:t>
            </a:r>
            <a:r>
              <a:rPr lang="en-NZ" dirty="0"/>
              <a:t> bacteria</a:t>
            </a:r>
            <a:r>
              <a:rPr lang="en-NZ" dirty="0" smtClean="0"/>
              <a:t>.</a:t>
            </a:r>
          </a:p>
          <a:p>
            <a:r>
              <a:rPr lang="en-NZ" dirty="0" smtClean="0"/>
              <a:t> </a:t>
            </a:r>
            <a:r>
              <a:rPr lang="en-NZ" dirty="0"/>
              <a:t>While it has been widely adopted by farmers in countries where it has been approved, it has also caused controversy with respect to possible effects on health, </a:t>
            </a:r>
            <a:r>
              <a:rPr lang="en-NZ" dirty="0" smtClean="0"/>
              <a:t>non-target </a:t>
            </a:r>
            <a:r>
              <a:rPr lang="en-NZ" dirty="0"/>
              <a:t>insects, and other plants via </a:t>
            </a:r>
            <a:r>
              <a:rPr lang="en-NZ" dirty="0">
                <a:hlinkClick r:id="rId5" tooltip="Gene flow"/>
              </a:rPr>
              <a:t>gene flow</a:t>
            </a:r>
            <a:r>
              <a:rPr lang="en-NZ" dirty="0"/>
              <a:t>. </a:t>
            </a:r>
            <a:endParaRPr lang="en-NZ" dirty="0" smtClean="0"/>
          </a:p>
          <a:p>
            <a:r>
              <a:rPr lang="en-NZ" dirty="0" smtClean="0"/>
              <a:t>One </a:t>
            </a:r>
            <a:r>
              <a:rPr lang="en-NZ" dirty="0"/>
              <a:t>strain, called </a:t>
            </a:r>
            <a:r>
              <a:rPr lang="en-NZ" dirty="0" err="1"/>
              <a:t>Starlink</a:t>
            </a:r>
            <a:r>
              <a:rPr lang="en-NZ" dirty="0"/>
              <a:t>, was approved only for animal feed in the US, but was found in food, leading to a recall in 2000.</a:t>
            </a:r>
          </a:p>
        </p:txBody>
      </p:sp>
      <p:pic>
        <p:nvPicPr>
          <p:cNvPr id="5122" name="Picture 2" descr="http://t2.gstatic.com/images?q=tbn:ANd9GcQ71gyCY9mF7yZ18kJx2s_3b4B5_u9Oy8zwC4xxIUM_XCuOJvye7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7025" y="0"/>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090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 y="762000"/>
            <a:ext cx="8229600" cy="1143000"/>
          </a:xfrm>
        </p:spPr>
        <p:txBody>
          <a:bodyPr/>
          <a:lstStyle/>
          <a:p>
            <a:r>
              <a:rPr lang="en-NZ" dirty="0" smtClean="0"/>
              <a:t>Technology</a:t>
            </a:r>
            <a:endParaRPr lang="en-NZ" dirty="0"/>
          </a:p>
        </p:txBody>
      </p:sp>
      <p:sp>
        <p:nvSpPr>
          <p:cNvPr id="3" name="Content Placeholder 2"/>
          <p:cNvSpPr>
            <a:spLocks noGrp="1"/>
          </p:cNvSpPr>
          <p:nvPr>
            <p:ph idx="1"/>
          </p:nvPr>
        </p:nvSpPr>
        <p:spPr>
          <a:xfrm>
            <a:off x="609600" y="2133600"/>
            <a:ext cx="8229600" cy="4525963"/>
          </a:xfrm>
        </p:spPr>
        <p:txBody>
          <a:bodyPr>
            <a:normAutofit fontScale="92500" lnSpcReduction="20000"/>
          </a:bodyPr>
          <a:lstStyle/>
          <a:p>
            <a:r>
              <a:rPr lang="en-NZ" b="1" dirty="0" err="1"/>
              <a:t>Flavr</a:t>
            </a:r>
            <a:r>
              <a:rPr lang="en-NZ" b="1" dirty="0"/>
              <a:t> </a:t>
            </a:r>
            <a:r>
              <a:rPr lang="en-NZ" b="1" dirty="0" err="1"/>
              <a:t>Savr</a:t>
            </a:r>
            <a:r>
              <a:rPr lang="en-NZ" b="1" dirty="0"/>
              <a:t> </a:t>
            </a:r>
            <a:r>
              <a:rPr lang="en-NZ" b="1" dirty="0" smtClean="0"/>
              <a:t>tomato</a:t>
            </a:r>
          </a:p>
          <a:p>
            <a:r>
              <a:rPr lang="en-NZ" dirty="0" smtClean="0"/>
              <a:t>First commercial  GM product for human consumption.</a:t>
            </a:r>
          </a:p>
          <a:p>
            <a:r>
              <a:rPr lang="en-NZ" dirty="0" smtClean="0"/>
              <a:t>Contains an extra gene which interferes with the production of the enzyme which degrades pectin. Pectin keeps fruit firm, making </a:t>
            </a:r>
            <a:r>
              <a:rPr lang="en-NZ" dirty="0" err="1" smtClean="0"/>
              <a:t>Flavr</a:t>
            </a:r>
            <a:r>
              <a:rPr lang="en-NZ" dirty="0" smtClean="0"/>
              <a:t> </a:t>
            </a:r>
            <a:r>
              <a:rPr lang="en-NZ" dirty="0" err="1" smtClean="0"/>
              <a:t>Savrs</a:t>
            </a:r>
            <a:r>
              <a:rPr lang="en-NZ" dirty="0" smtClean="0"/>
              <a:t> more resistant to rotting.</a:t>
            </a:r>
          </a:p>
          <a:p>
            <a:r>
              <a:rPr lang="en-NZ" dirty="0" smtClean="0"/>
              <a:t>Future pathways include the plant expressing RNA which interferes with protein synthesis in insects, nematodes and other parasites, thus protecting it from pests.</a:t>
            </a:r>
          </a:p>
          <a:p>
            <a:endParaRPr lang="en-NZ" dirty="0"/>
          </a:p>
        </p:txBody>
      </p:sp>
      <p:pic>
        <p:nvPicPr>
          <p:cNvPr id="4098" name="Picture 2" descr="http://upload.wikimedia.org/wikipedia/commons/thumb/0/06/Tomatoes_ARS.jpg/220px-Tomatoes_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04800"/>
            <a:ext cx="1790700" cy="232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528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Technology</a:t>
            </a:r>
            <a:endParaRPr lang="en-NZ" dirty="0"/>
          </a:p>
        </p:txBody>
      </p:sp>
      <p:sp>
        <p:nvSpPr>
          <p:cNvPr id="3" name="Content Placeholder 2"/>
          <p:cNvSpPr>
            <a:spLocks noGrp="1"/>
          </p:cNvSpPr>
          <p:nvPr>
            <p:ph idx="1"/>
          </p:nvPr>
        </p:nvSpPr>
        <p:spPr/>
        <p:txBody>
          <a:bodyPr/>
          <a:lstStyle/>
          <a:p>
            <a:endParaRPr lang="en-NZ"/>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926" t="30357" r="35188" b="27651"/>
          <a:stretch/>
        </p:blipFill>
        <p:spPr bwMode="auto">
          <a:xfrm>
            <a:off x="1524000" y="1600200"/>
            <a:ext cx="6231138" cy="492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563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History of Market Gardening</a:t>
            </a:r>
            <a:endParaRPr lang="en-NZ" dirty="0"/>
          </a:p>
        </p:txBody>
      </p:sp>
      <p:sp>
        <p:nvSpPr>
          <p:cNvPr id="3" name="Content Placeholder 2"/>
          <p:cNvSpPr>
            <a:spLocks noGrp="1"/>
          </p:cNvSpPr>
          <p:nvPr>
            <p:ph idx="1"/>
          </p:nvPr>
        </p:nvSpPr>
        <p:spPr>
          <a:xfrm>
            <a:off x="457200" y="1600200"/>
            <a:ext cx="4571060" cy="4724400"/>
          </a:xfrm>
        </p:spPr>
        <p:txBody>
          <a:bodyPr>
            <a:normAutofit fontScale="55000" lnSpcReduction="20000"/>
          </a:bodyPr>
          <a:lstStyle/>
          <a:p>
            <a:pPr fontAlgn="base"/>
            <a:r>
              <a:rPr lang="en-NZ" dirty="0"/>
              <a:t>Māori had extensive gardens in New Zealand and became the first commercial growers of vegetables. They traded potatoes with European whalers and traders in the first decades of the 19th century and exported tonnes of potatoes to Sydney in the 1830s. In the 1840s Māori in the North Island also grew maize, tobacco, wheat, cabbage and turnips, and supplied fresh produce to the developing settlements of Auckland, Wellington and Nelson.</a:t>
            </a:r>
          </a:p>
          <a:p>
            <a:pPr fontAlgn="base"/>
            <a:r>
              <a:rPr lang="en-NZ" dirty="0"/>
              <a:t>European settlers established their own vegetable gardens from the 1840s as Māori began to lose fertile lands into European ownership. Merchants like William Brown and John Logan Campbell entered the export trade, sending potatoes and onions to Australia and the Pacific Islands.</a:t>
            </a:r>
          </a:p>
          <a:p>
            <a:endParaRPr lang="en-NZ" dirty="0"/>
          </a:p>
        </p:txBody>
      </p:sp>
      <p:pic>
        <p:nvPicPr>
          <p:cNvPr id="1026" name="Picture 2" descr="A settler bartering tobacco for potatoes and pumpk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3623" y="2209800"/>
            <a:ext cx="4115739"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037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inese market gardener in South Duned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2075" y="1295400"/>
            <a:ext cx="2981326" cy="44224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NZ" dirty="0" smtClean="0"/>
              <a:t>History of Market Gardening</a:t>
            </a:r>
            <a:endParaRPr lang="en-NZ" dirty="0"/>
          </a:p>
        </p:txBody>
      </p:sp>
      <p:sp>
        <p:nvSpPr>
          <p:cNvPr id="3" name="Content Placeholder 2"/>
          <p:cNvSpPr>
            <a:spLocks noGrp="1"/>
          </p:cNvSpPr>
          <p:nvPr>
            <p:ph idx="1"/>
          </p:nvPr>
        </p:nvSpPr>
        <p:spPr>
          <a:xfrm>
            <a:off x="457200" y="1600200"/>
            <a:ext cx="4038600" cy="4648200"/>
          </a:xfrm>
        </p:spPr>
        <p:txBody>
          <a:bodyPr>
            <a:normAutofit fontScale="77500" lnSpcReduction="20000"/>
          </a:bodyPr>
          <a:lstStyle/>
          <a:p>
            <a:r>
              <a:rPr lang="en-NZ" dirty="0"/>
              <a:t>Between 1880 and 1913 sons and young male relatives of Chinese gold prospectors took up market gardening as </a:t>
            </a:r>
            <a:r>
              <a:rPr lang="en-NZ" dirty="0" err="1"/>
              <a:t>Otago’s</a:t>
            </a:r>
            <a:r>
              <a:rPr lang="en-NZ" dirty="0"/>
              <a:t> goldfields became exhausted. They settled throughout the country, leasing land, often from Māori. They usually worked in kinship groups and sold their produce to relatives running greengrocery businesses.</a:t>
            </a:r>
            <a:endParaRPr lang="en-NZ" dirty="0"/>
          </a:p>
        </p:txBody>
      </p:sp>
      <p:sp>
        <p:nvSpPr>
          <p:cNvPr id="4" name="TextBox 3"/>
          <p:cNvSpPr txBox="1"/>
          <p:nvPr/>
        </p:nvSpPr>
        <p:spPr>
          <a:xfrm>
            <a:off x="4876800" y="5791200"/>
            <a:ext cx="3962400" cy="923330"/>
          </a:xfrm>
          <a:prstGeom prst="rect">
            <a:avLst/>
          </a:prstGeom>
          <a:noFill/>
        </p:spPr>
        <p:txBody>
          <a:bodyPr wrap="square" rtlCol="0">
            <a:spAutoFit/>
          </a:bodyPr>
          <a:lstStyle/>
          <a:p>
            <a:r>
              <a:rPr lang="en-NZ" dirty="0"/>
              <a:t>A Chinese market gardener </a:t>
            </a:r>
            <a:r>
              <a:rPr lang="en-NZ" dirty="0" smtClean="0"/>
              <a:t>in South Dunedin operates </a:t>
            </a:r>
            <a:r>
              <a:rPr lang="en-NZ" dirty="0"/>
              <a:t>a waterwheel to irrigate his cultivated fields.</a:t>
            </a:r>
            <a:endParaRPr lang="en-NZ" dirty="0"/>
          </a:p>
        </p:txBody>
      </p:sp>
    </p:spTree>
    <p:extLst>
      <p:ext uri="{BB962C8B-B14F-4D97-AF65-F5344CB8AC3E}">
        <p14:creationId xmlns:p14="http://schemas.microsoft.com/office/powerpoint/2010/main" val="2329996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Environment</a:t>
            </a:r>
            <a:endParaRPr lang="en-NZ" dirty="0"/>
          </a:p>
        </p:txBody>
      </p:sp>
      <p:sp>
        <p:nvSpPr>
          <p:cNvPr id="3" name="Content Placeholder 2"/>
          <p:cNvSpPr>
            <a:spLocks noGrp="1"/>
          </p:cNvSpPr>
          <p:nvPr>
            <p:ph idx="1"/>
          </p:nvPr>
        </p:nvSpPr>
        <p:spPr>
          <a:xfrm>
            <a:off x="533400" y="1219201"/>
            <a:ext cx="8229600" cy="1066800"/>
          </a:xfrm>
        </p:spPr>
        <p:txBody>
          <a:bodyPr>
            <a:normAutofit fontScale="77500" lnSpcReduction="20000"/>
          </a:bodyPr>
          <a:lstStyle/>
          <a:p>
            <a:r>
              <a:rPr lang="en-NZ" dirty="0" smtClean="0"/>
              <a:t>Nutrient leaching is bad for the environment because it can cause eutrophication</a:t>
            </a:r>
            <a:r>
              <a:rPr lang="en-NZ" dirty="0" smtClean="0"/>
              <a:t>. Eutrophication depletes oxygen in water and decreases water quality.</a:t>
            </a:r>
            <a:endParaRPr lang="en-NZ" dirty="0"/>
          </a:p>
        </p:txBody>
      </p:sp>
      <p:pic>
        <p:nvPicPr>
          <p:cNvPr id="1026" name="Picture 2" descr="http://t0.gstatic.com/images?q=tbn:ANd9GcRZV2p_dUzgZuz5Iqd4iDl6hRbUZayvsYCx7G31Aj5_qofTj67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703" y="2286000"/>
            <a:ext cx="6309722" cy="4370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633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smtClean="0"/>
              <a:t>Envirnoment</a:t>
            </a:r>
            <a:endParaRPr lang="en-NZ" dirty="0"/>
          </a:p>
        </p:txBody>
      </p:sp>
      <p:sp>
        <p:nvSpPr>
          <p:cNvPr id="3" name="Content Placeholder 2"/>
          <p:cNvSpPr>
            <a:spLocks noGrp="1"/>
          </p:cNvSpPr>
          <p:nvPr>
            <p:ph idx="1"/>
          </p:nvPr>
        </p:nvSpPr>
        <p:spPr/>
        <p:txBody>
          <a:bodyPr/>
          <a:lstStyle/>
          <a:p>
            <a:r>
              <a:rPr lang="en-NZ" dirty="0" smtClean="0"/>
              <a:t>Nitrogen leaching</a:t>
            </a:r>
            <a:endParaRPr lang="en-NZ"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31" t="12897" r="22137" b="4736"/>
          <a:stretch/>
        </p:blipFill>
        <p:spPr bwMode="auto">
          <a:xfrm>
            <a:off x="1828800" y="2286000"/>
            <a:ext cx="5219864" cy="4194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132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Environment</a:t>
            </a:r>
            <a:endParaRPr lang="en-NZ" dirty="0"/>
          </a:p>
        </p:txBody>
      </p:sp>
      <p:sp>
        <p:nvSpPr>
          <p:cNvPr id="3" name="Content Placeholder 2"/>
          <p:cNvSpPr>
            <a:spLocks noGrp="1"/>
          </p:cNvSpPr>
          <p:nvPr>
            <p:ph idx="1"/>
          </p:nvPr>
        </p:nvSpPr>
        <p:spPr>
          <a:xfrm>
            <a:off x="377371" y="1371600"/>
            <a:ext cx="8229600" cy="4525963"/>
          </a:xfrm>
        </p:spPr>
        <p:txBody>
          <a:bodyPr/>
          <a:lstStyle/>
          <a:p>
            <a:r>
              <a:rPr lang="en-NZ" dirty="0" smtClean="0"/>
              <a:t>Nitrogen Management</a:t>
            </a:r>
            <a:endParaRPr lang="en-NZ"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72" t="15476" r="21690" b="21825"/>
          <a:stretch/>
        </p:blipFill>
        <p:spPr bwMode="auto">
          <a:xfrm>
            <a:off x="762000" y="1981200"/>
            <a:ext cx="7460343" cy="4586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681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Environment</a:t>
            </a:r>
            <a:endParaRPr lang="en-NZ" dirty="0"/>
          </a:p>
        </p:txBody>
      </p:sp>
      <p:sp>
        <p:nvSpPr>
          <p:cNvPr id="3" name="Content Placeholder 2"/>
          <p:cNvSpPr>
            <a:spLocks noGrp="1"/>
          </p:cNvSpPr>
          <p:nvPr>
            <p:ph idx="1"/>
          </p:nvPr>
        </p:nvSpPr>
        <p:spPr/>
        <p:txBody>
          <a:bodyPr/>
          <a:lstStyle/>
          <a:p>
            <a:r>
              <a:rPr lang="en-NZ" dirty="0" smtClean="0"/>
              <a:t>Phosphorous management</a:t>
            </a:r>
            <a:endParaRPr lang="en-NZ"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37" t="13492" r="21802" b="32143"/>
          <a:stretch/>
        </p:blipFill>
        <p:spPr bwMode="auto">
          <a:xfrm>
            <a:off x="762000" y="2286000"/>
            <a:ext cx="7489371" cy="397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096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Environment</a:t>
            </a:r>
            <a:endParaRPr lang="en-NZ" dirty="0"/>
          </a:p>
        </p:txBody>
      </p:sp>
      <p:sp>
        <p:nvSpPr>
          <p:cNvPr id="3" name="Content Placeholder 2"/>
          <p:cNvSpPr>
            <a:spLocks noGrp="1"/>
          </p:cNvSpPr>
          <p:nvPr>
            <p:ph idx="1"/>
          </p:nvPr>
        </p:nvSpPr>
        <p:spPr>
          <a:xfrm>
            <a:off x="511463" y="1447801"/>
            <a:ext cx="8153400" cy="990599"/>
          </a:xfrm>
        </p:spPr>
        <p:txBody>
          <a:bodyPr>
            <a:normAutofit lnSpcReduction="10000"/>
          </a:bodyPr>
          <a:lstStyle/>
          <a:p>
            <a:r>
              <a:rPr lang="en-NZ" dirty="0" smtClean="0"/>
              <a:t>What environmental effects have large-scale irrigation had?</a:t>
            </a:r>
            <a:endParaRPr lang="en-NZ"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500" t="24810" r="19570" b="17262"/>
          <a:stretch/>
        </p:blipFill>
        <p:spPr bwMode="auto">
          <a:xfrm>
            <a:off x="1600200" y="2438400"/>
            <a:ext cx="5975927" cy="423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781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Fertiliser</a:t>
            </a:r>
            <a:endParaRPr lang="en-NZ" dirty="0"/>
          </a:p>
        </p:txBody>
      </p:sp>
      <p:sp>
        <p:nvSpPr>
          <p:cNvPr id="3" name="Content Placeholder 2"/>
          <p:cNvSpPr>
            <a:spLocks noGrp="1"/>
          </p:cNvSpPr>
          <p:nvPr>
            <p:ph idx="1"/>
          </p:nvPr>
        </p:nvSpPr>
        <p:spPr/>
        <p:txBody>
          <a:bodyPr/>
          <a:lstStyle/>
          <a:p>
            <a:endParaRPr lang="en-NZ"/>
          </a:p>
        </p:txBody>
      </p:sp>
      <p:pic>
        <p:nvPicPr>
          <p:cNvPr id="1026" name="Picture 2" descr="https://encrypted-tbn2.gstatic.com/images?q=tbn:ANd9GcR4EJODnZLeFiZcLdLFsqrZvGtP4Gvr2Vks7Fgi8NWZp8hgSNG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9"/>
            <a:ext cx="7956654" cy="518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7878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Labour</a:t>
            </a:r>
            <a:endParaRPr lang="en-NZ" dirty="0"/>
          </a:p>
        </p:txBody>
      </p:sp>
      <p:sp>
        <p:nvSpPr>
          <p:cNvPr id="3" name="Content Placeholder 2"/>
          <p:cNvSpPr>
            <a:spLocks noGrp="1"/>
          </p:cNvSpPr>
          <p:nvPr>
            <p:ph idx="1"/>
          </p:nvPr>
        </p:nvSpPr>
        <p:spPr/>
        <p:txBody>
          <a:bodyPr>
            <a:normAutofit fontScale="70000" lnSpcReduction="20000"/>
          </a:bodyPr>
          <a:lstStyle/>
          <a:p>
            <a:pPr marL="0" indent="0" fontAlgn="base">
              <a:buNone/>
            </a:pPr>
            <a:r>
              <a:rPr lang="en-NZ" b="1" dirty="0"/>
              <a:t>Skills and knowledge</a:t>
            </a:r>
          </a:p>
          <a:p>
            <a:pPr marL="0" indent="0" fontAlgn="base">
              <a:buNone/>
            </a:pPr>
            <a:r>
              <a:rPr lang="en-NZ" dirty="0"/>
              <a:t>Crop farmers need to have:</a:t>
            </a:r>
          </a:p>
          <a:p>
            <a:pPr fontAlgn="base"/>
            <a:r>
              <a:rPr lang="en-NZ" dirty="0"/>
              <a:t>knowledge of how to grow and harvest various types of crops</a:t>
            </a:r>
          </a:p>
          <a:p>
            <a:pPr fontAlgn="base"/>
            <a:r>
              <a:rPr lang="en-NZ" dirty="0"/>
              <a:t>knowledge of crop diseases, weeds and pests, and how to control them</a:t>
            </a:r>
          </a:p>
          <a:p>
            <a:pPr fontAlgn="base"/>
            <a:r>
              <a:rPr lang="en-NZ" dirty="0"/>
              <a:t>understanding of climate and weather conditions, and how they affect crops</a:t>
            </a:r>
          </a:p>
          <a:p>
            <a:pPr fontAlgn="base"/>
            <a:r>
              <a:rPr lang="en-NZ" dirty="0"/>
              <a:t>knowledge of soil and crop rotation, and cultivation and harvesting methods</a:t>
            </a:r>
          </a:p>
          <a:p>
            <a:pPr fontAlgn="base"/>
            <a:r>
              <a:rPr lang="en-NZ" dirty="0"/>
              <a:t>understanding of food safety, market certification, and quality requirements</a:t>
            </a:r>
          </a:p>
          <a:p>
            <a:pPr fontAlgn="base"/>
            <a:r>
              <a:rPr lang="en-NZ" dirty="0"/>
              <a:t>knowledge of health, safety and employment regulations</a:t>
            </a:r>
          </a:p>
          <a:p>
            <a:pPr fontAlgn="base"/>
            <a:r>
              <a:rPr lang="en-NZ" dirty="0"/>
              <a:t>the ability to recruit, train and manage staff.</a:t>
            </a:r>
          </a:p>
          <a:p>
            <a:endParaRPr lang="en-NZ" dirty="0"/>
          </a:p>
        </p:txBody>
      </p:sp>
    </p:spTree>
    <p:extLst>
      <p:ext uri="{BB962C8B-B14F-4D97-AF65-F5344CB8AC3E}">
        <p14:creationId xmlns:p14="http://schemas.microsoft.com/office/powerpoint/2010/main" val="2497124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Labour</a:t>
            </a:r>
            <a:endParaRPr lang="en-NZ" dirty="0"/>
          </a:p>
        </p:txBody>
      </p:sp>
      <p:sp>
        <p:nvSpPr>
          <p:cNvPr id="3" name="Content Placeholder 2"/>
          <p:cNvSpPr>
            <a:spLocks noGrp="1"/>
          </p:cNvSpPr>
          <p:nvPr>
            <p:ph idx="1"/>
          </p:nvPr>
        </p:nvSpPr>
        <p:spPr/>
        <p:txBody>
          <a:bodyPr>
            <a:normAutofit fontScale="85000" lnSpcReduction="20000"/>
          </a:bodyPr>
          <a:lstStyle/>
          <a:p>
            <a:pPr marL="0" indent="0" fontAlgn="base">
              <a:buNone/>
            </a:pPr>
            <a:r>
              <a:rPr lang="en-NZ" b="1" dirty="0"/>
              <a:t>Entry requirements</a:t>
            </a:r>
          </a:p>
          <a:p>
            <a:pPr fontAlgn="base"/>
            <a:r>
              <a:rPr lang="en-NZ" dirty="0"/>
              <a:t>There are no specific entry requirements for becoming a crop farmer, apart from experience in horticulture or crop farming. However, a diploma or degree in agriculture, horticulture, commerce, or farm management is recommended. A National Certificate in Rural Staff Management (Level 3) may help those farmers employing staff.</a:t>
            </a:r>
          </a:p>
          <a:p>
            <a:pPr fontAlgn="base"/>
            <a:r>
              <a:rPr lang="en-NZ" dirty="0"/>
              <a:t>A heavy vehicle driver's licence or fork-lift licence can also be useful.</a:t>
            </a:r>
          </a:p>
          <a:p>
            <a:pPr fontAlgn="base"/>
            <a:r>
              <a:rPr lang="en-NZ" dirty="0"/>
              <a:t>People starting out can also train by doing an apprenticeship.</a:t>
            </a:r>
          </a:p>
          <a:p>
            <a:endParaRPr lang="en-NZ" dirty="0"/>
          </a:p>
        </p:txBody>
      </p:sp>
    </p:spTree>
    <p:extLst>
      <p:ext uri="{BB962C8B-B14F-4D97-AF65-F5344CB8AC3E}">
        <p14:creationId xmlns:p14="http://schemas.microsoft.com/office/powerpoint/2010/main" val="3647713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Labour</a:t>
            </a:r>
            <a:endParaRPr lang="en-NZ" dirty="0"/>
          </a:p>
        </p:txBody>
      </p:sp>
      <p:sp>
        <p:nvSpPr>
          <p:cNvPr id="3" name="Content Placeholder 2"/>
          <p:cNvSpPr>
            <a:spLocks noGrp="1"/>
          </p:cNvSpPr>
          <p:nvPr>
            <p:ph idx="1"/>
          </p:nvPr>
        </p:nvSpPr>
        <p:spPr/>
        <p:txBody>
          <a:bodyPr>
            <a:normAutofit fontScale="77500" lnSpcReduction="20000"/>
          </a:bodyPr>
          <a:lstStyle/>
          <a:p>
            <a:r>
              <a:rPr lang="en-NZ" dirty="0"/>
              <a:t>Agriculture, horticulture, forestry and fisheries employs more </a:t>
            </a:r>
            <a:r>
              <a:rPr lang="en-NZ" dirty="0" smtClean="0"/>
              <a:t>than </a:t>
            </a:r>
            <a:r>
              <a:rPr lang="en-NZ" dirty="0"/>
              <a:t>146,000 New Zealanders</a:t>
            </a:r>
            <a:r>
              <a:rPr lang="en-NZ" dirty="0" smtClean="0"/>
              <a:t>.</a:t>
            </a:r>
          </a:p>
          <a:p>
            <a:r>
              <a:rPr lang="en-NZ" dirty="0"/>
              <a:t>The working week was generally 44 hours for dairying, 31.2 hours for sheep and beef and 38.5 hours for grain and seed farming and services.</a:t>
            </a:r>
          </a:p>
          <a:p>
            <a:r>
              <a:rPr lang="en-NZ" dirty="0" smtClean="0"/>
              <a:t>Over </a:t>
            </a:r>
            <a:r>
              <a:rPr lang="en-NZ" dirty="0"/>
              <a:t>one third of employees were employed for less than one year and short lengths of employment were mostly in junior positions.</a:t>
            </a:r>
          </a:p>
          <a:p>
            <a:r>
              <a:rPr lang="en-NZ" dirty="0" smtClean="0"/>
              <a:t> </a:t>
            </a:r>
            <a:r>
              <a:rPr lang="en-NZ" dirty="0"/>
              <a:t>About 86 per cent of farm workers are New Zealand citizens with migrant labour higher for dairying positions.</a:t>
            </a:r>
          </a:p>
          <a:p>
            <a:r>
              <a:rPr lang="en-NZ" dirty="0" smtClean="0"/>
              <a:t>Accommodation </a:t>
            </a:r>
            <a:r>
              <a:rPr lang="en-NZ" dirty="0"/>
              <a:t>is provided for 78 per cent of employees, up by about 3 per cent from last year.</a:t>
            </a:r>
          </a:p>
          <a:p>
            <a:endParaRPr lang="en-NZ" dirty="0"/>
          </a:p>
        </p:txBody>
      </p:sp>
    </p:spTree>
    <p:extLst>
      <p:ext uri="{BB962C8B-B14F-4D97-AF65-F5344CB8AC3E}">
        <p14:creationId xmlns:p14="http://schemas.microsoft.com/office/powerpoint/2010/main" val="970172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Labour</a:t>
            </a:r>
            <a:endParaRPr lang="en-NZ" dirty="0"/>
          </a:p>
        </p:txBody>
      </p:sp>
      <p:sp>
        <p:nvSpPr>
          <p:cNvPr id="3" name="Content Placeholder 2"/>
          <p:cNvSpPr>
            <a:spLocks noGrp="1"/>
          </p:cNvSpPr>
          <p:nvPr>
            <p:ph idx="1"/>
          </p:nvPr>
        </p:nvSpPr>
        <p:spPr/>
        <p:txBody>
          <a:bodyPr>
            <a:normAutofit fontScale="70000" lnSpcReduction="20000"/>
          </a:bodyPr>
          <a:lstStyle/>
          <a:p>
            <a:pPr marL="0" indent="0">
              <a:buNone/>
            </a:pPr>
            <a:r>
              <a:rPr lang="en-NZ" dirty="0"/>
              <a:t>Salary packages including benefits:</a:t>
            </a:r>
          </a:p>
          <a:p>
            <a:r>
              <a:rPr lang="en-NZ" dirty="0"/>
              <a:t>Dairy assistant - $39,803</a:t>
            </a:r>
          </a:p>
          <a:p>
            <a:r>
              <a:rPr lang="en-NZ" dirty="0"/>
              <a:t>Dairy assistant herd manager - $46,256</a:t>
            </a:r>
          </a:p>
          <a:p>
            <a:r>
              <a:rPr lang="en-NZ" dirty="0"/>
              <a:t>Dairy herd manager -$56,061</a:t>
            </a:r>
          </a:p>
          <a:p>
            <a:r>
              <a:rPr lang="en-NZ" dirty="0"/>
              <a:t>Dairy farm manager - $70,336</a:t>
            </a:r>
          </a:p>
          <a:p>
            <a:r>
              <a:rPr lang="en-NZ" dirty="0"/>
              <a:t>Dairy operations manager - $69,323</a:t>
            </a:r>
          </a:p>
          <a:p>
            <a:r>
              <a:rPr lang="en-NZ" dirty="0"/>
              <a:t>Sheep and beef general hand - $41,981</a:t>
            </a:r>
          </a:p>
          <a:p>
            <a:r>
              <a:rPr lang="en-NZ" dirty="0"/>
              <a:t>Sheep and beef shepherd - $46,902</a:t>
            </a:r>
          </a:p>
          <a:p>
            <a:r>
              <a:rPr lang="en-NZ" dirty="0"/>
              <a:t>Sheep and beef head shepherd - $55,526</a:t>
            </a:r>
          </a:p>
          <a:p>
            <a:r>
              <a:rPr lang="en-NZ" dirty="0"/>
              <a:t>Sheep and beef stock manager - $55,770</a:t>
            </a:r>
          </a:p>
          <a:p>
            <a:r>
              <a:rPr lang="en-NZ" dirty="0"/>
              <a:t>Sheep and beef farm manager - $66,740</a:t>
            </a:r>
          </a:p>
          <a:p>
            <a:r>
              <a:rPr lang="en-NZ" dirty="0" smtClean="0"/>
              <a:t>Arable </a:t>
            </a:r>
            <a:r>
              <a:rPr lang="en-NZ" dirty="0"/>
              <a:t>tractor/machinery driver - $47,652- $55,818</a:t>
            </a:r>
          </a:p>
          <a:p>
            <a:r>
              <a:rPr lang="en-NZ" dirty="0"/>
              <a:t>Arable farm manager - $66,359</a:t>
            </a:r>
          </a:p>
          <a:p>
            <a:endParaRPr lang="en-NZ" dirty="0"/>
          </a:p>
        </p:txBody>
      </p:sp>
    </p:spTree>
    <p:extLst>
      <p:ext uri="{BB962C8B-B14F-4D97-AF65-F5344CB8AC3E}">
        <p14:creationId xmlns:p14="http://schemas.microsoft.com/office/powerpoint/2010/main" val="404341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Social</a:t>
            </a:r>
            <a:endParaRPr lang="en-NZ" dirty="0"/>
          </a:p>
        </p:txBody>
      </p:sp>
      <p:sp>
        <p:nvSpPr>
          <p:cNvPr id="3" name="Content Placeholder 2"/>
          <p:cNvSpPr>
            <a:spLocks noGrp="1"/>
          </p:cNvSpPr>
          <p:nvPr>
            <p:ph idx="1"/>
          </p:nvPr>
        </p:nvSpPr>
        <p:spPr/>
        <p:txBody>
          <a:bodyPr>
            <a:normAutofit fontScale="77500" lnSpcReduction="20000"/>
          </a:bodyPr>
          <a:lstStyle/>
          <a:p>
            <a:pPr marL="0" indent="0" fontAlgn="base">
              <a:buNone/>
            </a:pPr>
            <a:r>
              <a:rPr lang="en-NZ" b="1" dirty="0"/>
              <a:t>Working conditions</a:t>
            </a:r>
          </a:p>
          <a:p>
            <a:pPr marL="0" indent="0" fontAlgn="base">
              <a:buNone/>
            </a:pPr>
            <a:r>
              <a:rPr lang="en-NZ" dirty="0"/>
              <a:t>Crop farmers:</a:t>
            </a:r>
          </a:p>
          <a:p>
            <a:pPr fontAlgn="base"/>
            <a:r>
              <a:rPr lang="en-NZ" dirty="0"/>
              <a:t>usually work between eight and 10 hours a day. During peak seasonal harvest and planting times they work longer hours, including weekends, and may also be on call</a:t>
            </a:r>
          </a:p>
          <a:p>
            <a:pPr fontAlgn="base"/>
            <a:r>
              <a:rPr lang="en-NZ" dirty="0"/>
              <a:t>work outdoors, or in glasshouses, nurseries, packing sheds or offices</a:t>
            </a:r>
          </a:p>
          <a:p>
            <a:pPr fontAlgn="base"/>
            <a:r>
              <a:rPr lang="en-NZ" dirty="0"/>
              <a:t>work in all weather conditions, with machinery and chemicals that can be dangerous</a:t>
            </a:r>
          </a:p>
          <a:p>
            <a:pPr fontAlgn="base"/>
            <a:r>
              <a:rPr lang="en-NZ" dirty="0"/>
              <a:t>may have to travel between crop fields, to markets or suppliers. They may also travel locally or overseas to attend seminars or conferences</a:t>
            </a:r>
            <a:r>
              <a:rPr lang="en-NZ" dirty="0" smtClean="0"/>
              <a:t>.</a:t>
            </a:r>
            <a:r>
              <a:rPr lang="en-NZ" dirty="0"/>
              <a:t/>
            </a:r>
            <a:br>
              <a:rPr lang="en-NZ" dirty="0"/>
            </a:br>
            <a:endParaRPr lang="en-NZ" dirty="0"/>
          </a:p>
        </p:txBody>
      </p:sp>
    </p:spTree>
    <p:extLst>
      <p:ext uri="{BB962C8B-B14F-4D97-AF65-F5344CB8AC3E}">
        <p14:creationId xmlns:p14="http://schemas.microsoft.com/office/powerpoint/2010/main" val="3190122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Social</a:t>
            </a:r>
            <a:endParaRPr lang="en-NZ"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008" t="14683" r="34184" b="8531"/>
          <a:stretch/>
        </p:blipFill>
        <p:spPr bwMode="auto">
          <a:xfrm>
            <a:off x="1752600" y="228598"/>
            <a:ext cx="5450114" cy="657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958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Social</a:t>
            </a:r>
            <a:endParaRPr lang="en-NZ" dirty="0"/>
          </a:p>
        </p:txBody>
      </p:sp>
      <p:sp>
        <p:nvSpPr>
          <p:cNvPr id="3" name="Content Placeholder 2"/>
          <p:cNvSpPr>
            <a:spLocks noGrp="1"/>
          </p:cNvSpPr>
          <p:nvPr>
            <p:ph idx="1"/>
          </p:nvPr>
        </p:nvSpPr>
        <p:spPr/>
        <p:txBody>
          <a:bodyPr/>
          <a:lstStyle/>
          <a:p>
            <a:r>
              <a:rPr lang="en-NZ" dirty="0" smtClean="0"/>
              <a:t>What do you think locally grown produce adds to our kiwi identity?</a:t>
            </a:r>
          </a:p>
          <a:p>
            <a:endParaRPr lang="en-NZ" dirty="0"/>
          </a:p>
          <a:p>
            <a:r>
              <a:rPr lang="en-NZ" dirty="0" smtClean="0"/>
              <a:t>How else can market gardening add to the appeal of our country?</a:t>
            </a:r>
            <a:endParaRPr lang="en-NZ" dirty="0"/>
          </a:p>
        </p:txBody>
      </p:sp>
      <p:pic>
        <p:nvPicPr>
          <p:cNvPr id="5122" name="Picture 2" descr="http://www.contactenergy.co.nz/web/images/content_images/cen-abf-community-hea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57" y="4572000"/>
            <a:ext cx="47625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0.gstatic.com/images?q=tbn:ANd9GcSH_7xbDZcwxtIEo6M6mwqH9stSy5oIeuXkAEymMnfyiti3oD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783" y="3962400"/>
            <a:ext cx="353291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t2.gstatic.com/images?q=tbn:ANd9GcTQ5TRIdQZdbYujmCye5P6njk3N1jVtUIlbwTFOAc7HeCQMC7g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photos.topicshow.com/cheepang-88ef9fb7-7dec-44b0-9803-f2c329e09c72-f.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400" y="-152400"/>
            <a:ext cx="24638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572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Political</a:t>
            </a:r>
            <a:endParaRPr lang="en-NZ" dirty="0"/>
          </a:p>
        </p:txBody>
      </p:sp>
      <p:sp>
        <p:nvSpPr>
          <p:cNvPr id="3" name="Content Placeholder 2"/>
          <p:cNvSpPr>
            <a:spLocks noGrp="1"/>
          </p:cNvSpPr>
          <p:nvPr>
            <p:ph idx="1"/>
          </p:nvPr>
        </p:nvSpPr>
        <p:spPr/>
        <p:txBody>
          <a:bodyPr>
            <a:normAutofit fontScale="92500"/>
          </a:bodyPr>
          <a:lstStyle/>
          <a:p>
            <a:r>
              <a:rPr lang="en-NZ" dirty="0" smtClean="0"/>
              <a:t>GMO </a:t>
            </a:r>
            <a:r>
              <a:rPr lang="en-NZ" dirty="0" smtClean="0"/>
              <a:t>debate</a:t>
            </a:r>
          </a:p>
          <a:p>
            <a:r>
              <a:rPr lang="en-NZ" dirty="0"/>
              <a:t>No genetically modified crops are grown commercially in New Zealand. No fresh fruit, vegetables or meat sold in New Zealand is genetically modified. However, some processed foods may contain approved genetically modified ingredients that have been imported. For example, many soy-based products are derived from genetically modified soya beans.</a:t>
            </a:r>
            <a:endParaRPr lang="en-NZ" dirty="0" smtClean="0"/>
          </a:p>
        </p:txBody>
      </p:sp>
      <p:sp>
        <p:nvSpPr>
          <p:cNvPr id="4" name="AutoShape 2" descr="data:image/jpeg;base64,/9j/4AAQSkZJRgABAQAAAQABAAD/2wCEAAkGBxMSEhQUExQVFhIXFhsWGBQXGBcVHRsWGRgXHBcYFxUYHigiGBslHhYcIjEhJykrLi4uFx8zODMsNygtLiwBCgoKDg0OGxAQGywlICQsLCwvNCwsLCwsLCwsLCwsLCwsLCwsLCwtLCwsLCwsLCwsLCwsLCwsLCwsLCwsLCwsLP/AABEIANUA7QMBEQACEQEDEQH/xAAbAAEAAgMBAQAAAAAAAAAAAAAAAwQCBQYBB//EAEAQAAEDAgMFBQYFAgUDBQAAAAEAAhEDIQQxQQUGElFhEyJxgZEyobHB0fAHFEJSYiPhFRaSovGywtIzQ1Nygv/EABsBAQADAQEBAQAAAAAAAAAAAAACAwQBBQYH/8QANREAAgECBAMECgIBBQAAAAAAAAECAxEEEiExE0FRBSJhcQYyQoGRobHB0fAU4SMVM1Ji8f/aAAwDAQACEQMRAD8A+4oAgCAIAgCAIAgCAIAgCAIAgCAIAgCAIAgCAIAgCAIAgCAIAgCAIAgCAIAgCAIAgCAIAgCAIAgCAIAgCAIAgCAIAgCAIAgCAIAgCAIAgCAIAgCAIAgCAIAgCAIAgCAIAgNL/mrCdv8Al+1ArcfZ8MG7+QVSrQzZeZdwJ5c1tDdK0pCAIAgCAIAgCAIAgCAIAgCAIAgCAIAgCAIAgCAIAgCAIAgCA+bYjZLf8w03RYs7aP58Dmz6ifFY0rYm3hc9G98HfxsfSVsPOCAIAgCAIAgCAIAgCAIAgCAIAgCAIAgCAIAgCAIAgCAEoCs/H0xm8eV/gouSRbGjOWyMRtKn+73FR4sdrkv41TocljsXT/xrDum35V4mDnLvkVnc48e/gbI0Z/xXG3tHXDaNL949608SPUxfx6vQkbimHJzfVdUk+ZF0prdMlBUis9QBAEAQBAEAQBAEAQBAEAQBAEAQBAEAQBAEB44xc5IDS43bwFqTeL+RmPLmoOZqp4ZvWWhpcXtGq/2iSPQeiplNno0cPCOxWdXJHJZZVWrmxU0iGntAzfwzHzWWWI5pk50I20NNXrk7Somb9g8f9X1XHV1chkSp28Toe3Oemq6sSnzKnBJHv5sznb71V8JyaOZFYt06rhcEjwMLRGTKZRi91cuUtqVW68XQj5q5VGZp4WnLZWNng9rsfAd3Hcj8irYzTMVXDThrujYqZnCAIAgCAIAgCAIAgCAIAgCAIAgCAICvjcayk3ieY0AzJPIDUqMpKKuydOnKo7RRq61WpWz7jP22J/8A0dPBZ5VJT0jojQuHS8X8gzDNGY8zf4qKj/yK54iT20Mn0G/tB8AuOKXIhxp9SljNnBwBZnGR+7KmcHJXiehh8Xymc1/hdR7yQWtAtDpz5CPisMsLOrrF/E9RYhRXUrVt3ajsTTqiq0cLS2ACc5yPmkcDU4bhJq7Dr6bFw7DrSSKrDfJ3FHgRC5T7OnHmil4i/I2GD2a8XqOaXfxmI8wFtp0JRWpXxUtvmbKhSGsADK8z7rLRCFtyqcnyMKhGqlYlFPkVa5BXC6KZb2Tts0yGVDLDYO5ePRWwqcmZMTgrrPA6gFXnknqAIAgCAIAgCAIAgCAIAgCAIAgKm08e2hTL3ZDIak6AKMpKKuyylTlUkoxNJgaTnu7ateofZbowHQDnzKxqXEeeXu/epprVFTXCp+99f6LGI2nRY7hdUYH/ALeIA+Y0SdenB2bVzA5K+5wu39t1+3eGPc1rHQ0NOmhPOZ968fE4mpxWovRGeU5XIcTtqtWYKVR9iQZAvAGsG8zMaQoyxM5wySZxzctGTbF23VpOMOL2Nb3g434Qblk8pmCpUK01J2d7LW/TwJQqOLNpX2nxvJGRPu0XrqVz7SGGyQSZmMUYABUiLpK+oOKPNLneEjJuLK7ci6SMzjOq7cgqXgVq+L9VFl0KRUGLdm6B0E/EqOY0cKPslbFY4ZSouRNUXY6jcbeDtJw7zLmiWE6t1HktVGpfus8DtLB8N8SOz3OxV55AQBAEAQBAEAQBAEAQBAEAQBAclXrfmsURnRoe+p9g+gWOtLPPJyWrPRiuBQze1L6E28eO7DDuePbjhaepMT8/JU4qpw6TfM8upKyufMnd6Tm4mS4m8DP3/BfP+sur3Mh7SdMcRNog5wPnC4muZ1HtOo5swSOuRz0OmXuRTlH1WEedpeTnmT8Ug3KafVmrB0+LiKcOsl9SSnjmiLnr/Ze7GR+jyotl8Y1sCD4m+WllNMzcJ31H+IgaqWY4qLYO0AbruYcDkQVtqCYn3fPnmuZiUaGlyJ21P+VzOTeHsSnaEtibZxnBXHvcgqRRxFfha4Gb3GRHr6FQbNMIZmrGGAxTqNVtTJ7CDzmw1HS6lCbTTRmxNCNSm49T7lgsSKlNr25OAK9NO6ufCzg4ScXyJl0iEAQBAEAQBAEAQBAEAQBAUttYrsqFR4zDYHibBck7K5ZRhnmkaHdnC8NFpPtPJefPL3QvPoq959Xf3cvyasfUvPIuWhFvjhjUwzoI7pDoNp4ZkT95KvGxcqTsebUV4nztjcrjX7nVeBlXUyokZSzzAtcjW/yB9FLJ9jqM3d1xa8akO8Rr5I3aTjL3nSDGkBryDPI+f0XaduJue36P0lUx8L8rv5f2aVtRepFn6JKNy7SrKaZTKJl2vX4qVyvLYw7VdudsQVXG8T9BqSuORLKRPxExkIEWGeea4TsizS4oZBHfPABxAHitnOUznlmu5itqKvflrsY03AtIdPFeRYiwt78+i5uSd01YxwVSRE3BiNI5/JIleIXM+w/h9iS7DcBzpmI6L06ErwPhu0oZa7a5nUK488IAgCAIAgCAIAgCAIAgCA0O+YmgG/ue0fH5wqMS7U2zZgf925O0cLeQaI5WCqXcjboZqjzSbZ8/29vE+uXMYAKJsBAl0H2idL5LxcTipVW4x9X91McqjkamiwlwAAkWi5yOZWSK7ysv3qQRjVf3Y6mTofX7uuOo2soZIx/E4F0E2iSLwBAPkIXE3KV5a7fL+jpr9pwGug2kKcElU0PpfRWN8XJ9I/Vo0bqq3I+/sSU8QFYmRlT0JBWU0ylwMhVUrkXAxqu+kjX+y4FseYfDGo4hpAIBd3iGiBGp1krjdhKSjq/yQNdbzXSwx7S/VdK2WNn1bkQJJEHUQdPFditSjEbH1X8OqpD3A/qbPmIXoUD47tRXszvFoPICAIAgCAIAgCAIAgCAIAgNFvTlS5doPiFmxX+2zZg/WfkUt6a5ZhKhb+ocM8pIB9yyYueWi7c/uYar7rPnOFw5eDwNJgSTyAF14UabndRVzItUWaeHJbYwS2cokDOXHofgpxpNw7r3X7d/vI6R0XQ9pENyJc64FuXLVKdlNZdPMXIHVhBH6iRDpy5/L3qOdJPqRKG05DBOpHzXaSeY+u9EF/mqv/qvqag0ZDjIgRqJJOUDXqtiZ93ezS6kLqp4eGbTMdfsKxHXFJ3PAVJEWiagw+0fZ4uHMZxOXLqup62K522LNUNtE5XnnrHRTRRqRVQQGkxBmAInPUC4vzUTsd2is56AtHCy5oEEuAdY8xMEnIhdIOSSv0PdnM745c1OK1M+IfdZ9U3Fb/Vaf4n4LfRPke0HdHfrQeQEAQBAEAQBAEAQBAEAQBAafeanNNp/a8H79FRiVemzVhH37eBrd6afHhKovYcWR/SZ+Sx4tKVGS/dNTHVXdZ882eOIEcfAwAl14kDQDU3yXh0Yt3Tdo8zIiYVy6Wsb7dg0T3WzNr6gDPOOqnmzd2K9bl0X9nb9CBr3AcMNaDmTqJkSToI0UE5KOVaX/f2xwx2bhO0qNYS1oJzcYHOJ0MLlOm5SSenmIq7sT787Gbh6dEteX8cm4tDYNuneW6rQVNxad7r9t8T7X0Tp5ZVX5fc4+myeLvAQJvN8hA6ofaXtbQrnNTRJkjKhaQSJg5OEixmI5Tp1XSqSutD1lzMAawMh4clJEZbWLRyUyllaoFxnEzylTkzFuS4kcckXxhoNxyPkQCFNIplUL+y8P3rq2CMGJqaNH0rcyjFSf4lbaSPl8dK52iuPNCAIAgCAIAgCAqYrGhtmgudyHzdkPis9XExp6bvwLI029SI1ajhchnPhv/uP0CzurWmtO78/m/wSyxjuafHbcoUQ7+oalQCzOMmTyJyCxVJwhdym2+l2QlXitkctX3pxJu0sYP2hgIjxcCSsMsVP2LfC/wA2UOvPmSYffLEtN+Bw5RHpH0XI4+tF91/vkFWfPU6PBbx0sYw0iOCqR7JMg+Dl6lHtKFWOSpo/kacPJZlKPI2lMHgh7cxBBvnotcG8neO1lHN3djlK25IBc5ju5ctYRedBxai3vWH/AE9bxMLo9DlGYrhJj/1MhYWOXlGgC81VLPN7Xl++4qvbQ9IdAY6YBkixM9CRbPKYUddIS/sHuAq8NenAaAKjZJIcM4PETaIJyVkZKNRJJLXrc5H1jbfirB/LhsQA/LxZC9LGyTlHL4n3notpGr5r7nzxoANxI5C3yWZbH12vIi4CfBTSDZI2kFJEZMsYejxEARJ5mF29lcqm7anvCrCl6HoFogTIM62m3hf3JbUg2Z0qSkkUyloXG0TGVh9/NS02M+dvU3GyMLcH7srYLU87FT0Pou6dGA53l7/7LXT2PnsXLWx0SsMYQBAEAQBAEBpMXj3VXOp0yQxp4XvGbjq1h0AyJ5iBzXn4nESbyU/e/wAfc0xgoLNLf6eZjjcSzD0jUf7LcgMydAFW1CjTzzKalXmcPtTbdTEHvnhpzam3/uMifOy8ytiXP1tF0X31Mkpue5qiNSHR8l57bbvI4lYcZggZSDOuoj3rufuuK6h3ZBw+Pkop2I2JtntIqsMwZtYmfABWQSvr/wCkoNxkmmdxX2tXwlSK9J1TBuALKrAS+n3e82q39QBBPEIsYgxK+hpLJGyXuNsnd3ZuqtRtalNCsGkgFr44hfouzrJxajLK/LY46ba0OJxW52J4rcDgSTxNcAJzyMR5LyZ4Wq3pJNb7mV0JdDWY7ZNehwteI47A8TYNxI4pgKiVOrCy6+P3IShKO5rKxuQPZ1v8xY+Krdk7IrZNvHtU1qNEPs5hcJ5g8JB8bLbxnOMU90fbeidTMqq8vuc89muhsPvzVkXyPsb6nkBWHGz0wQLXvecxaLaa+qkiOpk1tl042ZtZMxoJPgpXsVSPQ1TKZFmixTRlmy0xkkKW5neiOk2NhbjqroI8nEzZ9G2Ph+CkBzutUVZHg1ZZpNl1dKwgCAIAgCAqbVxBZScR7RhrfFxgHymfJVVqnDpuRbRjmmkzW7Pw/CAAIAHivNwsG3mZKtPNJnH737cdUqGiwxTYYdH6njPyH1WLHYpylw1svmYKk7uyNDE/qJPIX+MLz2k92RMA77lV3drAxL9B7ks2cuQudCll6kbm83XxtOiXuqHKLHU3yW7BzhTblLl9SdOSW522G3mpPa40yXcIkgjhMeB8PevV/n02nl1saIyTV7nM4bb/AGYqdlSZTEl0SQDJJMXidYXnvEyqXmkl9yP8i2iNPV3gxLnE9qR0aGj5LBxW3d/Yrdepfcv4He2sO7VDajIuC0SfOw9yvpYmUVla08iSxEr97UsU9jYXFy6jV7J5Mmm4AwSdACIHqro4ejX1hKz6DJGesdDR70boYqnTlgbVvfgNwI/a6J8pXVhXReaTVj6L0crQw06md+slb3XODdjXizhEWgiDPVWqC3R9rCtGWpLSxXNctZmjMmi4x8qaOPYlY2ZuLCb/AAHVSuVvQya05XuJ8l26IOxnTF1YjPMu0ApoyzZscNTvJzJU4ox1ZnZ7u7PlzZ8T0H38Vppo8HFVbJnbhXnlBAEAQBAEAQGt23lT5doJ/wBLlkxqbp+9GjDbvy/ApN9FGlGyKZbnzjeF+GbWf2TXOdxniJdDZm/CMzfqPNeJi3RVR5U99ddDHJxu7Gne6b5DQD6rDJq+iI6nhfp4Lrk3ohoHMMgffnyRxd7METguXvucYNMi/r9PcpWdrnLGbHEGQdPsLmx1PUmbUdYG7c4kXiYnXMn1VsajSSe37YWIWtB6ddFTz3OoOBHgehy+k/BdV7HGZNdy++ULiO3L1LbNduVQkcjBHoVbxpvmWRqzjsyLabmY1pZWaQR3hUptu0gRLm6tVlGo82ZLXw+/5PVwXbE6D76ujm8Xuw/DsL6tRoMBzQ3vB7HRwuBkRM5dFoeIvUUEj7LCdoKq45FdPmUsO5XI9rSxcpuAniE5iJi6lqQe2gpkqxFUti5SfaCJ5dL9NfFTS1MszYYVsxAGg8b/AN/crIow1ZI3+AwoLgP0j7KuijzK1XQ+h7FwvBTBObr+WgWqKsj5+tPNI2CkUhAEAQBAEAQFbaNEvpuA9od5viLgecR5qutDPBotozUZpvYpYSqHCRqFkoTTR2tBxlY5DbO6oYa1YVO5BeWxJH7oGvTKFhrYGKzTv4/n90MU6Vu8cxWcKbu6LhoniGRIByI0mFgllpS7u9ufiUtldhiHTefhqsydmmmCenUc13HFx1Pt6Gc5GfkrYtqWe23jzOmLaYIJm4E53MwOGPGSUUY2euv1vyOHuJYMhnblGV55Ry8VyplvZeH9nbELhrzy681BrRM4S9oOEA5B0zrcCbcrD0Uk1lUXtf37agja2bi9rzyj6BRXgCduIcAGkmIIg5QcwOkiZ5qzPJJRb5Py/fE6mVSSDP3dVJnGWMQ6ToDqBlI1tYSp1tXt8PDmdJ8DUcWmlSae0eYc7k3oRl85WihJqm4QWr3fgc3dkdTvRsRlWnTa4CODgtyFmkdRZSxqdKcJrpY+u7LruknFcj5LVwjqVV9J3tMMaARmDfIEX81ozJq59lQqKpBSXMypX1hSuXtWJqbv+FNFMy9RYrUYqhv9nUIB+7c1fHY8evK8jr92Nm8bgSO6256nQLRTieNjK1lZbnaK88kIAgCAIAgCAIAgNLjG9i+f/bec/wBrzoeh+M9FhrU8ks62e/ga4Pixy8180WgQR0+5U4yUkZpRscnjty2F7nMcQ0knhiQOYBBXnVuzVJ9x29xRwlucRUdcwIHXM+PLyXjtJMz3JuMuDQPaiBYCB0991K7bVt/39bO8jx8BjXSJnh4bzaDJ6GY8k0yJ31+fW4ZhTZJ63N+gmL+ChFNsHhoiCSYcBYQefha3PkpQSad90JRtuel0hriMiG56BW3zJSfKyIGJrRIERxctNPL6quT6bXOpkuKoVGBriHcJu10GPCcpR03lU7aMlK8TJlGpWg02OeZg8IkDLl6qSpyqbJ3GstUdGzc4uaz+oWOiXtiYJEGD8l6KwLaSvZ8y3gXVzebF3cpYe4lz/wB5t6DT4rXRwsKS8TRQoqLzHm28SDUZTGgv7rLzu0P8k1Fcj3cJSapub5nzHf8AohuLkZuptJ8ZcL+TQpU1aCR9R2O3Khryb+xoaRjTwzt9VYj1mWqVz4KyJlqPQ2NB+QGXPT6lWx1Ziqu0bnQ7tYZ9V7s44gAPCVoppts8bGzjCC6n1XZ+EFJgaPE+K2pWR8tUm5yuyyukAgCAIAgCAIAgCAwrUg9pa4SCIIRq51Np3RyW0cXUwLv6gL8MfZeLuZ0dzHv8V59WnKlrHY9SjThi1ppL5M2uz9pU6zeKm9rm9OfI8ioU6yaKK2FnTeWSsabbu6bKxc+kQyob/wAXHqBkeoVNfBRq3lHRnn1KHNHLu3XxbZHZh3Vrm/Mhee8FWT0Rn4U1yKeK2LiWXdRqeTeIerVW8NUSu4v4EXCS5EVDA1jcUqsjLuGI1mQoqlNcnfyOJSfI6TYW6pc15rgtDhAbNwZztkt+GwN03U5lsaV9zYUdzKf6nEtDeEAAA+JN7q94GD3fInHDktHc2gDLi9xmbkD4BRXZ9K95Nss/jpG6p4fuhvCA2IgZRpC2RtlytaFipMzo4cNysOUrscq2JxpJbkGKxlOld9RrRyJE+mahOtGG7NdKhOorQi2c/tHe9s8NEHq429AsNbG30geth+x3bNVfuRo248yajvU28SVkim3dnpOgrZEcZtjHHE1n1JtYNH8BYeesdVobsexhKPBpqHx8yENBGREHPPTK/gkTQ5MmohokTf0E+J0hXJmapfcuYI8RAAV0TDW2uz65ubsjsqQc4d43H1XoUYWVz4/tHEZ6jjHY6VXHmhAEAQBAEAQBAEAQBARYqg2o0seAWkQQVxpNWZKEnF3W58g3v3drYCoa+Hc5rJ9ppiOjv72Xm4jD215H1eAx0MRHh1Fd9GQbO/EjEMMVGNeOY7p+h9yzKVSHM0z7Iw9X1W4v4o6fAfiNhnDvh7DyIB+BupLE23Rgq+j9b2Gn8jaUd88E6/bAeIcPkrFioPfQxz7DxcfYv5NGTt78F/8AMD4Bx+S48TT5s4uxcX/w+n5IX774QZOcfBp+ai8ZTS0uWx7BxT3S+Jr8R+IFMGG0yepcMvBswqXjnyibKfo/O3el8vzYoVN/qpyaxo6y75hVSxtXkkaY9g0lu2/kUcTvniHRDw2f2hv91W8TWfM0w7Hw8fZv53NRitt4hx71V5H/AN7fGFHNKW7ZshgqMV3YL4EFLEcRBNyq3HUucLKyNhVcKbO0e1wHQE/8K2NJrVox8ROWSLVznNqbYdV7oHDT5A5+J+SvjGxrpUlDXmU6dS3l8EcTSmjKpiso5RHzXYxF0KDy4gZk5Ac/BWIqm1a7PqW4m6+VWsOoZ/5fRb8PR5yPk+1e0b/46Xx/B9Iatx80ZIcCAIAgCAIAgCAIAgPCgMXFDpSxzQ5pBAIIgg3BHULjLINp3R8t3o3MYSX0CGH9h9nyOnvWSrh09j38H2pOOlTX6nA4mk+iSHt88x5ELFOi0fRUMbCa0YpYsLPKmb41IsstxP8ALNVOn4FndZkcQOcrmRktDI4gW6LmRhIy/MzYC82jPyhFTINRSu3+DcYHdfGVo4aDmiPad/THjD7+gWiGFqS5Hn1u1sJS3nd+Gv00+Z02zfw3dnWqtH8aYJ/3Oj4LRHAN+s/geRX9I1tSh8fwvydNgN1sPQHdZxH9z+8foPRaIYSnDVI8av2piK/rSt5aFTeHZhqt4QSB0Ua1JyVkRw1SMXdnB4jcMkmHuCpVJo9qHaViD/INXSp7lLheBYu1rElL8PapzqH/AEqSonH2xY6fYO4wpkE3PNWwoWPOxPakqitc7/Z+EDAAtkY2PEq1MzL4UykyQ4EAQBAEAQBAEAQBAEBiWodIatGVwkpGm2hsjjUGjTTqpHG7X3JL5hUSgz0aWLgtzmMT+HlQG0qp030N9PHRWzKTtxsQNT6Kt0/A0x7R8Twbm4hc4S6Ev9SfUtYfc+tqJ9VzhLoRl2jJ+0bvBbvVmZAN8BHwR02+Rmlioy9Z3NxhMJiW/qPqVTwprYonUoy5G6w1bEDN0+N1dCVZczFOFF8jZ0cRUOYC1QnPmZpU4cmWGtnMK1alT05kgwQOilkRHiMzbgW8lLIiLqslbhRyXcqIubJW0gF2xG5mAunDJDgQBAEAQBAEAQBAEAQBAEAQHkIDwsCHbmJoN5LlkdzMwOEbyC5lR3iSMPyLOSZES4sup7+SZyTIhxZHv5RvJMiOcWQ/KN5LmRDiyPRhm8kyIcRmQohdyojmZkGBdscuZQugQhw9QBAEAQBAEAQBAEAQBAEAQBAEAQBAEAQBAEAQBAEAQBAEAQBAEAQBAEAQBAEAQBAEAQBAEAQBAEAQBAEAQBAEAQBAEAQBAEAQBAEAQBAEAQBAEAQBAEAQBAEAQBAEAQBAEAQBAEAQBAEAQBAEAQBAEAQBAEAQBAEAQBAEAQB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36538"/>
            <a:ext cx="225742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656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Political</a:t>
            </a:r>
            <a:endParaRPr lang="en-NZ" dirty="0"/>
          </a:p>
        </p:txBody>
      </p:sp>
      <p:sp>
        <p:nvSpPr>
          <p:cNvPr id="3" name="Content Placeholder 2"/>
          <p:cNvSpPr>
            <a:spLocks noGrp="1"/>
          </p:cNvSpPr>
          <p:nvPr>
            <p:ph idx="1"/>
          </p:nvPr>
        </p:nvSpPr>
        <p:spPr/>
        <p:txBody>
          <a:bodyPr>
            <a:normAutofit fontScale="85000" lnSpcReduction="10000"/>
          </a:bodyPr>
          <a:lstStyle/>
          <a:p>
            <a:pPr marL="0" indent="0">
              <a:buNone/>
            </a:pPr>
            <a:r>
              <a:rPr lang="en-NZ" dirty="0" smtClean="0"/>
              <a:t>GMO Debate</a:t>
            </a:r>
          </a:p>
          <a:p>
            <a:r>
              <a:rPr lang="en-NZ" dirty="0" smtClean="0"/>
              <a:t>Genetic </a:t>
            </a:r>
            <a:r>
              <a:rPr lang="en-NZ" dirty="0"/>
              <a:t>modification (GM) involves </a:t>
            </a:r>
            <a:endParaRPr lang="en-NZ" dirty="0" smtClean="0"/>
          </a:p>
          <a:p>
            <a:pPr marL="0" indent="0">
              <a:buNone/>
            </a:pPr>
            <a:r>
              <a:rPr lang="en-NZ" dirty="0"/>
              <a:t> </a:t>
            </a:r>
            <a:r>
              <a:rPr lang="en-NZ" dirty="0" smtClean="0"/>
              <a:t>    moving</a:t>
            </a:r>
            <a:r>
              <a:rPr lang="en-NZ" dirty="0"/>
              <a:t>, inserting or deleting genes </a:t>
            </a:r>
            <a:endParaRPr lang="en-NZ" dirty="0" smtClean="0"/>
          </a:p>
          <a:p>
            <a:pPr marL="0" indent="0">
              <a:buNone/>
            </a:pPr>
            <a:r>
              <a:rPr lang="en-NZ" dirty="0"/>
              <a:t> </a:t>
            </a:r>
            <a:r>
              <a:rPr lang="en-NZ" dirty="0" smtClean="0"/>
              <a:t>   (</a:t>
            </a:r>
            <a:r>
              <a:rPr lang="en-NZ" dirty="0"/>
              <a:t>the part of the cell that determines individual </a:t>
            </a:r>
            <a:r>
              <a:rPr lang="en-NZ" dirty="0" smtClean="0"/>
              <a:t>characteristics</a:t>
            </a:r>
            <a:r>
              <a:rPr lang="en-NZ" dirty="0"/>
              <a:t>) within or between species.</a:t>
            </a:r>
          </a:p>
          <a:p>
            <a:r>
              <a:rPr lang="en-NZ" dirty="0"/>
              <a:t>GM in New Zealand is strictly controlled through the Environmental Risk Management Authority (ERMA). ERMA operates under strict laws, in line with the Government's cautious approach to GM. It considers each application on its merits and can approve an application only if benefits outweigh risks.</a:t>
            </a:r>
          </a:p>
          <a:p>
            <a:endParaRPr lang="en-NZ" dirty="0"/>
          </a:p>
        </p:txBody>
      </p:sp>
      <p:pic>
        <p:nvPicPr>
          <p:cNvPr id="4098" name="Picture 2" descr="http://phillips.blogs.com/.a/6a00d834515c6d69e201901bdf8d4a970b-32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355" y="0"/>
            <a:ext cx="2857500"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335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Political</a:t>
            </a:r>
            <a:endParaRPr lang="en-NZ" dirty="0"/>
          </a:p>
        </p:txBody>
      </p:sp>
      <p:sp>
        <p:nvSpPr>
          <p:cNvPr id="3" name="Content Placeholder 2"/>
          <p:cNvSpPr>
            <a:spLocks noGrp="1"/>
          </p:cNvSpPr>
          <p:nvPr>
            <p:ph idx="1"/>
          </p:nvPr>
        </p:nvSpPr>
        <p:spPr>
          <a:xfrm>
            <a:off x="457200" y="1981200"/>
            <a:ext cx="8229600" cy="4525963"/>
          </a:xfrm>
        </p:spPr>
        <p:txBody>
          <a:bodyPr>
            <a:normAutofit fontScale="77500" lnSpcReduction="20000"/>
          </a:bodyPr>
          <a:lstStyle/>
          <a:p>
            <a:r>
              <a:rPr lang="en-NZ" dirty="0"/>
              <a:t>The GM rules are designed to allow New Zealanders to enjoy the opportunities of organic and conventional agriculture, while at the same time not closing the door to the contribution that GM may make to our way of life (especially medicinal and therapeutic).</a:t>
            </a:r>
          </a:p>
          <a:p>
            <a:r>
              <a:rPr lang="en-NZ" dirty="0"/>
              <a:t>GM is used in New Zealand for research and education, with much of the research being medical (</a:t>
            </a:r>
            <a:r>
              <a:rPr lang="en-NZ" dirty="0" err="1"/>
              <a:t>eg</a:t>
            </a:r>
            <a:r>
              <a:rPr lang="en-NZ" dirty="0"/>
              <a:t>, investigating treatments for multiple sclerosis or cystic fibrosis).</a:t>
            </a:r>
          </a:p>
          <a:p>
            <a:r>
              <a:rPr lang="en-NZ" dirty="0"/>
              <a:t>Any food that is genetically modified or contains genetically modified material must be approved as safe by Foods Standards Australia New Zealand and must be clearly labelled.</a:t>
            </a:r>
          </a:p>
          <a:p>
            <a:endParaRPr lang="en-NZ" dirty="0"/>
          </a:p>
        </p:txBody>
      </p:sp>
      <p:pic>
        <p:nvPicPr>
          <p:cNvPr id="5122" name="Picture 2" descr="http://foodmatters.tv/images/assets/pharmco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4636"/>
            <a:ext cx="2714626" cy="1809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575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Fertiliser</a:t>
            </a:r>
            <a:endParaRPr lang="en-NZ" dirty="0"/>
          </a:p>
        </p:txBody>
      </p:sp>
      <p:sp>
        <p:nvSpPr>
          <p:cNvPr id="3" name="Content Placeholder 2"/>
          <p:cNvSpPr>
            <a:spLocks noGrp="1"/>
          </p:cNvSpPr>
          <p:nvPr>
            <p:ph idx="1"/>
          </p:nvPr>
        </p:nvSpPr>
        <p:spPr/>
        <p:txBody>
          <a:bodyPr/>
          <a:lstStyle/>
          <a:p>
            <a:endParaRPr lang="en-NZ"/>
          </a:p>
        </p:txBody>
      </p:sp>
      <p:pic>
        <p:nvPicPr>
          <p:cNvPr id="2050" name="Picture 2" descr="http://www.seekfertilizer.com/upLoad/product/month_1304/2013042304403123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348" y="1484784"/>
            <a:ext cx="7685856" cy="5008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604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Political</a:t>
            </a:r>
            <a:endParaRPr lang="en-NZ" dirty="0"/>
          </a:p>
        </p:txBody>
      </p:sp>
      <p:sp>
        <p:nvSpPr>
          <p:cNvPr id="3" name="Content Placeholder 2"/>
          <p:cNvSpPr>
            <a:spLocks noGrp="1"/>
          </p:cNvSpPr>
          <p:nvPr>
            <p:ph idx="1"/>
          </p:nvPr>
        </p:nvSpPr>
        <p:spPr>
          <a:xfrm>
            <a:off x="457200" y="1600200"/>
            <a:ext cx="3505200" cy="4525963"/>
          </a:xfrm>
        </p:spPr>
        <p:txBody>
          <a:bodyPr>
            <a:normAutofit fontScale="92500" lnSpcReduction="10000"/>
          </a:bodyPr>
          <a:lstStyle/>
          <a:p>
            <a:r>
              <a:rPr lang="en-NZ" dirty="0" smtClean="0"/>
              <a:t>Illegal workers</a:t>
            </a:r>
          </a:p>
          <a:p>
            <a:pPr marL="0" indent="0">
              <a:buNone/>
            </a:pPr>
            <a:r>
              <a:rPr lang="en-NZ" dirty="0" smtClean="0"/>
              <a:t>Read the article on illegal workers and make a list of good and bad effects on the economy, politics (especially international) and society in New Zealand.</a:t>
            </a:r>
            <a:endParaRPr lang="en-N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371600"/>
            <a:ext cx="457200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64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Political</a:t>
            </a:r>
            <a:endParaRPr lang="en-NZ" dirty="0"/>
          </a:p>
        </p:txBody>
      </p:sp>
      <p:sp>
        <p:nvSpPr>
          <p:cNvPr id="3" name="Content Placeholder 2"/>
          <p:cNvSpPr>
            <a:spLocks noGrp="1"/>
          </p:cNvSpPr>
          <p:nvPr>
            <p:ph idx="1"/>
          </p:nvPr>
        </p:nvSpPr>
        <p:spPr/>
        <p:txBody>
          <a:bodyPr>
            <a:normAutofit fontScale="92500" lnSpcReduction="20000"/>
          </a:bodyPr>
          <a:lstStyle/>
          <a:p>
            <a:r>
              <a:rPr lang="en-NZ" dirty="0" smtClean="0"/>
              <a:t>Biosecurity</a:t>
            </a:r>
          </a:p>
          <a:p>
            <a:r>
              <a:rPr lang="en-NZ" dirty="0" smtClean="0"/>
              <a:t>How did PSA get through?</a:t>
            </a:r>
          </a:p>
          <a:p>
            <a:r>
              <a:rPr lang="en-NZ" dirty="0">
                <a:hlinkClick r:id="rId2"/>
              </a:rPr>
              <a:t>http://</a:t>
            </a:r>
            <a:r>
              <a:rPr lang="en-NZ" dirty="0" smtClean="0">
                <a:hlinkClick r:id="rId2"/>
              </a:rPr>
              <a:t>www.youtube.com/watch?v=LTq680tNmfU</a:t>
            </a:r>
            <a:endParaRPr lang="en-NZ" dirty="0" smtClean="0"/>
          </a:p>
          <a:p>
            <a:endParaRPr lang="en-NZ" dirty="0"/>
          </a:p>
          <a:p>
            <a:r>
              <a:rPr lang="en-NZ" dirty="0" smtClean="0"/>
              <a:t>High profile campaigns are underway against:</a:t>
            </a:r>
          </a:p>
          <a:p>
            <a:pPr lvl="1"/>
            <a:r>
              <a:rPr lang="en-NZ" dirty="0" err="1" smtClean="0"/>
              <a:t>Didymo</a:t>
            </a:r>
            <a:endParaRPr lang="en-NZ" dirty="0" smtClean="0"/>
          </a:p>
          <a:p>
            <a:pPr lvl="1"/>
            <a:r>
              <a:rPr lang="en-NZ" dirty="0" smtClean="0"/>
              <a:t>Coco peat</a:t>
            </a:r>
          </a:p>
          <a:p>
            <a:pPr lvl="1"/>
            <a:r>
              <a:rPr lang="en-NZ" dirty="0" smtClean="0"/>
              <a:t>Sea spurge</a:t>
            </a:r>
          </a:p>
          <a:p>
            <a:pPr lvl="1"/>
            <a:r>
              <a:rPr lang="en-NZ" dirty="0" smtClean="0"/>
              <a:t>Mediterranean/Queensland fruit fly</a:t>
            </a:r>
          </a:p>
          <a:p>
            <a:pPr lvl="1"/>
            <a:r>
              <a:rPr lang="en-NZ" dirty="0" smtClean="0"/>
              <a:t>Gum leaf </a:t>
            </a:r>
            <a:r>
              <a:rPr lang="en-NZ" dirty="0" err="1" smtClean="0"/>
              <a:t>skeltoniser</a:t>
            </a:r>
            <a:endParaRPr lang="en-NZ" dirty="0" smtClean="0"/>
          </a:p>
        </p:txBody>
      </p:sp>
    </p:spTree>
    <p:extLst>
      <p:ext uri="{BB962C8B-B14F-4D97-AF65-F5344CB8AC3E}">
        <p14:creationId xmlns:p14="http://schemas.microsoft.com/office/powerpoint/2010/main" val="2387660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Political</a:t>
            </a:r>
            <a:endParaRPr lang="en-NZ" dirty="0"/>
          </a:p>
        </p:txBody>
      </p:sp>
      <p:sp>
        <p:nvSpPr>
          <p:cNvPr id="3" name="Content Placeholder 2"/>
          <p:cNvSpPr>
            <a:spLocks noGrp="1"/>
          </p:cNvSpPr>
          <p:nvPr>
            <p:ph idx="1"/>
          </p:nvPr>
        </p:nvSpPr>
        <p:spPr/>
        <p:txBody>
          <a:bodyPr/>
          <a:lstStyle/>
          <a:p>
            <a:endParaRPr lang="en-NZ"/>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03" t="8730" r="9866" b="6249"/>
          <a:stretch/>
        </p:blipFill>
        <p:spPr bwMode="auto">
          <a:xfrm>
            <a:off x="239472" y="1238662"/>
            <a:ext cx="8792426" cy="52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841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Summary</a:t>
            </a:r>
            <a:endParaRPr lang="en-NZ" dirty="0"/>
          </a:p>
        </p:txBody>
      </p:sp>
      <p:sp>
        <p:nvSpPr>
          <p:cNvPr id="3" name="Content Placeholder 2"/>
          <p:cNvSpPr>
            <a:spLocks noGrp="1"/>
          </p:cNvSpPr>
          <p:nvPr>
            <p:ph idx="1"/>
          </p:nvPr>
        </p:nvSpPr>
        <p:spPr/>
        <p:txBody>
          <a:bodyPr>
            <a:normAutofit fontScale="85000" lnSpcReduction="10000"/>
          </a:bodyPr>
          <a:lstStyle/>
          <a:p>
            <a:r>
              <a:rPr lang="en-NZ" dirty="0" smtClean="0"/>
              <a:t>On your market gardening double-page, make simple notes on things would you discuss for each sub-topic.</a:t>
            </a:r>
          </a:p>
          <a:p>
            <a:r>
              <a:rPr lang="en-NZ" dirty="0" smtClean="0"/>
              <a:t>Sub-topics:</a:t>
            </a:r>
          </a:p>
          <a:p>
            <a:pPr lvl="1"/>
            <a:r>
              <a:rPr lang="en-NZ" dirty="0" smtClean="0"/>
              <a:t>Climate &amp; land</a:t>
            </a:r>
          </a:p>
          <a:p>
            <a:pPr lvl="1"/>
            <a:r>
              <a:rPr lang="en-NZ" dirty="0" smtClean="0"/>
              <a:t>Production cycles</a:t>
            </a:r>
          </a:p>
          <a:p>
            <a:pPr lvl="1"/>
            <a:r>
              <a:rPr lang="en-NZ" dirty="0" smtClean="0"/>
              <a:t>Economy</a:t>
            </a:r>
          </a:p>
          <a:p>
            <a:pPr lvl="1"/>
            <a:r>
              <a:rPr lang="en-NZ" dirty="0" smtClean="0"/>
              <a:t>Technology</a:t>
            </a:r>
          </a:p>
          <a:p>
            <a:pPr lvl="1"/>
            <a:r>
              <a:rPr lang="en-NZ" dirty="0" smtClean="0"/>
              <a:t>Environment</a:t>
            </a:r>
          </a:p>
          <a:p>
            <a:pPr lvl="1"/>
            <a:r>
              <a:rPr lang="en-NZ" dirty="0" smtClean="0"/>
              <a:t>Politics</a:t>
            </a:r>
          </a:p>
          <a:p>
            <a:pPr lvl="1"/>
            <a:r>
              <a:rPr lang="en-NZ" dirty="0" smtClean="0"/>
              <a:t>Social</a:t>
            </a:r>
          </a:p>
          <a:p>
            <a:pPr lvl="1"/>
            <a:r>
              <a:rPr lang="en-NZ" dirty="0" smtClean="0"/>
              <a:t>Labour  </a:t>
            </a:r>
            <a:endParaRPr lang="en-NZ" dirty="0"/>
          </a:p>
        </p:txBody>
      </p:sp>
      <p:sp>
        <p:nvSpPr>
          <p:cNvPr id="4" name="TextBox 3"/>
          <p:cNvSpPr txBox="1"/>
          <p:nvPr/>
        </p:nvSpPr>
        <p:spPr>
          <a:xfrm>
            <a:off x="4267200" y="3048000"/>
            <a:ext cx="4724400" cy="2862322"/>
          </a:xfrm>
          <a:prstGeom prst="rect">
            <a:avLst/>
          </a:prstGeom>
          <a:noFill/>
        </p:spPr>
        <p:txBody>
          <a:bodyPr wrap="square" rtlCol="0">
            <a:spAutoFit/>
          </a:bodyPr>
          <a:lstStyle/>
          <a:p>
            <a:r>
              <a:rPr lang="en-NZ" dirty="0" smtClean="0">
                <a:latin typeface="MV Boli" pitchFamily="2" charset="0"/>
                <a:cs typeface="MV Boli" pitchFamily="2" charset="0"/>
              </a:rPr>
              <a:t>e.g. </a:t>
            </a:r>
            <a:r>
              <a:rPr lang="en-NZ" u="sng" dirty="0" smtClean="0">
                <a:latin typeface="MV Boli" pitchFamily="2" charset="0"/>
                <a:cs typeface="MV Boli" pitchFamily="2" charset="0"/>
              </a:rPr>
              <a:t>Environment</a:t>
            </a:r>
          </a:p>
          <a:p>
            <a:pPr marL="285750" indent="-285750">
              <a:buFontTx/>
              <a:buChar char="-"/>
            </a:pPr>
            <a:r>
              <a:rPr lang="en-NZ" dirty="0">
                <a:latin typeface="MV Boli" pitchFamily="2" charset="0"/>
                <a:cs typeface="MV Boli" pitchFamily="2" charset="0"/>
              </a:rPr>
              <a:t>R</a:t>
            </a:r>
            <a:r>
              <a:rPr lang="en-NZ" dirty="0" smtClean="0">
                <a:latin typeface="MV Boli" pitchFamily="2" charset="0"/>
                <a:cs typeface="MV Boli" pitchFamily="2" charset="0"/>
              </a:rPr>
              <a:t>un-off of nitrogen and phosphorous bad</a:t>
            </a:r>
          </a:p>
          <a:p>
            <a:pPr marL="285750" indent="-285750">
              <a:buFontTx/>
              <a:buChar char="-"/>
            </a:pPr>
            <a:r>
              <a:rPr lang="en-NZ" dirty="0" smtClean="0">
                <a:latin typeface="MV Boli" pitchFamily="2" charset="0"/>
                <a:cs typeface="MV Boli" pitchFamily="2" charset="0"/>
              </a:rPr>
              <a:t>Eutrophication</a:t>
            </a:r>
          </a:p>
          <a:p>
            <a:pPr marL="285750" indent="-285750">
              <a:buFontTx/>
              <a:buChar char="-"/>
            </a:pPr>
            <a:endParaRPr lang="en-NZ" dirty="0">
              <a:latin typeface="MV Boli" pitchFamily="2" charset="0"/>
              <a:cs typeface="MV Boli" pitchFamily="2" charset="0"/>
            </a:endParaRPr>
          </a:p>
          <a:p>
            <a:pPr marL="285750" indent="-285750">
              <a:buFontTx/>
              <a:buChar char="-"/>
            </a:pPr>
            <a:endParaRPr lang="en-NZ" dirty="0" smtClean="0">
              <a:latin typeface="MV Boli" pitchFamily="2" charset="0"/>
              <a:cs typeface="MV Boli" pitchFamily="2" charset="0"/>
            </a:endParaRPr>
          </a:p>
          <a:p>
            <a:r>
              <a:rPr lang="en-NZ" dirty="0" smtClean="0">
                <a:latin typeface="MV Boli" pitchFamily="2" charset="0"/>
                <a:cs typeface="MV Boli" pitchFamily="2" charset="0"/>
              </a:rPr>
              <a:t>  </a:t>
            </a:r>
            <a:r>
              <a:rPr lang="en-NZ" u="sng" dirty="0" smtClean="0">
                <a:latin typeface="MV Boli" pitchFamily="2" charset="0"/>
                <a:cs typeface="MV Boli" pitchFamily="2" charset="0"/>
              </a:rPr>
              <a:t>Economy</a:t>
            </a:r>
          </a:p>
          <a:p>
            <a:pPr marL="285750" indent="-285750">
              <a:buFontTx/>
              <a:buChar char="-"/>
            </a:pPr>
            <a:r>
              <a:rPr lang="en-NZ" dirty="0" smtClean="0">
                <a:latin typeface="MV Boli" pitchFamily="2" charset="0"/>
                <a:cs typeface="MV Boli" pitchFamily="2" charset="0"/>
              </a:rPr>
              <a:t>Worth 3.6bil in exports</a:t>
            </a:r>
          </a:p>
          <a:p>
            <a:pPr marL="285750" indent="-285750">
              <a:buFontTx/>
              <a:buChar char="-"/>
            </a:pPr>
            <a:r>
              <a:rPr lang="en-NZ" dirty="0" smtClean="0">
                <a:latin typeface="MV Boli" pitchFamily="2" charset="0"/>
                <a:cs typeface="MV Boli" pitchFamily="2" charset="0"/>
              </a:rPr>
              <a:t>Kiwifruit most valuable</a:t>
            </a:r>
          </a:p>
          <a:p>
            <a:pPr marL="285750" indent="-285750">
              <a:buFontTx/>
              <a:buChar char="-"/>
            </a:pPr>
            <a:r>
              <a:rPr lang="en-NZ" dirty="0" smtClean="0">
                <a:latin typeface="MV Boli" pitchFamily="2" charset="0"/>
                <a:cs typeface="MV Boli" pitchFamily="2" charset="0"/>
              </a:rPr>
              <a:t>Horticulture outlook good</a:t>
            </a:r>
            <a:endParaRPr lang="en-NZ" dirty="0">
              <a:latin typeface="MV Boli" pitchFamily="2" charset="0"/>
              <a:cs typeface="MV Boli" pitchFamily="2" charset="0"/>
            </a:endParaRPr>
          </a:p>
        </p:txBody>
      </p:sp>
    </p:spTree>
    <p:extLst>
      <p:ext uri="{BB962C8B-B14F-4D97-AF65-F5344CB8AC3E}">
        <p14:creationId xmlns:p14="http://schemas.microsoft.com/office/powerpoint/2010/main" val="2187578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Fertiliser</a:t>
            </a:r>
            <a:endParaRPr lang="en-NZ" dirty="0"/>
          </a:p>
        </p:txBody>
      </p:sp>
      <p:sp>
        <p:nvSpPr>
          <p:cNvPr id="3" name="Content Placeholder 2"/>
          <p:cNvSpPr>
            <a:spLocks noGrp="1"/>
          </p:cNvSpPr>
          <p:nvPr>
            <p:ph idx="1"/>
          </p:nvPr>
        </p:nvSpPr>
        <p:spPr/>
        <p:txBody>
          <a:bodyPr/>
          <a:lstStyle/>
          <a:p>
            <a:endParaRPr lang="en-NZ"/>
          </a:p>
        </p:txBody>
      </p:sp>
      <p:pic>
        <p:nvPicPr>
          <p:cNvPr id="3074" name="Picture 2" descr="http://www.seekfertilizer.com/upLoad/product/month_1304/2013042303401774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939" y="1556792"/>
            <a:ext cx="7924964" cy="516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814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Fertiliser</a:t>
            </a:r>
            <a:endParaRPr lang="en-NZ" dirty="0"/>
          </a:p>
        </p:txBody>
      </p:sp>
      <p:sp>
        <p:nvSpPr>
          <p:cNvPr id="3" name="Content Placeholder 2"/>
          <p:cNvSpPr>
            <a:spLocks noGrp="1"/>
          </p:cNvSpPr>
          <p:nvPr>
            <p:ph idx="1"/>
          </p:nvPr>
        </p:nvSpPr>
        <p:spPr/>
        <p:txBody>
          <a:bodyPr/>
          <a:lstStyle/>
          <a:p>
            <a:endParaRPr lang="en-NZ"/>
          </a:p>
        </p:txBody>
      </p:sp>
      <p:pic>
        <p:nvPicPr>
          <p:cNvPr id="4098" name="Picture 2" descr="http://www.seekfertilizer.com/upLoad/product/month_1304/2013042304385268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8221708" cy="535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614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Fertiliser</a:t>
            </a:r>
            <a:endParaRPr lang="en-NZ" dirty="0"/>
          </a:p>
        </p:txBody>
      </p:sp>
      <p:sp>
        <p:nvSpPr>
          <p:cNvPr id="3" name="Content Placeholder 2"/>
          <p:cNvSpPr>
            <a:spLocks noGrp="1"/>
          </p:cNvSpPr>
          <p:nvPr>
            <p:ph idx="1"/>
          </p:nvPr>
        </p:nvSpPr>
        <p:spPr/>
        <p:txBody>
          <a:bodyPr/>
          <a:lstStyle/>
          <a:p>
            <a:endParaRPr lang="en-NZ"/>
          </a:p>
        </p:txBody>
      </p:sp>
      <p:pic>
        <p:nvPicPr>
          <p:cNvPr id="5122" name="Picture 2" descr="http://www.seekfertilizer.com/upLoad/product/month_1304/201304230532547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7261974" cy="47323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seekfertilizer.com/upLoad/product/month_1304/201304230532547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96" y="1267600"/>
            <a:ext cx="8147738" cy="530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63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Economy</a:t>
            </a:r>
            <a:endParaRPr lang="en-NZ" dirty="0"/>
          </a:p>
        </p:txBody>
      </p:sp>
      <p:sp>
        <p:nvSpPr>
          <p:cNvPr id="3" name="Content Placeholder 2"/>
          <p:cNvSpPr>
            <a:spLocks noGrp="1"/>
          </p:cNvSpPr>
          <p:nvPr>
            <p:ph idx="1"/>
          </p:nvPr>
        </p:nvSpPr>
        <p:spPr/>
        <p:txBody>
          <a:bodyPr>
            <a:normAutofit lnSpcReduction="10000"/>
          </a:bodyPr>
          <a:lstStyle/>
          <a:p>
            <a:r>
              <a:rPr lang="en-NZ" dirty="0"/>
              <a:t>The major fruit grown commercially are apples (especially in Hawke’s Bay), kiwifruit (Bay of Plenty), grapes and avocados (Bay of Plenty and Northland). In the years 1975–2000 there was an increase of over four times in the number of trays of pip-fruit exported. Fruit, nut and vegetable exports made up 3% of total exports, the most important component being kiwifruit, followed by apples, legumes and onions.</a:t>
            </a:r>
          </a:p>
        </p:txBody>
      </p:sp>
    </p:spTree>
    <p:extLst>
      <p:ext uri="{BB962C8B-B14F-4D97-AF65-F5344CB8AC3E}">
        <p14:creationId xmlns:p14="http://schemas.microsoft.com/office/powerpoint/2010/main" val="1092857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Economy</a:t>
            </a:r>
            <a:endParaRPr lang="en-NZ" dirty="0"/>
          </a:p>
        </p:txBody>
      </p:sp>
      <p:sp>
        <p:nvSpPr>
          <p:cNvPr id="3" name="Content Placeholder 2"/>
          <p:cNvSpPr>
            <a:spLocks noGrp="1"/>
          </p:cNvSpPr>
          <p:nvPr>
            <p:ph idx="1"/>
          </p:nvPr>
        </p:nvSpPr>
        <p:spPr>
          <a:xfrm>
            <a:off x="457200" y="1600200"/>
            <a:ext cx="2895600" cy="4648200"/>
          </a:xfrm>
        </p:spPr>
        <p:txBody>
          <a:bodyPr>
            <a:normAutofit fontScale="55000" lnSpcReduction="20000"/>
          </a:bodyPr>
          <a:lstStyle/>
          <a:p>
            <a:pPr marL="0" indent="0">
              <a:buNone/>
            </a:pPr>
            <a:r>
              <a:rPr lang="en-NZ" dirty="0"/>
              <a:t>This graph shows the value of exports of vegetables, cut flowers, seeds and bulbs between 1965 and 2005. Dollar values have been adjusted for inflation to 2005 levels. These exports form a significant and increasing component of New Zealand's horticultural trade. Although there has been a small export trade in vegetables from New Zealand since the 1800s, modern export markets have only been developed since the mid-1980s.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357" t="15080" r="24033" b="18371"/>
          <a:stretch/>
        </p:blipFill>
        <p:spPr bwMode="auto">
          <a:xfrm>
            <a:off x="3581400" y="1219200"/>
            <a:ext cx="5222964" cy="5487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699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1623</Words>
  <Application>Microsoft Office PowerPoint</Application>
  <PresentationFormat>On-screen Show (4:3)</PresentationFormat>
  <Paragraphs>175</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Market Gardening</vt:lpstr>
      <vt:lpstr>Fertiliser</vt:lpstr>
      <vt:lpstr>Fertiliser</vt:lpstr>
      <vt:lpstr>Fertiliser</vt:lpstr>
      <vt:lpstr>Fertiliser</vt:lpstr>
      <vt:lpstr>Fertiliser</vt:lpstr>
      <vt:lpstr>Fertiliser</vt:lpstr>
      <vt:lpstr>Economy</vt:lpstr>
      <vt:lpstr>Economy</vt:lpstr>
      <vt:lpstr>Economy</vt:lpstr>
      <vt:lpstr>Economy</vt:lpstr>
      <vt:lpstr>Economy</vt:lpstr>
      <vt:lpstr>Economy</vt:lpstr>
      <vt:lpstr>Economy</vt:lpstr>
      <vt:lpstr>Economy</vt:lpstr>
      <vt:lpstr>Technology</vt:lpstr>
      <vt:lpstr>Technology</vt:lpstr>
      <vt:lpstr>Technology</vt:lpstr>
      <vt:lpstr>Technology</vt:lpstr>
      <vt:lpstr>Technology</vt:lpstr>
      <vt:lpstr>Technology</vt:lpstr>
      <vt:lpstr>Technology</vt:lpstr>
      <vt:lpstr>History of Market Gardening</vt:lpstr>
      <vt:lpstr>History of Market Gardening</vt:lpstr>
      <vt:lpstr>Environment</vt:lpstr>
      <vt:lpstr>Envirnoment</vt:lpstr>
      <vt:lpstr>Environment</vt:lpstr>
      <vt:lpstr>Environment</vt:lpstr>
      <vt:lpstr>Environment</vt:lpstr>
      <vt:lpstr>Labour</vt:lpstr>
      <vt:lpstr>Labour</vt:lpstr>
      <vt:lpstr>Labour</vt:lpstr>
      <vt:lpstr>Labour</vt:lpstr>
      <vt:lpstr>Social</vt:lpstr>
      <vt:lpstr>Social</vt:lpstr>
      <vt:lpstr>Social</vt:lpstr>
      <vt:lpstr>Political</vt:lpstr>
      <vt:lpstr>Political</vt:lpstr>
      <vt:lpstr>Political</vt:lpstr>
      <vt:lpstr>Political</vt:lpstr>
      <vt:lpstr>Political</vt:lpstr>
      <vt:lpstr>Political</vt:lpstr>
      <vt:lpstr>Summary</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Gardening</dc:title>
  <dc:creator>Katie</dc:creator>
  <cp:lastModifiedBy>Student Teacher1</cp:lastModifiedBy>
  <cp:revision>19</cp:revision>
  <dcterms:created xsi:type="dcterms:W3CDTF">2013-09-02T08:56:04Z</dcterms:created>
  <dcterms:modified xsi:type="dcterms:W3CDTF">2013-09-08T22:33:57Z</dcterms:modified>
</cp:coreProperties>
</file>