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58" r:id="rId3"/>
    <p:sldId id="259" r:id="rId4"/>
    <p:sldId id="260" r:id="rId5"/>
    <p:sldId id="280" r:id="rId6"/>
    <p:sldId id="284" r:id="rId7"/>
    <p:sldId id="285" r:id="rId8"/>
    <p:sldId id="286" r:id="rId9"/>
    <p:sldId id="281" r:id="rId10"/>
    <p:sldId id="282" r:id="rId11"/>
    <p:sldId id="261" r:id="rId12"/>
    <p:sldId id="262" r:id="rId13"/>
    <p:sldId id="263" r:id="rId14"/>
    <p:sldId id="264" r:id="rId15"/>
    <p:sldId id="265" r:id="rId16"/>
    <p:sldId id="266" r:id="rId17"/>
    <p:sldId id="267" r:id="rId18"/>
    <p:sldId id="270" r:id="rId19"/>
    <p:sldId id="268" r:id="rId20"/>
    <p:sldId id="283" r:id="rId21"/>
    <p:sldId id="269" r:id="rId22"/>
    <p:sldId id="287" r:id="rId23"/>
    <p:sldId id="271" r:id="rId24"/>
    <p:sldId id="273" r:id="rId25"/>
    <p:sldId id="274" r:id="rId26"/>
    <p:sldId id="275" r:id="rId27"/>
    <p:sldId id="276" r:id="rId28"/>
    <p:sldId id="288" r:id="rId29"/>
    <p:sldId id="289" r:id="rId30"/>
    <p:sldId id="277" r:id="rId31"/>
    <p:sldId id="291" r:id="rId32"/>
    <p:sldId id="292" r:id="rId33"/>
    <p:sldId id="293" r:id="rId34"/>
    <p:sldId id="294" r:id="rId35"/>
    <p:sldId id="322" r:id="rId36"/>
    <p:sldId id="290" r:id="rId37"/>
    <p:sldId id="272" r:id="rId38"/>
    <p:sldId id="278" r:id="rId39"/>
    <p:sldId id="279" r:id="rId40"/>
    <p:sldId id="295" r:id="rId41"/>
    <p:sldId id="296" r:id="rId42"/>
    <p:sldId id="297" r:id="rId43"/>
    <p:sldId id="298" r:id="rId44"/>
    <p:sldId id="320" r:id="rId45"/>
    <p:sldId id="299" r:id="rId46"/>
    <p:sldId id="300" r:id="rId47"/>
    <p:sldId id="301" r:id="rId48"/>
    <p:sldId id="302" r:id="rId49"/>
    <p:sldId id="303" r:id="rId50"/>
    <p:sldId id="304" r:id="rId51"/>
    <p:sldId id="305" r:id="rId52"/>
    <p:sldId id="319" r:id="rId53"/>
    <p:sldId id="321" r:id="rId54"/>
    <p:sldId id="307" r:id="rId55"/>
    <p:sldId id="308" r:id="rId56"/>
    <p:sldId id="309" r:id="rId57"/>
    <p:sldId id="310" r:id="rId58"/>
    <p:sldId id="311" r:id="rId59"/>
    <p:sldId id="312" r:id="rId60"/>
    <p:sldId id="313" r:id="rId61"/>
    <p:sldId id="314" r:id="rId62"/>
    <p:sldId id="315" r:id="rId63"/>
    <p:sldId id="316" r:id="rId64"/>
    <p:sldId id="31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1847" autoAdjust="0"/>
  </p:normalViewPr>
  <p:slideViewPr>
    <p:cSldViewPr>
      <p:cViewPr varScale="1">
        <p:scale>
          <a:sx n="67" d="100"/>
          <a:sy n="67" d="100"/>
        </p:scale>
        <p:origin x="-5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60E964-FC1F-4C7C-8FEC-FC8C47D7D0B2}" type="datetimeFigureOut">
              <a:rPr lang="en-US" smtClean="0"/>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0E39A-C5F9-4496-A0FA-979AC366CF53}" type="slidenum">
              <a:rPr lang="en-US" smtClean="0"/>
              <a:t>‹#›</a:t>
            </a:fld>
            <a:endParaRPr lang="en-US"/>
          </a:p>
        </p:txBody>
      </p:sp>
    </p:spTree>
    <p:extLst>
      <p:ext uri="{BB962C8B-B14F-4D97-AF65-F5344CB8AC3E}">
        <p14:creationId xmlns:p14="http://schemas.microsoft.com/office/powerpoint/2010/main" val="258611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0E39A-C5F9-4496-A0FA-979AC366CF53}" type="slidenum">
              <a:rPr lang="en-US" smtClean="0"/>
              <a:t>40</a:t>
            </a:fld>
            <a:endParaRPr lang="en-US"/>
          </a:p>
        </p:txBody>
      </p:sp>
    </p:spTree>
    <p:extLst>
      <p:ext uri="{BB962C8B-B14F-4D97-AF65-F5344CB8AC3E}">
        <p14:creationId xmlns:p14="http://schemas.microsoft.com/office/powerpoint/2010/main" val="392113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0E39A-C5F9-4496-A0FA-979AC366CF53}" type="slidenum">
              <a:rPr lang="en-US" smtClean="0"/>
              <a:t>46</a:t>
            </a:fld>
            <a:endParaRPr lang="en-US"/>
          </a:p>
        </p:txBody>
      </p:sp>
    </p:spTree>
    <p:extLst>
      <p:ext uri="{BB962C8B-B14F-4D97-AF65-F5344CB8AC3E}">
        <p14:creationId xmlns:p14="http://schemas.microsoft.com/office/powerpoint/2010/main" val="350795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0E39A-C5F9-4496-A0FA-979AC366CF53}" type="slidenum">
              <a:rPr lang="en-US" smtClean="0"/>
              <a:t>47</a:t>
            </a:fld>
            <a:endParaRPr lang="en-US"/>
          </a:p>
        </p:txBody>
      </p:sp>
    </p:spTree>
    <p:extLst>
      <p:ext uri="{BB962C8B-B14F-4D97-AF65-F5344CB8AC3E}">
        <p14:creationId xmlns:p14="http://schemas.microsoft.com/office/powerpoint/2010/main" val="350795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0E39A-C5F9-4496-A0FA-979AC366CF53}" type="slidenum">
              <a:rPr lang="en-US" smtClean="0"/>
              <a:t>48</a:t>
            </a:fld>
            <a:endParaRPr lang="en-US"/>
          </a:p>
        </p:txBody>
      </p:sp>
    </p:spTree>
    <p:extLst>
      <p:ext uri="{BB962C8B-B14F-4D97-AF65-F5344CB8AC3E}">
        <p14:creationId xmlns:p14="http://schemas.microsoft.com/office/powerpoint/2010/main" val="350795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0E39A-C5F9-4496-A0FA-979AC366CF53}" type="slidenum">
              <a:rPr lang="en-US" smtClean="0"/>
              <a:t>49</a:t>
            </a:fld>
            <a:endParaRPr lang="en-US"/>
          </a:p>
        </p:txBody>
      </p:sp>
    </p:spTree>
    <p:extLst>
      <p:ext uri="{BB962C8B-B14F-4D97-AF65-F5344CB8AC3E}">
        <p14:creationId xmlns:p14="http://schemas.microsoft.com/office/powerpoint/2010/main" val="350795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NZ"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672B65-7D1D-4F9C-BBC2-C5C8E073A01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2216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72B65-7D1D-4F9C-BBC2-C5C8E073A01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258135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72B65-7D1D-4F9C-BBC2-C5C8E073A01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428863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72B65-7D1D-4F9C-BBC2-C5C8E073A01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14100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72B65-7D1D-4F9C-BBC2-C5C8E073A017}"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91905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672B65-7D1D-4F9C-BBC2-C5C8E073A017}"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260655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672B65-7D1D-4F9C-BBC2-C5C8E073A017}" type="datetimeFigureOut">
              <a:rPr lang="en-US" smtClean="0"/>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323668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72B65-7D1D-4F9C-BBC2-C5C8E073A017}" type="datetimeFigureOut">
              <a:rPr lang="en-US" smtClean="0"/>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364536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72B65-7D1D-4F9C-BBC2-C5C8E073A017}" type="datetimeFigureOut">
              <a:rPr lang="en-US" smtClean="0"/>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354563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72B65-7D1D-4F9C-BBC2-C5C8E073A017}"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329514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72B65-7D1D-4F9C-BBC2-C5C8E073A017}"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4EC3C-5162-4189-AF0E-F67CDB6B27DB}" type="slidenum">
              <a:rPr lang="en-US" smtClean="0"/>
              <a:t>‹#›</a:t>
            </a:fld>
            <a:endParaRPr lang="en-US"/>
          </a:p>
        </p:txBody>
      </p:sp>
    </p:spTree>
    <p:extLst>
      <p:ext uri="{BB962C8B-B14F-4D97-AF65-F5344CB8AC3E}">
        <p14:creationId xmlns:p14="http://schemas.microsoft.com/office/powerpoint/2010/main" val="193143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72B65-7D1D-4F9C-BBC2-C5C8E073A017}" type="datetimeFigureOut">
              <a:rPr lang="en-US" smtClean="0"/>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4EC3C-5162-4189-AF0E-F67CDB6B27DB}" type="slidenum">
              <a:rPr lang="en-US" smtClean="0"/>
              <a:t>‹#›</a:t>
            </a:fld>
            <a:endParaRPr lang="en-US"/>
          </a:p>
        </p:txBody>
      </p:sp>
    </p:spTree>
    <p:extLst>
      <p:ext uri="{BB962C8B-B14F-4D97-AF65-F5344CB8AC3E}">
        <p14:creationId xmlns:p14="http://schemas.microsoft.com/office/powerpoint/2010/main" val="292231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biology.arizona.edu/evolution/act/drift/fram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youtube.com/watch?v=0SCjhI86g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phet.colorado.edu/en/simulation/natural-selectio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 Id="rId5" Type="http://schemas.openxmlformats.org/officeDocument/2006/relationships/image" Target="../media/image59.jpeg"/><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3-00-Sh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0" name="Rectangle 4"/>
          <p:cNvSpPr>
            <a:spLocks noGrp="1" noChangeArrowheads="1"/>
          </p:cNvSpPr>
          <p:nvPr>
            <p:ph type="title"/>
          </p:nvPr>
        </p:nvSpPr>
        <p:spPr>
          <a:xfrm rot="21557007">
            <a:off x="2146300" y="2009775"/>
            <a:ext cx="4651375" cy="2062163"/>
          </a:xfrm>
          <a:gradFill>
            <a:gsLst>
              <a:gs pos="0">
                <a:srgbClr val="FFEFD1"/>
              </a:gs>
              <a:gs pos="64999">
                <a:srgbClr val="F0EBD5"/>
              </a:gs>
              <a:gs pos="100000">
                <a:srgbClr val="D1C39F"/>
              </a:gs>
            </a:gsLst>
            <a:lin ang="5400000" scaled="0"/>
          </a:gradFill>
        </p:spPr>
        <p:txBody>
          <a:bodyPr>
            <a:normAutofit fontScale="90000"/>
          </a:bodyPr>
          <a:lstStyle/>
          <a:p>
            <a:pPr algn="ctr" eaLnBrk="1" hangingPunct="1">
              <a:defRPr/>
            </a:pPr>
            <a:r>
              <a:rPr lang="en-US" sz="6600" dirty="0" smtClean="0">
                <a:solidFill>
                  <a:schemeClr val="tx1"/>
                </a:solidFill>
                <a:effectLst>
                  <a:outerShdw blurRad="38100" dist="38100" dir="2700000" algn="tl">
                    <a:srgbClr val="000000">
                      <a:alpha val="43137"/>
                    </a:srgbClr>
                  </a:outerShdw>
                </a:effectLst>
                <a:latin typeface="Blackadder ITC" pitchFamily="82" charset="0"/>
              </a:rPr>
              <a:t>Population Genetics</a:t>
            </a:r>
          </a:p>
        </p:txBody>
      </p:sp>
    </p:spTree>
    <p:extLst>
      <p:ext uri="{BB962C8B-B14F-4D97-AF65-F5344CB8AC3E}">
        <p14:creationId xmlns:p14="http://schemas.microsoft.com/office/powerpoint/2010/main" val="416981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Genetics Terms</a:t>
            </a:r>
            <a:endParaRPr lang="en-US" dirty="0"/>
          </a:p>
        </p:txBody>
      </p:sp>
      <p:sp>
        <p:nvSpPr>
          <p:cNvPr id="3" name="Content Placeholder 2"/>
          <p:cNvSpPr>
            <a:spLocks noGrp="1"/>
          </p:cNvSpPr>
          <p:nvPr>
            <p:ph idx="1"/>
          </p:nvPr>
        </p:nvSpPr>
        <p:spPr>
          <a:xfrm>
            <a:off x="381000" y="1371600"/>
            <a:ext cx="8229600" cy="4525963"/>
          </a:xfrm>
        </p:spPr>
        <p:txBody>
          <a:bodyPr/>
          <a:lstStyle/>
          <a:p>
            <a:r>
              <a:rPr lang="en-US" dirty="0" smtClean="0"/>
              <a:t>What are the allele frequencies in this population?</a:t>
            </a:r>
            <a:endParaRPr lang="en-US" dirty="0"/>
          </a:p>
        </p:txBody>
      </p:sp>
      <p:sp>
        <p:nvSpPr>
          <p:cNvPr id="4" name="TextBox 3"/>
          <p:cNvSpPr txBox="1"/>
          <p:nvPr/>
        </p:nvSpPr>
        <p:spPr>
          <a:xfrm>
            <a:off x="990600" y="2616730"/>
            <a:ext cx="1252459" cy="923330"/>
          </a:xfrm>
          <a:prstGeom prst="rect">
            <a:avLst/>
          </a:prstGeom>
          <a:noFill/>
        </p:spPr>
        <p:txBody>
          <a:bodyPr wrap="none" rtlCol="0">
            <a:spAutoFit/>
          </a:bodyPr>
          <a:lstStyle/>
          <a:p>
            <a:r>
              <a:rPr lang="en-US" dirty="0" smtClean="0"/>
              <a:t>Blue = BB</a:t>
            </a:r>
          </a:p>
          <a:p>
            <a:r>
              <a:rPr lang="en-US" dirty="0" smtClean="0"/>
              <a:t>Green = Bb</a:t>
            </a:r>
          </a:p>
          <a:p>
            <a:r>
              <a:rPr lang="en-US" dirty="0" smtClean="0"/>
              <a:t>Yellow = bb</a:t>
            </a:r>
            <a:endParaRPr lang="en-US" dirty="0"/>
          </a:p>
        </p:txBody>
      </p:sp>
      <p:sp>
        <p:nvSpPr>
          <p:cNvPr id="6" name="TextBox 5"/>
          <p:cNvSpPr txBox="1"/>
          <p:nvPr/>
        </p:nvSpPr>
        <p:spPr>
          <a:xfrm>
            <a:off x="4191619" y="3101105"/>
            <a:ext cx="5010089" cy="2308324"/>
          </a:xfrm>
          <a:prstGeom prst="rect">
            <a:avLst/>
          </a:prstGeom>
          <a:noFill/>
        </p:spPr>
        <p:txBody>
          <a:bodyPr wrap="none" rtlCol="0">
            <a:spAutoFit/>
          </a:bodyPr>
          <a:lstStyle/>
          <a:p>
            <a:pPr marL="342900" indent="-342900">
              <a:buAutoNum type="arabicPeriod"/>
            </a:pPr>
            <a:r>
              <a:rPr lang="en-US" dirty="0" smtClean="0"/>
              <a:t>Find the frequency (%) of each phenotype.</a:t>
            </a: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r>
              <a:rPr lang="en-US" dirty="0" smtClean="0"/>
              <a:t>Calculate the frequency of each allele (B and b).</a:t>
            </a:r>
            <a:endParaRPr lang="en-US" dirty="0"/>
          </a:p>
        </p:txBody>
      </p:sp>
      <p:pic>
        <p:nvPicPr>
          <p:cNvPr id="6146" name="Picture 2"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4132" t="25543" r="77042" b="55117"/>
          <a:stretch/>
        </p:blipFill>
        <p:spPr bwMode="auto">
          <a:xfrm>
            <a:off x="228600" y="3802437"/>
            <a:ext cx="771116" cy="7921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78372" t="48191" b="30401"/>
          <a:stretch/>
        </p:blipFill>
        <p:spPr bwMode="auto">
          <a:xfrm>
            <a:off x="1327195" y="3825622"/>
            <a:ext cx="885864" cy="8768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59136" t="47831" r="22836" b="31211"/>
          <a:stretch/>
        </p:blipFill>
        <p:spPr bwMode="auto">
          <a:xfrm>
            <a:off x="2279540" y="3847731"/>
            <a:ext cx="738430" cy="8584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4132" t="25543" r="77042" b="55117"/>
          <a:stretch/>
        </p:blipFill>
        <p:spPr bwMode="auto">
          <a:xfrm>
            <a:off x="381000" y="4746987"/>
            <a:ext cx="771116" cy="7921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4132" t="25543" r="77042" b="55117"/>
          <a:stretch/>
        </p:blipFill>
        <p:spPr bwMode="auto">
          <a:xfrm>
            <a:off x="1327195" y="4746987"/>
            <a:ext cx="771116" cy="792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4132" t="25543" r="77042" b="55117"/>
          <a:stretch/>
        </p:blipFill>
        <p:spPr bwMode="auto">
          <a:xfrm>
            <a:off x="2246854" y="5715000"/>
            <a:ext cx="771116" cy="792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4132" t="25543" r="77042" b="55117"/>
          <a:stretch/>
        </p:blipFill>
        <p:spPr bwMode="auto">
          <a:xfrm>
            <a:off x="3017970" y="4746987"/>
            <a:ext cx="771116" cy="7921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59136" t="47831" r="22836" b="31211"/>
          <a:stretch/>
        </p:blipFill>
        <p:spPr bwMode="auto">
          <a:xfrm>
            <a:off x="1400912" y="5715000"/>
            <a:ext cx="738430" cy="8584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78372" t="48191" b="30401"/>
          <a:stretch/>
        </p:blipFill>
        <p:spPr bwMode="auto">
          <a:xfrm>
            <a:off x="2164154" y="4720241"/>
            <a:ext cx="885864" cy="8768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mg.dxcdn.com/productimages/sku_182005_1.jpg"/>
          <p:cNvPicPr>
            <a:picLocks noChangeAspect="1" noChangeArrowheads="1"/>
          </p:cNvPicPr>
          <p:nvPr/>
        </p:nvPicPr>
        <p:blipFill rotWithShape="1">
          <a:blip r:embed="rId2">
            <a:extLst>
              <a:ext uri="{28A0092B-C50C-407E-A947-70E740481C1C}">
                <a14:useLocalDpi xmlns:a14="http://schemas.microsoft.com/office/drawing/2010/main" val="0"/>
              </a:ext>
            </a:extLst>
          </a:blip>
          <a:srcRect l="78372" t="48191" b="30401"/>
          <a:stretch/>
        </p:blipFill>
        <p:spPr bwMode="auto">
          <a:xfrm>
            <a:off x="381000" y="5644036"/>
            <a:ext cx="885864" cy="8768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76800" y="3506425"/>
            <a:ext cx="2103781" cy="1477328"/>
          </a:xfrm>
          <a:prstGeom prst="rect">
            <a:avLst/>
          </a:prstGeom>
          <a:noFill/>
        </p:spPr>
        <p:txBody>
          <a:bodyPr wrap="none" rtlCol="0">
            <a:spAutoFit/>
          </a:bodyPr>
          <a:lstStyle/>
          <a:p>
            <a:r>
              <a:rPr lang="en-US" b="1" dirty="0" smtClean="0">
                <a:solidFill>
                  <a:srgbClr val="00B050"/>
                </a:solidFill>
              </a:rPr>
              <a:t>Blue = 5/10 = 50%</a:t>
            </a:r>
          </a:p>
          <a:p>
            <a:endParaRPr lang="en-US" b="1" dirty="0" smtClean="0">
              <a:solidFill>
                <a:srgbClr val="00B050"/>
              </a:solidFill>
            </a:endParaRPr>
          </a:p>
          <a:p>
            <a:r>
              <a:rPr lang="en-US" b="1" dirty="0" smtClean="0">
                <a:solidFill>
                  <a:srgbClr val="00B050"/>
                </a:solidFill>
              </a:rPr>
              <a:t>Green = 3/10 = 30%</a:t>
            </a:r>
          </a:p>
          <a:p>
            <a:endParaRPr lang="en-US" b="1" dirty="0" smtClean="0">
              <a:solidFill>
                <a:srgbClr val="00B050"/>
              </a:solidFill>
            </a:endParaRPr>
          </a:p>
          <a:p>
            <a:r>
              <a:rPr lang="en-US" b="1" dirty="0" smtClean="0">
                <a:solidFill>
                  <a:srgbClr val="00B050"/>
                </a:solidFill>
              </a:rPr>
              <a:t>Yellow = 2/10 = 20%</a:t>
            </a:r>
            <a:endParaRPr lang="en-US" b="1" dirty="0">
              <a:solidFill>
                <a:srgbClr val="00B050"/>
              </a:solidFill>
            </a:endParaRPr>
          </a:p>
        </p:txBody>
      </p:sp>
      <p:sp>
        <p:nvSpPr>
          <p:cNvPr id="8" name="TextBox 7"/>
          <p:cNvSpPr txBox="1"/>
          <p:nvPr/>
        </p:nvSpPr>
        <p:spPr>
          <a:xfrm>
            <a:off x="4888606" y="2133600"/>
            <a:ext cx="3455177" cy="646331"/>
          </a:xfrm>
          <a:prstGeom prst="rect">
            <a:avLst/>
          </a:prstGeom>
          <a:noFill/>
        </p:spPr>
        <p:txBody>
          <a:bodyPr wrap="none" rtlCol="0">
            <a:spAutoFit/>
          </a:bodyPr>
          <a:lstStyle/>
          <a:p>
            <a:r>
              <a:rPr lang="en-US" dirty="0" smtClean="0">
                <a:latin typeface="Berlin Sans FB" pitchFamily="34" charset="0"/>
              </a:rPr>
              <a:t>Frequency (%) = </a:t>
            </a:r>
            <a:r>
              <a:rPr lang="en-US" u="sng" dirty="0" smtClean="0">
                <a:latin typeface="Berlin Sans FB" pitchFamily="34" charset="0"/>
              </a:rPr>
              <a:t>occurrence</a:t>
            </a:r>
            <a:r>
              <a:rPr lang="en-US" dirty="0" smtClean="0">
                <a:latin typeface="Berlin Sans FB" pitchFamily="34" charset="0"/>
              </a:rPr>
              <a:t>   x 100</a:t>
            </a:r>
          </a:p>
          <a:p>
            <a:r>
              <a:rPr lang="en-US" dirty="0">
                <a:latin typeface="Berlin Sans FB" pitchFamily="34" charset="0"/>
              </a:rPr>
              <a:t>	</a:t>
            </a:r>
            <a:r>
              <a:rPr lang="en-US" dirty="0" smtClean="0">
                <a:latin typeface="Berlin Sans FB" pitchFamily="34" charset="0"/>
              </a:rPr>
              <a:t>	total</a:t>
            </a:r>
            <a:endParaRPr lang="en-US" dirty="0">
              <a:latin typeface="Berlin Sans FB" pitchFamily="34" charset="0"/>
            </a:endParaRPr>
          </a:p>
        </p:txBody>
      </p:sp>
      <p:sp>
        <p:nvSpPr>
          <p:cNvPr id="19" name="TextBox 18"/>
          <p:cNvSpPr txBox="1"/>
          <p:nvPr/>
        </p:nvSpPr>
        <p:spPr>
          <a:xfrm>
            <a:off x="5105400" y="5343815"/>
            <a:ext cx="2396810" cy="923330"/>
          </a:xfrm>
          <a:prstGeom prst="rect">
            <a:avLst/>
          </a:prstGeom>
          <a:noFill/>
        </p:spPr>
        <p:txBody>
          <a:bodyPr wrap="none" rtlCol="0">
            <a:spAutoFit/>
          </a:bodyPr>
          <a:lstStyle/>
          <a:p>
            <a:r>
              <a:rPr lang="en-US" b="1" dirty="0" smtClean="0">
                <a:solidFill>
                  <a:srgbClr val="00B050"/>
                </a:solidFill>
              </a:rPr>
              <a:t>B = 50% + ½ 30% = 65%</a:t>
            </a:r>
          </a:p>
          <a:p>
            <a:endParaRPr lang="en-US" b="1" dirty="0" smtClean="0">
              <a:solidFill>
                <a:srgbClr val="00B050"/>
              </a:solidFill>
            </a:endParaRPr>
          </a:p>
          <a:p>
            <a:r>
              <a:rPr lang="en-US" b="1" dirty="0" smtClean="0">
                <a:solidFill>
                  <a:srgbClr val="00B050"/>
                </a:solidFill>
              </a:rPr>
              <a:t>b = 20% + ½ 30% = 35%</a:t>
            </a:r>
            <a:endParaRPr lang="en-US" b="1" dirty="0">
              <a:solidFill>
                <a:srgbClr val="00B050"/>
              </a:solidFill>
            </a:endParaRPr>
          </a:p>
        </p:txBody>
      </p:sp>
    </p:spTree>
    <p:extLst>
      <p:ext uri="{BB962C8B-B14F-4D97-AF65-F5344CB8AC3E}">
        <p14:creationId xmlns:p14="http://schemas.microsoft.com/office/powerpoint/2010/main" val="426263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Genetics</a:t>
            </a:r>
            <a:endParaRPr lang="en-US" dirty="0"/>
          </a:p>
        </p:txBody>
      </p:sp>
      <p:sp>
        <p:nvSpPr>
          <p:cNvPr id="3" name="Content Placeholder 2"/>
          <p:cNvSpPr>
            <a:spLocks noGrp="1"/>
          </p:cNvSpPr>
          <p:nvPr>
            <p:ph idx="1"/>
          </p:nvPr>
        </p:nvSpPr>
        <p:spPr>
          <a:xfrm>
            <a:off x="457200" y="1600200"/>
            <a:ext cx="4572000" cy="4525963"/>
          </a:xfrm>
        </p:spPr>
        <p:txBody>
          <a:bodyPr>
            <a:normAutofit fontScale="92500" lnSpcReduction="20000"/>
          </a:bodyPr>
          <a:lstStyle/>
          <a:p>
            <a:pPr marL="0" indent="0"/>
            <a:r>
              <a:rPr lang="en-US" b="0" dirty="0" smtClean="0">
                <a:latin typeface="Calibri" pitchFamily="34" charset="0"/>
                <a:cs typeface="Calibri" pitchFamily="34" charset="0"/>
              </a:rPr>
              <a:t>Different species do </a:t>
            </a:r>
            <a:r>
              <a:rPr lang="en-US" b="0" dirty="0" smtClean="0">
                <a:solidFill>
                  <a:srgbClr val="CC0000"/>
                </a:solidFill>
                <a:latin typeface="Calibri" pitchFamily="34" charset="0"/>
                <a:cs typeface="Calibri" pitchFamily="34" charset="0"/>
              </a:rPr>
              <a:t>NOT exchange genes </a:t>
            </a:r>
            <a:r>
              <a:rPr lang="en-US" b="0" dirty="0" smtClean="0">
                <a:latin typeface="Calibri" pitchFamily="34" charset="0"/>
                <a:cs typeface="Calibri" pitchFamily="34" charset="0"/>
              </a:rPr>
              <a:t>by interbreeding.</a:t>
            </a:r>
          </a:p>
          <a:p>
            <a:pPr marL="0" indent="0">
              <a:buFontTx/>
              <a:buChar char="•"/>
            </a:pPr>
            <a:endParaRPr lang="en-US" b="0" dirty="0" smtClean="0">
              <a:latin typeface="Calibri" pitchFamily="34" charset="0"/>
              <a:cs typeface="Calibri" pitchFamily="34" charset="0"/>
            </a:endParaRPr>
          </a:p>
          <a:p>
            <a:pPr marL="0" indent="0"/>
            <a:r>
              <a:rPr lang="en-US" b="0" dirty="0" smtClean="0">
                <a:latin typeface="Calibri" pitchFamily="34" charset="0"/>
                <a:cs typeface="Calibri" pitchFamily="34" charset="0"/>
              </a:rPr>
              <a:t>Individuals created from crosses of different species are called hybrids.</a:t>
            </a:r>
          </a:p>
          <a:p>
            <a:pPr marL="0" indent="0"/>
            <a:endParaRPr lang="en-US" b="0" dirty="0" smtClean="0">
              <a:latin typeface="Calibri" pitchFamily="34" charset="0"/>
              <a:cs typeface="Calibri" pitchFamily="34" charset="0"/>
            </a:endParaRPr>
          </a:p>
          <a:p>
            <a:pPr marL="0" indent="0"/>
            <a:r>
              <a:rPr lang="en-US" b="0" dirty="0" smtClean="0">
                <a:latin typeface="Calibri" pitchFamily="34" charset="0"/>
                <a:cs typeface="Calibri" pitchFamily="34" charset="0"/>
              </a:rPr>
              <a:t>Hybrids are often </a:t>
            </a:r>
            <a:r>
              <a:rPr lang="en-US" b="0" dirty="0" smtClean="0">
                <a:solidFill>
                  <a:srgbClr val="CC0000"/>
                </a:solidFill>
                <a:latin typeface="Calibri" pitchFamily="34" charset="0"/>
                <a:cs typeface="Calibri" pitchFamily="34" charset="0"/>
              </a:rPr>
              <a:t>sterile or less viable </a:t>
            </a:r>
            <a:r>
              <a:rPr lang="en-US" b="0" dirty="0" smtClean="0">
                <a:latin typeface="Calibri" pitchFamily="34" charset="0"/>
                <a:cs typeface="Calibri" pitchFamily="34" charset="0"/>
              </a:rPr>
              <a:t>e.g. Mule</a:t>
            </a:r>
          </a:p>
          <a:p>
            <a:endParaRPr lang="en-US" dirty="0"/>
          </a:p>
        </p:txBody>
      </p:sp>
      <p:pic>
        <p:nvPicPr>
          <p:cNvPr id="4" name="Picture 9" descr="m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029200" y="1447800"/>
            <a:ext cx="3443791"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2668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Genetics</a:t>
            </a:r>
            <a:endParaRPr lang="en-US" dirty="0"/>
          </a:p>
        </p:txBody>
      </p:sp>
      <p:sp>
        <p:nvSpPr>
          <p:cNvPr id="3" name="Content Placeholder 2"/>
          <p:cNvSpPr>
            <a:spLocks noGrp="1"/>
          </p:cNvSpPr>
          <p:nvPr>
            <p:ph idx="1"/>
          </p:nvPr>
        </p:nvSpPr>
        <p:spPr/>
        <p:txBody>
          <a:bodyPr/>
          <a:lstStyle/>
          <a:p>
            <a:r>
              <a:rPr lang="en-US" dirty="0" smtClean="0"/>
              <a:t>Factors affecting allele frequencies in a gene pool:</a:t>
            </a:r>
          </a:p>
          <a:p>
            <a:pPr lvl="1"/>
            <a:endParaRPr lang="en-US" dirty="0" smtClean="0"/>
          </a:p>
          <a:p>
            <a:pPr lvl="1"/>
            <a:r>
              <a:rPr lang="en-US" dirty="0" smtClean="0"/>
              <a:t>Migration</a:t>
            </a:r>
          </a:p>
          <a:p>
            <a:pPr lvl="1"/>
            <a:endParaRPr lang="en-US" dirty="0"/>
          </a:p>
          <a:p>
            <a:pPr lvl="1"/>
            <a:r>
              <a:rPr lang="en-US" dirty="0" smtClean="0"/>
              <a:t>Genetic Drift</a:t>
            </a:r>
          </a:p>
          <a:p>
            <a:pPr lvl="1"/>
            <a:endParaRPr lang="en-US" dirty="0"/>
          </a:p>
          <a:p>
            <a:pPr lvl="1"/>
            <a:r>
              <a:rPr lang="en-US" dirty="0" smtClean="0"/>
              <a:t>Natural Selection</a:t>
            </a:r>
            <a:endParaRPr lang="en-US" dirty="0"/>
          </a:p>
        </p:txBody>
      </p:sp>
      <p:sp>
        <p:nvSpPr>
          <p:cNvPr id="4" name="Rectangle 3"/>
          <p:cNvSpPr/>
          <p:nvPr/>
        </p:nvSpPr>
        <p:spPr>
          <a:xfrm>
            <a:off x="1219200" y="3200400"/>
            <a:ext cx="1676400" cy="533400"/>
          </a:xfrm>
          <a:prstGeom prst="rect">
            <a:avLst/>
          </a:prstGeom>
          <a:solidFill>
            <a:srgbClr val="77933C">
              <a:alpha val="54902"/>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405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p:txBody>
          <a:bodyPr/>
          <a:lstStyle/>
          <a:p>
            <a:r>
              <a:rPr lang="en-US" dirty="0" smtClean="0"/>
              <a:t>Not every member of a species has to live in the same location.</a:t>
            </a:r>
            <a:endParaRPr lang="en-US" dirty="0"/>
          </a:p>
        </p:txBody>
      </p:sp>
      <p:pic>
        <p:nvPicPr>
          <p:cNvPr id="4" name="Picture 17" descr="gene_pool_s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464184" y="2868909"/>
            <a:ext cx="2016128" cy="36842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Freeform 5"/>
          <p:cNvSpPr/>
          <p:nvPr/>
        </p:nvSpPr>
        <p:spPr>
          <a:xfrm>
            <a:off x="3002657" y="2367528"/>
            <a:ext cx="6064697" cy="4237678"/>
          </a:xfrm>
          <a:custGeom>
            <a:avLst/>
            <a:gdLst>
              <a:gd name="connsiteX0" fmla="*/ 4054966 w 6064697"/>
              <a:gd name="connsiteY0" fmla="*/ 1251435 h 4237678"/>
              <a:gd name="connsiteX1" fmla="*/ 3732994 w 6064697"/>
              <a:gd name="connsiteY1" fmla="*/ 749159 h 4237678"/>
              <a:gd name="connsiteX2" fmla="*/ 3810267 w 6064697"/>
              <a:gd name="connsiteY2" fmla="*/ 298399 h 4237678"/>
              <a:gd name="connsiteX3" fmla="*/ 3617084 w 6064697"/>
              <a:gd name="connsiteY3" fmla="*/ 2185 h 4237678"/>
              <a:gd name="connsiteX4" fmla="*/ 2702684 w 6064697"/>
              <a:gd name="connsiteY4" fmla="*/ 195368 h 4237678"/>
              <a:gd name="connsiteX5" fmla="*/ 2432228 w 6064697"/>
              <a:gd name="connsiteY5" fmla="*/ 749159 h 4237678"/>
              <a:gd name="connsiteX6" fmla="*/ 1865557 w 6064697"/>
              <a:gd name="connsiteY6" fmla="*/ 1084010 h 4237678"/>
              <a:gd name="connsiteX7" fmla="*/ 1350402 w 6064697"/>
              <a:gd name="connsiteY7" fmla="*/ 607492 h 4237678"/>
              <a:gd name="connsiteX8" fmla="*/ 899642 w 6064697"/>
              <a:gd name="connsiteY8" fmla="*/ 684765 h 4237678"/>
              <a:gd name="connsiteX9" fmla="*/ 10999 w 6064697"/>
              <a:gd name="connsiteY9" fmla="*/ 1444618 h 4237678"/>
              <a:gd name="connsiteX10" fmla="*/ 436002 w 6064697"/>
              <a:gd name="connsiteY10" fmla="*/ 2011289 h 4237678"/>
              <a:gd name="connsiteX11" fmla="*/ 925399 w 6064697"/>
              <a:gd name="connsiteY11" fmla="*/ 2281745 h 4237678"/>
              <a:gd name="connsiteX12" fmla="*/ 989794 w 6064697"/>
              <a:gd name="connsiteY12" fmla="*/ 2848416 h 4237678"/>
              <a:gd name="connsiteX13" fmla="*/ 371608 w 6064697"/>
              <a:gd name="connsiteY13" fmla="*/ 3015841 h 4237678"/>
              <a:gd name="connsiteX14" fmla="*/ 101151 w 6064697"/>
              <a:gd name="connsiteY14" fmla="*/ 3646906 h 4237678"/>
              <a:gd name="connsiteX15" fmla="*/ 1376160 w 6064697"/>
              <a:gd name="connsiteY15" fmla="*/ 3930241 h 4237678"/>
              <a:gd name="connsiteX16" fmla="*/ 3011777 w 6064697"/>
              <a:gd name="connsiteY16" fmla="*/ 3994635 h 4237678"/>
              <a:gd name="connsiteX17" fmla="*/ 3385264 w 6064697"/>
              <a:gd name="connsiteY17" fmla="*/ 4226455 h 4237678"/>
              <a:gd name="connsiteX18" fmla="*/ 4415574 w 6064697"/>
              <a:gd name="connsiteY18" fmla="*/ 3595390 h 4237678"/>
              <a:gd name="connsiteX19" fmla="*/ 5394368 w 6064697"/>
              <a:gd name="connsiteY19" fmla="*/ 3389328 h 4237678"/>
              <a:gd name="connsiteX20" fmla="*/ 6064070 w 6064697"/>
              <a:gd name="connsiteY20" fmla="*/ 3131751 h 4237678"/>
              <a:gd name="connsiteX21" fmla="*/ 5497399 w 6064697"/>
              <a:gd name="connsiteY21" fmla="*/ 2887052 h 4237678"/>
              <a:gd name="connsiteX22" fmla="*/ 4595878 w 6064697"/>
              <a:gd name="connsiteY22" fmla="*/ 2693869 h 4237678"/>
              <a:gd name="connsiteX23" fmla="*/ 3526932 w 6064697"/>
              <a:gd name="connsiteY23" fmla="*/ 1882500 h 4237678"/>
              <a:gd name="connsiteX24" fmla="*/ 4054966 w 6064697"/>
              <a:gd name="connsiteY24" fmla="*/ 1251435 h 423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64697" h="4237678">
                <a:moveTo>
                  <a:pt x="4054966" y="1251435"/>
                </a:moveTo>
                <a:cubicBezTo>
                  <a:pt x="4089310" y="1062545"/>
                  <a:pt x="3773777" y="907998"/>
                  <a:pt x="3732994" y="749159"/>
                </a:cubicBezTo>
                <a:cubicBezTo>
                  <a:pt x="3692211" y="590320"/>
                  <a:pt x="3829585" y="422895"/>
                  <a:pt x="3810267" y="298399"/>
                </a:cubicBezTo>
                <a:cubicBezTo>
                  <a:pt x="3790949" y="173903"/>
                  <a:pt x="3801681" y="19357"/>
                  <a:pt x="3617084" y="2185"/>
                </a:cubicBezTo>
                <a:cubicBezTo>
                  <a:pt x="3432487" y="-14987"/>
                  <a:pt x="2900160" y="70872"/>
                  <a:pt x="2702684" y="195368"/>
                </a:cubicBezTo>
                <a:cubicBezTo>
                  <a:pt x="2505208" y="319864"/>
                  <a:pt x="2571749" y="601052"/>
                  <a:pt x="2432228" y="749159"/>
                </a:cubicBezTo>
                <a:cubicBezTo>
                  <a:pt x="2292707" y="897266"/>
                  <a:pt x="2045861" y="1107621"/>
                  <a:pt x="1865557" y="1084010"/>
                </a:cubicBezTo>
                <a:cubicBezTo>
                  <a:pt x="1685253" y="1060399"/>
                  <a:pt x="1511388" y="674033"/>
                  <a:pt x="1350402" y="607492"/>
                </a:cubicBezTo>
                <a:cubicBezTo>
                  <a:pt x="1189416" y="540951"/>
                  <a:pt x="1122876" y="545244"/>
                  <a:pt x="899642" y="684765"/>
                </a:cubicBezTo>
                <a:cubicBezTo>
                  <a:pt x="676408" y="824286"/>
                  <a:pt x="88272" y="1223531"/>
                  <a:pt x="10999" y="1444618"/>
                </a:cubicBezTo>
                <a:cubicBezTo>
                  <a:pt x="-66274" y="1665705"/>
                  <a:pt x="283602" y="1871768"/>
                  <a:pt x="436002" y="2011289"/>
                </a:cubicBezTo>
                <a:cubicBezTo>
                  <a:pt x="588402" y="2150810"/>
                  <a:pt x="833100" y="2142224"/>
                  <a:pt x="925399" y="2281745"/>
                </a:cubicBezTo>
                <a:cubicBezTo>
                  <a:pt x="1017698" y="2421266"/>
                  <a:pt x="1082093" y="2726067"/>
                  <a:pt x="989794" y="2848416"/>
                </a:cubicBezTo>
                <a:cubicBezTo>
                  <a:pt x="897495" y="2970765"/>
                  <a:pt x="519715" y="2882759"/>
                  <a:pt x="371608" y="3015841"/>
                </a:cubicBezTo>
                <a:cubicBezTo>
                  <a:pt x="223501" y="3148923"/>
                  <a:pt x="-66274" y="3494506"/>
                  <a:pt x="101151" y="3646906"/>
                </a:cubicBezTo>
                <a:cubicBezTo>
                  <a:pt x="268576" y="3799306"/>
                  <a:pt x="891056" y="3872286"/>
                  <a:pt x="1376160" y="3930241"/>
                </a:cubicBezTo>
                <a:cubicBezTo>
                  <a:pt x="1861264" y="3988196"/>
                  <a:pt x="2676926" y="3945266"/>
                  <a:pt x="3011777" y="3994635"/>
                </a:cubicBezTo>
                <a:cubicBezTo>
                  <a:pt x="3346628" y="4044004"/>
                  <a:pt x="3151298" y="4292996"/>
                  <a:pt x="3385264" y="4226455"/>
                </a:cubicBezTo>
                <a:cubicBezTo>
                  <a:pt x="3619230" y="4159914"/>
                  <a:pt x="4080723" y="3734911"/>
                  <a:pt x="4415574" y="3595390"/>
                </a:cubicBezTo>
                <a:cubicBezTo>
                  <a:pt x="4750425" y="3455869"/>
                  <a:pt x="5119619" y="3466601"/>
                  <a:pt x="5394368" y="3389328"/>
                </a:cubicBezTo>
                <a:cubicBezTo>
                  <a:pt x="5669117" y="3312055"/>
                  <a:pt x="6046898" y="3215464"/>
                  <a:pt x="6064070" y="3131751"/>
                </a:cubicBezTo>
                <a:cubicBezTo>
                  <a:pt x="6081242" y="3048038"/>
                  <a:pt x="5742098" y="2960032"/>
                  <a:pt x="5497399" y="2887052"/>
                </a:cubicBezTo>
                <a:cubicBezTo>
                  <a:pt x="5252700" y="2814072"/>
                  <a:pt x="4924289" y="2861294"/>
                  <a:pt x="4595878" y="2693869"/>
                </a:cubicBezTo>
                <a:cubicBezTo>
                  <a:pt x="4267467" y="2526444"/>
                  <a:pt x="3619230" y="2129345"/>
                  <a:pt x="3526932" y="1882500"/>
                </a:cubicBezTo>
                <a:cubicBezTo>
                  <a:pt x="3434633" y="1635655"/>
                  <a:pt x="4020622" y="1440325"/>
                  <a:pt x="4054966" y="1251435"/>
                </a:cubicBezTo>
                <a:close/>
              </a:path>
            </a:pathLst>
          </a:custGeom>
          <a:solidFill>
            <a:srgbClr val="77933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054553" y="5300838"/>
            <a:ext cx="2262007" cy="666437"/>
          </a:xfrm>
          <a:custGeom>
            <a:avLst/>
            <a:gdLst>
              <a:gd name="connsiteX0" fmla="*/ 2204579 w 2262007"/>
              <a:gd name="connsiteY0" fmla="*/ 391624 h 666437"/>
              <a:gd name="connsiteX1" fmla="*/ 1792455 w 2262007"/>
              <a:gd name="connsiteY1" fmla="*/ 5258 h 666437"/>
              <a:gd name="connsiteX2" fmla="*/ 1380332 w 2262007"/>
              <a:gd name="connsiteY2" fmla="*/ 159804 h 666437"/>
              <a:gd name="connsiteX3" fmla="*/ 955329 w 2262007"/>
              <a:gd name="connsiteY3" fmla="*/ 43894 h 666437"/>
              <a:gd name="connsiteX4" fmla="*/ 169717 w 2262007"/>
              <a:gd name="connsiteY4" fmla="*/ 198441 h 666437"/>
              <a:gd name="connsiteX5" fmla="*/ 28050 w 2262007"/>
              <a:gd name="connsiteY5" fmla="*/ 571928 h 666437"/>
              <a:gd name="connsiteX6" fmla="*/ 568962 w 2262007"/>
              <a:gd name="connsiteY6" fmla="*/ 636323 h 666437"/>
              <a:gd name="connsiteX7" fmla="*/ 1238664 w 2262007"/>
              <a:gd name="connsiteY7" fmla="*/ 507534 h 666437"/>
              <a:gd name="connsiteX8" fmla="*/ 1715182 w 2262007"/>
              <a:gd name="connsiteY8" fmla="*/ 610565 h 666437"/>
              <a:gd name="connsiteX9" fmla="*/ 2243216 w 2262007"/>
              <a:gd name="connsiteY9" fmla="*/ 649201 h 666437"/>
              <a:gd name="connsiteX10" fmla="*/ 2153064 w 2262007"/>
              <a:gd name="connsiteY10" fmla="*/ 327230 h 66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007" h="666437">
                <a:moveTo>
                  <a:pt x="2204579" y="391624"/>
                </a:moveTo>
                <a:cubicBezTo>
                  <a:pt x="2067204" y="217759"/>
                  <a:pt x="1929829" y="43895"/>
                  <a:pt x="1792455" y="5258"/>
                </a:cubicBezTo>
                <a:cubicBezTo>
                  <a:pt x="1655081" y="-33379"/>
                  <a:pt x="1519853" y="153365"/>
                  <a:pt x="1380332" y="159804"/>
                </a:cubicBezTo>
                <a:cubicBezTo>
                  <a:pt x="1240811" y="166243"/>
                  <a:pt x="1157098" y="37455"/>
                  <a:pt x="955329" y="43894"/>
                </a:cubicBezTo>
                <a:cubicBezTo>
                  <a:pt x="753560" y="50333"/>
                  <a:pt x="324263" y="110435"/>
                  <a:pt x="169717" y="198441"/>
                </a:cubicBezTo>
                <a:cubicBezTo>
                  <a:pt x="15171" y="286447"/>
                  <a:pt x="-38491" y="498948"/>
                  <a:pt x="28050" y="571928"/>
                </a:cubicBezTo>
                <a:cubicBezTo>
                  <a:pt x="94591" y="644908"/>
                  <a:pt x="367193" y="647055"/>
                  <a:pt x="568962" y="636323"/>
                </a:cubicBezTo>
                <a:cubicBezTo>
                  <a:pt x="770731" y="625591"/>
                  <a:pt x="1047627" y="511827"/>
                  <a:pt x="1238664" y="507534"/>
                </a:cubicBezTo>
                <a:cubicBezTo>
                  <a:pt x="1429701" y="503241"/>
                  <a:pt x="1547757" y="586954"/>
                  <a:pt x="1715182" y="610565"/>
                </a:cubicBezTo>
                <a:cubicBezTo>
                  <a:pt x="1882607" y="634176"/>
                  <a:pt x="2170236" y="696423"/>
                  <a:pt x="2243216" y="649201"/>
                </a:cubicBezTo>
                <a:cubicBezTo>
                  <a:pt x="2316196" y="601979"/>
                  <a:pt x="2153064" y="327230"/>
                  <a:pt x="2153064" y="327230"/>
                </a:cubicBezTo>
              </a:path>
            </a:pathLst>
          </a:custGeom>
          <a:solidFill>
            <a:schemeClr val="tx2">
              <a:lumMod val="60000"/>
              <a:lumOff val="40000"/>
            </a:schemeClr>
          </a:soli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352800" y="3001705"/>
            <a:ext cx="1638686" cy="1172644"/>
          </a:xfrm>
          <a:custGeom>
            <a:avLst/>
            <a:gdLst>
              <a:gd name="connsiteX0" fmla="*/ 25758 w 1638686"/>
              <a:gd name="connsiteY0" fmla="*/ 990746 h 1172644"/>
              <a:gd name="connsiteX1" fmla="*/ 553792 w 1638686"/>
              <a:gd name="connsiteY1" fmla="*/ 527106 h 1172644"/>
              <a:gd name="connsiteX2" fmla="*/ 656823 w 1638686"/>
              <a:gd name="connsiteY2" fmla="*/ 76346 h 1172644"/>
              <a:gd name="connsiteX3" fmla="*/ 1184857 w 1638686"/>
              <a:gd name="connsiteY3" fmla="*/ 37709 h 1172644"/>
              <a:gd name="connsiteX4" fmla="*/ 1223493 w 1638686"/>
              <a:gd name="connsiteY4" fmla="*/ 462712 h 1172644"/>
              <a:gd name="connsiteX5" fmla="*/ 1635617 w 1638686"/>
              <a:gd name="connsiteY5" fmla="*/ 836199 h 1172644"/>
              <a:gd name="connsiteX6" fmla="*/ 978795 w 1638686"/>
              <a:gd name="connsiteY6" fmla="*/ 1171050 h 1172644"/>
              <a:gd name="connsiteX7" fmla="*/ 0 w 1638686"/>
              <a:gd name="connsiteY7" fmla="*/ 939230 h 11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8686" h="1172644">
                <a:moveTo>
                  <a:pt x="25758" y="990746"/>
                </a:moveTo>
                <a:cubicBezTo>
                  <a:pt x="237186" y="835126"/>
                  <a:pt x="448615" y="679506"/>
                  <a:pt x="553792" y="527106"/>
                </a:cubicBezTo>
                <a:cubicBezTo>
                  <a:pt x="658970" y="374706"/>
                  <a:pt x="551646" y="157912"/>
                  <a:pt x="656823" y="76346"/>
                </a:cubicBezTo>
                <a:cubicBezTo>
                  <a:pt x="762000" y="-5220"/>
                  <a:pt x="1090412" y="-26685"/>
                  <a:pt x="1184857" y="37709"/>
                </a:cubicBezTo>
                <a:cubicBezTo>
                  <a:pt x="1279302" y="102103"/>
                  <a:pt x="1148366" y="329630"/>
                  <a:pt x="1223493" y="462712"/>
                </a:cubicBezTo>
                <a:cubicBezTo>
                  <a:pt x="1298620" y="595794"/>
                  <a:pt x="1676400" y="718143"/>
                  <a:pt x="1635617" y="836199"/>
                </a:cubicBezTo>
                <a:cubicBezTo>
                  <a:pt x="1594834" y="954255"/>
                  <a:pt x="1251398" y="1153878"/>
                  <a:pt x="978795" y="1171050"/>
                </a:cubicBezTo>
                <a:cubicBezTo>
                  <a:pt x="706192" y="1188222"/>
                  <a:pt x="353096" y="1063726"/>
                  <a:pt x="0" y="939230"/>
                </a:cubicBezTo>
              </a:path>
            </a:pathLst>
          </a:custGeom>
          <a:solidFill>
            <a:schemeClr val="bg2">
              <a:lumMod val="50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055950" y="3076195"/>
            <a:ext cx="450062" cy="209186"/>
          </a:xfrm>
          <a:custGeom>
            <a:avLst/>
            <a:gdLst>
              <a:gd name="connsiteX0" fmla="*/ 438777 w 450062"/>
              <a:gd name="connsiteY0" fmla="*/ 27613 h 209186"/>
              <a:gd name="connsiteX1" fmla="*/ 206957 w 450062"/>
              <a:gd name="connsiteY1" fmla="*/ 1856 h 209186"/>
              <a:gd name="connsiteX2" fmla="*/ 895 w 450062"/>
              <a:gd name="connsiteY2" fmla="*/ 66250 h 209186"/>
              <a:gd name="connsiteX3" fmla="*/ 142563 w 450062"/>
              <a:gd name="connsiteY3" fmla="*/ 207918 h 209186"/>
              <a:gd name="connsiteX4" fmla="*/ 387261 w 450062"/>
              <a:gd name="connsiteY4" fmla="*/ 130644 h 209186"/>
              <a:gd name="connsiteX5" fmla="*/ 438777 w 450062"/>
              <a:gd name="connsiteY5" fmla="*/ 27613 h 20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062" h="209186">
                <a:moveTo>
                  <a:pt x="438777" y="27613"/>
                </a:moveTo>
                <a:cubicBezTo>
                  <a:pt x="408726" y="6148"/>
                  <a:pt x="279937" y="-4584"/>
                  <a:pt x="206957" y="1856"/>
                </a:cubicBezTo>
                <a:cubicBezTo>
                  <a:pt x="133977" y="8295"/>
                  <a:pt x="11627" y="31906"/>
                  <a:pt x="895" y="66250"/>
                </a:cubicBezTo>
                <a:cubicBezTo>
                  <a:pt x="-9837" y="100594"/>
                  <a:pt x="78169" y="197186"/>
                  <a:pt x="142563" y="207918"/>
                </a:cubicBezTo>
                <a:cubicBezTo>
                  <a:pt x="206957" y="218650"/>
                  <a:pt x="340039" y="158548"/>
                  <a:pt x="387261" y="130644"/>
                </a:cubicBezTo>
                <a:cubicBezTo>
                  <a:pt x="434483" y="102740"/>
                  <a:pt x="468828" y="49078"/>
                  <a:pt x="438777" y="27613"/>
                </a:cubicBez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890773" y="3852376"/>
            <a:ext cx="1978418" cy="1507262"/>
          </a:xfrm>
          <a:custGeom>
            <a:avLst/>
            <a:gdLst>
              <a:gd name="connsiteX0" fmla="*/ 870635 w 1978418"/>
              <a:gd name="connsiteY0" fmla="*/ 11286 h 1507262"/>
              <a:gd name="connsiteX1" fmla="*/ 316844 w 1978418"/>
              <a:gd name="connsiteY1" fmla="*/ 62801 h 1507262"/>
              <a:gd name="connsiteX2" fmla="*/ 7751 w 1978418"/>
              <a:gd name="connsiteY2" fmla="*/ 603714 h 1507262"/>
              <a:gd name="connsiteX3" fmla="*/ 625937 w 1978418"/>
              <a:gd name="connsiteY3" fmla="*/ 1350689 h 1507262"/>
              <a:gd name="connsiteX4" fmla="*/ 1527458 w 1978418"/>
              <a:gd name="connsiteY4" fmla="*/ 1505235 h 1507262"/>
              <a:gd name="connsiteX5" fmla="*/ 1978219 w 1978418"/>
              <a:gd name="connsiteY5" fmla="*/ 1299173 h 1507262"/>
              <a:gd name="connsiteX6" fmla="*/ 1578973 w 1978418"/>
              <a:gd name="connsiteY6" fmla="*/ 1131748 h 1507262"/>
              <a:gd name="connsiteX7" fmla="*/ 1153971 w 1978418"/>
              <a:gd name="connsiteY7" fmla="*/ 848413 h 1507262"/>
              <a:gd name="connsiteX8" fmla="*/ 716089 w 1978418"/>
              <a:gd name="connsiteY8" fmla="*/ 474925 h 1507262"/>
              <a:gd name="connsiteX9" fmla="*/ 638816 w 1978418"/>
              <a:gd name="connsiteY9" fmla="*/ 294621 h 1507262"/>
              <a:gd name="connsiteX10" fmla="*/ 870635 w 1978418"/>
              <a:gd name="connsiteY10" fmla="*/ 62801 h 1507262"/>
              <a:gd name="connsiteX11" fmla="*/ 870635 w 1978418"/>
              <a:gd name="connsiteY11" fmla="*/ 11286 h 150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418" h="1507262">
                <a:moveTo>
                  <a:pt x="870635" y="11286"/>
                </a:moveTo>
                <a:cubicBezTo>
                  <a:pt x="778337" y="11286"/>
                  <a:pt x="460658" y="-35937"/>
                  <a:pt x="316844" y="62801"/>
                </a:cubicBezTo>
                <a:cubicBezTo>
                  <a:pt x="173030" y="161539"/>
                  <a:pt x="-43764" y="389066"/>
                  <a:pt x="7751" y="603714"/>
                </a:cubicBezTo>
                <a:cubicBezTo>
                  <a:pt x="59266" y="818362"/>
                  <a:pt x="372652" y="1200436"/>
                  <a:pt x="625937" y="1350689"/>
                </a:cubicBezTo>
                <a:cubicBezTo>
                  <a:pt x="879222" y="1500943"/>
                  <a:pt x="1302078" y="1513821"/>
                  <a:pt x="1527458" y="1505235"/>
                </a:cubicBezTo>
                <a:cubicBezTo>
                  <a:pt x="1752838" y="1496649"/>
                  <a:pt x="1969633" y="1361421"/>
                  <a:pt x="1978219" y="1299173"/>
                </a:cubicBezTo>
                <a:cubicBezTo>
                  <a:pt x="1986805" y="1236925"/>
                  <a:pt x="1716348" y="1206875"/>
                  <a:pt x="1578973" y="1131748"/>
                </a:cubicBezTo>
                <a:cubicBezTo>
                  <a:pt x="1441598" y="1056621"/>
                  <a:pt x="1297785" y="957883"/>
                  <a:pt x="1153971" y="848413"/>
                </a:cubicBezTo>
                <a:cubicBezTo>
                  <a:pt x="1010157" y="738943"/>
                  <a:pt x="801948" y="567224"/>
                  <a:pt x="716089" y="474925"/>
                </a:cubicBezTo>
                <a:cubicBezTo>
                  <a:pt x="630230" y="382626"/>
                  <a:pt x="613058" y="363308"/>
                  <a:pt x="638816" y="294621"/>
                </a:cubicBezTo>
                <a:cubicBezTo>
                  <a:pt x="664574" y="225934"/>
                  <a:pt x="831999" y="107877"/>
                  <a:pt x="870635" y="62801"/>
                </a:cubicBezTo>
                <a:cubicBezTo>
                  <a:pt x="909271" y="17725"/>
                  <a:pt x="962933" y="11286"/>
                  <a:pt x="870635" y="11286"/>
                </a:cubicBez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3211629" y="5512823"/>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3" name="Group 42"/>
          <p:cNvGrpSpPr/>
          <p:nvPr/>
        </p:nvGrpSpPr>
        <p:grpSpPr>
          <a:xfrm>
            <a:off x="3648278" y="3929069"/>
            <a:ext cx="1265406" cy="633990"/>
            <a:chOff x="3648278" y="3929069"/>
            <a:chExt cx="1265406" cy="633990"/>
          </a:xfrm>
        </p:grpSpPr>
        <p:pic>
          <p:nvPicPr>
            <p:cNvPr id="13"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3648278" y="3929069"/>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Oval 17"/>
            <p:cNvSpPr/>
            <p:nvPr/>
          </p:nvSpPr>
          <p:spPr>
            <a:xfrm>
              <a:off x="4600201" y="4329111"/>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4352926"/>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005251" y="4070924"/>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10104" y="415665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176711" y="442491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Oval 30"/>
            <p:cNvSpPr/>
            <p:nvPr/>
          </p:nvSpPr>
          <p:spPr>
            <a:xfrm>
              <a:off x="4181474" y="4040714"/>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Oval 31"/>
            <p:cNvSpPr/>
            <p:nvPr/>
          </p:nvSpPr>
          <p:spPr>
            <a:xfrm>
              <a:off x="4474099" y="404812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3" name="Oval 32"/>
            <p:cNvSpPr/>
            <p:nvPr/>
          </p:nvSpPr>
          <p:spPr>
            <a:xfrm>
              <a:off x="4276726" y="4300533"/>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Oval 33"/>
            <p:cNvSpPr/>
            <p:nvPr/>
          </p:nvSpPr>
          <p:spPr>
            <a:xfrm>
              <a:off x="3833815" y="4126432"/>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46" name="Group 45"/>
          <p:cNvGrpSpPr/>
          <p:nvPr/>
        </p:nvGrpSpPr>
        <p:grpSpPr>
          <a:xfrm>
            <a:off x="5402302" y="2945677"/>
            <a:ext cx="1265406" cy="633990"/>
            <a:chOff x="5402302" y="2945677"/>
            <a:chExt cx="1265406" cy="633990"/>
          </a:xfrm>
        </p:grpSpPr>
        <p:pic>
          <p:nvPicPr>
            <p:cNvPr id="14"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402302" y="2945677"/>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Oval 24"/>
            <p:cNvSpPr/>
            <p:nvPr/>
          </p:nvSpPr>
          <p:spPr>
            <a:xfrm>
              <a:off x="5707588" y="338137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83758" y="315277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88632" y="3267082"/>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683773" y="3248022"/>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Oval 35"/>
            <p:cNvSpPr/>
            <p:nvPr/>
          </p:nvSpPr>
          <p:spPr>
            <a:xfrm>
              <a:off x="5938837" y="305752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Oval 36"/>
            <p:cNvSpPr/>
            <p:nvPr/>
          </p:nvSpPr>
          <p:spPr>
            <a:xfrm>
              <a:off x="5921899" y="3433763"/>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Oval 37"/>
            <p:cNvSpPr/>
            <p:nvPr/>
          </p:nvSpPr>
          <p:spPr>
            <a:xfrm>
              <a:off x="6348415" y="3348037"/>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44" name="Group 43"/>
          <p:cNvGrpSpPr/>
          <p:nvPr/>
        </p:nvGrpSpPr>
        <p:grpSpPr>
          <a:xfrm>
            <a:off x="5683857" y="4563059"/>
            <a:ext cx="1265406" cy="633990"/>
            <a:chOff x="5683857" y="4563059"/>
            <a:chExt cx="1265406" cy="633990"/>
          </a:xfrm>
        </p:grpSpPr>
        <p:pic>
          <p:nvPicPr>
            <p:cNvPr id="15"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683857" y="4563059"/>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Oval 22"/>
            <p:cNvSpPr/>
            <p:nvPr/>
          </p:nvSpPr>
          <p:spPr>
            <a:xfrm>
              <a:off x="6045721" y="470534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81756" y="5061524"/>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12418" y="4672015"/>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48" name="Group 47"/>
          <p:cNvGrpSpPr/>
          <p:nvPr/>
        </p:nvGrpSpPr>
        <p:grpSpPr>
          <a:xfrm>
            <a:off x="7086600" y="5181600"/>
            <a:ext cx="1265406" cy="633990"/>
            <a:chOff x="5827941" y="5381476"/>
            <a:chExt cx="1265406" cy="633990"/>
          </a:xfrm>
        </p:grpSpPr>
        <p:grpSp>
          <p:nvGrpSpPr>
            <p:cNvPr id="49" name="Group 48"/>
            <p:cNvGrpSpPr/>
            <p:nvPr/>
          </p:nvGrpSpPr>
          <p:grpSpPr>
            <a:xfrm>
              <a:off x="5827941" y="5381476"/>
              <a:ext cx="1265406" cy="633990"/>
              <a:chOff x="5827941" y="5381476"/>
              <a:chExt cx="1265406" cy="633990"/>
            </a:xfrm>
          </p:grpSpPr>
          <p:grpSp>
            <p:nvGrpSpPr>
              <p:cNvPr id="55" name="Group 54"/>
              <p:cNvGrpSpPr/>
              <p:nvPr/>
            </p:nvGrpSpPr>
            <p:grpSpPr>
              <a:xfrm>
                <a:off x="5827941" y="5381476"/>
                <a:ext cx="1265406" cy="633990"/>
                <a:chOff x="5827941" y="5381476"/>
                <a:chExt cx="1265406" cy="633990"/>
              </a:xfrm>
            </p:grpSpPr>
            <p:pic>
              <p:nvPicPr>
                <p:cNvPr id="59"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827941" y="5381476"/>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Oval 59"/>
                <p:cNvSpPr/>
                <p:nvPr/>
              </p:nvSpPr>
              <p:spPr>
                <a:xfrm>
                  <a:off x="6015006" y="5585305"/>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460582" y="576730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6367436" y="5488421"/>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7" name="Oval 56"/>
              <p:cNvSpPr/>
              <p:nvPr/>
            </p:nvSpPr>
            <p:spPr>
              <a:xfrm>
                <a:off x="6110266" y="5686337"/>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8" name="Oval 57"/>
              <p:cNvSpPr/>
              <p:nvPr/>
            </p:nvSpPr>
            <p:spPr>
              <a:xfrm>
                <a:off x="6348384" y="5874184"/>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50" name="Oval 49"/>
            <p:cNvSpPr/>
            <p:nvPr/>
          </p:nvSpPr>
          <p:spPr>
            <a:xfrm>
              <a:off x="6654300" y="5486400"/>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784181" y="5610220"/>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74841" y="5789203"/>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131715" y="5810248"/>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910574" y="5703479"/>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766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flatrock.org.nz/static/frontpage/assets/money_politics_law/population_19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780960" cy="5197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flatrock.org.nz/static/frontpage/assets/money_politics_law/population_1994.jpg"/>
          <p:cNvPicPr>
            <a:picLocks noChangeAspect="1" noChangeArrowheads="1"/>
          </p:cNvPicPr>
          <p:nvPr/>
        </p:nvPicPr>
        <p:blipFill rotWithShape="1">
          <a:blip r:embed="rId2">
            <a:extLst>
              <a:ext uri="{28A0092B-C50C-407E-A947-70E740481C1C}">
                <a14:useLocalDpi xmlns:a14="http://schemas.microsoft.com/office/drawing/2010/main" val="0"/>
              </a:ext>
            </a:extLst>
          </a:blip>
          <a:srcRect l="92890" t="71529" b="18560"/>
          <a:stretch/>
        </p:blipFill>
        <p:spPr bwMode="auto">
          <a:xfrm>
            <a:off x="7239000" y="0"/>
            <a:ext cx="1474023" cy="121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66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a:xfrm>
            <a:off x="447651" y="1424806"/>
            <a:ext cx="8229600" cy="4525963"/>
          </a:xfrm>
        </p:spPr>
        <p:txBody>
          <a:bodyPr/>
          <a:lstStyle/>
          <a:p>
            <a:r>
              <a:rPr lang="en-US" dirty="0" smtClean="0"/>
              <a:t>Migration of individuals into or out of a population changes the allele frequencies.</a:t>
            </a:r>
            <a:endParaRPr lang="en-US" dirty="0"/>
          </a:p>
        </p:txBody>
      </p:sp>
      <p:sp>
        <p:nvSpPr>
          <p:cNvPr id="4" name="Freeform 3"/>
          <p:cNvSpPr/>
          <p:nvPr/>
        </p:nvSpPr>
        <p:spPr>
          <a:xfrm>
            <a:off x="1881335" y="2553176"/>
            <a:ext cx="6064697" cy="4237678"/>
          </a:xfrm>
          <a:custGeom>
            <a:avLst/>
            <a:gdLst>
              <a:gd name="connsiteX0" fmla="*/ 4054966 w 6064697"/>
              <a:gd name="connsiteY0" fmla="*/ 1251435 h 4237678"/>
              <a:gd name="connsiteX1" fmla="*/ 3732994 w 6064697"/>
              <a:gd name="connsiteY1" fmla="*/ 749159 h 4237678"/>
              <a:gd name="connsiteX2" fmla="*/ 3810267 w 6064697"/>
              <a:gd name="connsiteY2" fmla="*/ 298399 h 4237678"/>
              <a:gd name="connsiteX3" fmla="*/ 3617084 w 6064697"/>
              <a:gd name="connsiteY3" fmla="*/ 2185 h 4237678"/>
              <a:gd name="connsiteX4" fmla="*/ 2702684 w 6064697"/>
              <a:gd name="connsiteY4" fmla="*/ 195368 h 4237678"/>
              <a:gd name="connsiteX5" fmla="*/ 2432228 w 6064697"/>
              <a:gd name="connsiteY5" fmla="*/ 749159 h 4237678"/>
              <a:gd name="connsiteX6" fmla="*/ 1865557 w 6064697"/>
              <a:gd name="connsiteY6" fmla="*/ 1084010 h 4237678"/>
              <a:gd name="connsiteX7" fmla="*/ 1350402 w 6064697"/>
              <a:gd name="connsiteY7" fmla="*/ 607492 h 4237678"/>
              <a:gd name="connsiteX8" fmla="*/ 899642 w 6064697"/>
              <a:gd name="connsiteY8" fmla="*/ 684765 h 4237678"/>
              <a:gd name="connsiteX9" fmla="*/ 10999 w 6064697"/>
              <a:gd name="connsiteY9" fmla="*/ 1444618 h 4237678"/>
              <a:gd name="connsiteX10" fmla="*/ 436002 w 6064697"/>
              <a:gd name="connsiteY10" fmla="*/ 2011289 h 4237678"/>
              <a:gd name="connsiteX11" fmla="*/ 925399 w 6064697"/>
              <a:gd name="connsiteY11" fmla="*/ 2281745 h 4237678"/>
              <a:gd name="connsiteX12" fmla="*/ 989794 w 6064697"/>
              <a:gd name="connsiteY12" fmla="*/ 2848416 h 4237678"/>
              <a:gd name="connsiteX13" fmla="*/ 371608 w 6064697"/>
              <a:gd name="connsiteY13" fmla="*/ 3015841 h 4237678"/>
              <a:gd name="connsiteX14" fmla="*/ 101151 w 6064697"/>
              <a:gd name="connsiteY14" fmla="*/ 3646906 h 4237678"/>
              <a:gd name="connsiteX15" fmla="*/ 1376160 w 6064697"/>
              <a:gd name="connsiteY15" fmla="*/ 3930241 h 4237678"/>
              <a:gd name="connsiteX16" fmla="*/ 3011777 w 6064697"/>
              <a:gd name="connsiteY16" fmla="*/ 3994635 h 4237678"/>
              <a:gd name="connsiteX17" fmla="*/ 3385264 w 6064697"/>
              <a:gd name="connsiteY17" fmla="*/ 4226455 h 4237678"/>
              <a:gd name="connsiteX18" fmla="*/ 4415574 w 6064697"/>
              <a:gd name="connsiteY18" fmla="*/ 3595390 h 4237678"/>
              <a:gd name="connsiteX19" fmla="*/ 5394368 w 6064697"/>
              <a:gd name="connsiteY19" fmla="*/ 3389328 h 4237678"/>
              <a:gd name="connsiteX20" fmla="*/ 6064070 w 6064697"/>
              <a:gd name="connsiteY20" fmla="*/ 3131751 h 4237678"/>
              <a:gd name="connsiteX21" fmla="*/ 5497399 w 6064697"/>
              <a:gd name="connsiteY21" fmla="*/ 2887052 h 4237678"/>
              <a:gd name="connsiteX22" fmla="*/ 4595878 w 6064697"/>
              <a:gd name="connsiteY22" fmla="*/ 2693869 h 4237678"/>
              <a:gd name="connsiteX23" fmla="*/ 3526932 w 6064697"/>
              <a:gd name="connsiteY23" fmla="*/ 1882500 h 4237678"/>
              <a:gd name="connsiteX24" fmla="*/ 4054966 w 6064697"/>
              <a:gd name="connsiteY24" fmla="*/ 1251435 h 423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64697" h="4237678">
                <a:moveTo>
                  <a:pt x="4054966" y="1251435"/>
                </a:moveTo>
                <a:cubicBezTo>
                  <a:pt x="4089310" y="1062545"/>
                  <a:pt x="3773777" y="907998"/>
                  <a:pt x="3732994" y="749159"/>
                </a:cubicBezTo>
                <a:cubicBezTo>
                  <a:pt x="3692211" y="590320"/>
                  <a:pt x="3829585" y="422895"/>
                  <a:pt x="3810267" y="298399"/>
                </a:cubicBezTo>
                <a:cubicBezTo>
                  <a:pt x="3790949" y="173903"/>
                  <a:pt x="3801681" y="19357"/>
                  <a:pt x="3617084" y="2185"/>
                </a:cubicBezTo>
                <a:cubicBezTo>
                  <a:pt x="3432487" y="-14987"/>
                  <a:pt x="2900160" y="70872"/>
                  <a:pt x="2702684" y="195368"/>
                </a:cubicBezTo>
                <a:cubicBezTo>
                  <a:pt x="2505208" y="319864"/>
                  <a:pt x="2571749" y="601052"/>
                  <a:pt x="2432228" y="749159"/>
                </a:cubicBezTo>
                <a:cubicBezTo>
                  <a:pt x="2292707" y="897266"/>
                  <a:pt x="2045861" y="1107621"/>
                  <a:pt x="1865557" y="1084010"/>
                </a:cubicBezTo>
                <a:cubicBezTo>
                  <a:pt x="1685253" y="1060399"/>
                  <a:pt x="1511388" y="674033"/>
                  <a:pt x="1350402" y="607492"/>
                </a:cubicBezTo>
                <a:cubicBezTo>
                  <a:pt x="1189416" y="540951"/>
                  <a:pt x="1122876" y="545244"/>
                  <a:pt x="899642" y="684765"/>
                </a:cubicBezTo>
                <a:cubicBezTo>
                  <a:pt x="676408" y="824286"/>
                  <a:pt x="88272" y="1223531"/>
                  <a:pt x="10999" y="1444618"/>
                </a:cubicBezTo>
                <a:cubicBezTo>
                  <a:pt x="-66274" y="1665705"/>
                  <a:pt x="283602" y="1871768"/>
                  <a:pt x="436002" y="2011289"/>
                </a:cubicBezTo>
                <a:cubicBezTo>
                  <a:pt x="588402" y="2150810"/>
                  <a:pt x="833100" y="2142224"/>
                  <a:pt x="925399" y="2281745"/>
                </a:cubicBezTo>
                <a:cubicBezTo>
                  <a:pt x="1017698" y="2421266"/>
                  <a:pt x="1082093" y="2726067"/>
                  <a:pt x="989794" y="2848416"/>
                </a:cubicBezTo>
                <a:cubicBezTo>
                  <a:pt x="897495" y="2970765"/>
                  <a:pt x="519715" y="2882759"/>
                  <a:pt x="371608" y="3015841"/>
                </a:cubicBezTo>
                <a:cubicBezTo>
                  <a:pt x="223501" y="3148923"/>
                  <a:pt x="-66274" y="3494506"/>
                  <a:pt x="101151" y="3646906"/>
                </a:cubicBezTo>
                <a:cubicBezTo>
                  <a:pt x="268576" y="3799306"/>
                  <a:pt x="891056" y="3872286"/>
                  <a:pt x="1376160" y="3930241"/>
                </a:cubicBezTo>
                <a:cubicBezTo>
                  <a:pt x="1861264" y="3988196"/>
                  <a:pt x="2676926" y="3945266"/>
                  <a:pt x="3011777" y="3994635"/>
                </a:cubicBezTo>
                <a:cubicBezTo>
                  <a:pt x="3346628" y="4044004"/>
                  <a:pt x="3151298" y="4292996"/>
                  <a:pt x="3385264" y="4226455"/>
                </a:cubicBezTo>
                <a:cubicBezTo>
                  <a:pt x="3619230" y="4159914"/>
                  <a:pt x="4080723" y="3734911"/>
                  <a:pt x="4415574" y="3595390"/>
                </a:cubicBezTo>
                <a:cubicBezTo>
                  <a:pt x="4750425" y="3455869"/>
                  <a:pt x="5119619" y="3466601"/>
                  <a:pt x="5394368" y="3389328"/>
                </a:cubicBezTo>
                <a:cubicBezTo>
                  <a:pt x="5669117" y="3312055"/>
                  <a:pt x="6046898" y="3215464"/>
                  <a:pt x="6064070" y="3131751"/>
                </a:cubicBezTo>
                <a:cubicBezTo>
                  <a:pt x="6081242" y="3048038"/>
                  <a:pt x="5742098" y="2960032"/>
                  <a:pt x="5497399" y="2887052"/>
                </a:cubicBezTo>
                <a:cubicBezTo>
                  <a:pt x="5252700" y="2814072"/>
                  <a:pt x="4924289" y="2861294"/>
                  <a:pt x="4595878" y="2693869"/>
                </a:cubicBezTo>
                <a:cubicBezTo>
                  <a:pt x="4267467" y="2526444"/>
                  <a:pt x="3619230" y="2129345"/>
                  <a:pt x="3526932" y="1882500"/>
                </a:cubicBezTo>
                <a:cubicBezTo>
                  <a:pt x="3434633" y="1635655"/>
                  <a:pt x="4020622" y="1440325"/>
                  <a:pt x="4054966" y="1251435"/>
                </a:cubicBezTo>
                <a:close/>
              </a:path>
            </a:pathLst>
          </a:custGeom>
          <a:solidFill>
            <a:srgbClr val="77933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933231" y="5486486"/>
            <a:ext cx="2262007" cy="666437"/>
          </a:xfrm>
          <a:custGeom>
            <a:avLst/>
            <a:gdLst>
              <a:gd name="connsiteX0" fmla="*/ 2204579 w 2262007"/>
              <a:gd name="connsiteY0" fmla="*/ 391624 h 666437"/>
              <a:gd name="connsiteX1" fmla="*/ 1792455 w 2262007"/>
              <a:gd name="connsiteY1" fmla="*/ 5258 h 666437"/>
              <a:gd name="connsiteX2" fmla="*/ 1380332 w 2262007"/>
              <a:gd name="connsiteY2" fmla="*/ 159804 h 666437"/>
              <a:gd name="connsiteX3" fmla="*/ 955329 w 2262007"/>
              <a:gd name="connsiteY3" fmla="*/ 43894 h 666437"/>
              <a:gd name="connsiteX4" fmla="*/ 169717 w 2262007"/>
              <a:gd name="connsiteY4" fmla="*/ 198441 h 666437"/>
              <a:gd name="connsiteX5" fmla="*/ 28050 w 2262007"/>
              <a:gd name="connsiteY5" fmla="*/ 571928 h 666437"/>
              <a:gd name="connsiteX6" fmla="*/ 568962 w 2262007"/>
              <a:gd name="connsiteY6" fmla="*/ 636323 h 666437"/>
              <a:gd name="connsiteX7" fmla="*/ 1238664 w 2262007"/>
              <a:gd name="connsiteY7" fmla="*/ 507534 h 666437"/>
              <a:gd name="connsiteX8" fmla="*/ 1715182 w 2262007"/>
              <a:gd name="connsiteY8" fmla="*/ 610565 h 666437"/>
              <a:gd name="connsiteX9" fmla="*/ 2243216 w 2262007"/>
              <a:gd name="connsiteY9" fmla="*/ 649201 h 666437"/>
              <a:gd name="connsiteX10" fmla="*/ 2153064 w 2262007"/>
              <a:gd name="connsiteY10" fmla="*/ 327230 h 66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007" h="666437">
                <a:moveTo>
                  <a:pt x="2204579" y="391624"/>
                </a:moveTo>
                <a:cubicBezTo>
                  <a:pt x="2067204" y="217759"/>
                  <a:pt x="1929829" y="43895"/>
                  <a:pt x="1792455" y="5258"/>
                </a:cubicBezTo>
                <a:cubicBezTo>
                  <a:pt x="1655081" y="-33379"/>
                  <a:pt x="1519853" y="153365"/>
                  <a:pt x="1380332" y="159804"/>
                </a:cubicBezTo>
                <a:cubicBezTo>
                  <a:pt x="1240811" y="166243"/>
                  <a:pt x="1157098" y="37455"/>
                  <a:pt x="955329" y="43894"/>
                </a:cubicBezTo>
                <a:cubicBezTo>
                  <a:pt x="753560" y="50333"/>
                  <a:pt x="324263" y="110435"/>
                  <a:pt x="169717" y="198441"/>
                </a:cubicBezTo>
                <a:cubicBezTo>
                  <a:pt x="15171" y="286447"/>
                  <a:pt x="-38491" y="498948"/>
                  <a:pt x="28050" y="571928"/>
                </a:cubicBezTo>
                <a:cubicBezTo>
                  <a:pt x="94591" y="644908"/>
                  <a:pt x="367193" y="647055"/>
                  <a:pt x="568962" y="636323"/>
                </a:cubicBezTo>
                <a:cubicBezTo>
                  <a:pt x="770731" y="625591"/>
                  <a:pt x="1047627" y="511827"/>
                  <a:pt x="1238664" y="507534"/>
                </a:cubicBezTo>
                <a:cubicBezTo>
                  <a:pt x="1429701" y="503241"/>
                  <a:pt x="1547757" y="586954"/>
                  <a:pt x="1715182" y="610565"/>
                </a:cubicBezTo>
                <a:cubicBezTo>
                  <a:pt x="1882607" y="634176"/>
                  <a:pt x="2170236" y="696423"/>
                  <a:pt x="2243216" y="649201"/>
                </a:cubicBezTo>
                <a:cubicBezTo>
                  <a:pt x="2316196" y="601979"/>
                  <a:pt x="2153064" y="327230"/>
                  <a:pt x="2153064" y="327230"/>
                </a:cubicBezTo>
              </a:path>
            </a:pathLst>
          </a:custGeom>
          <a:solidFill>
            <a:schemeClr val="tx2">
              <a:lumMod val="60000"/>
              <a:lumOff val="40000"/>
            </a:schemeClr>
          </a:soli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231478" y="3187353"/>
            <a:ext cx="1638686" cy="1172644"/>
          </a:xfrm>
          <a:custGeom>
            <a:avLst/>
            <a:gdLst>
              <a:gd name="connsiteX0" fmla="*/ 25758 w 1638686"/>
              <a:gd name="connsiteY0" fmla="*/ 990746 h 1172644"/>
              <a:gd name="connsiteX1" fmla="*/ 553792 w 1638686"/>
              <a:gd name="connsiteY1" fmla="*/ 527106 h 1172644"/>
              <a:gd name="connsiteX2" fmla="*/ 656823 w 1638686"/>
              <a:gd name="connsiteY2" fmla="*/ 76346 h 1172644"/>
              <a:gd name="connsiteX3" fmla="*/ 1184857 w 1638686"/>
              <a:gd name="connsiteY3" fmla="*/ 37709 h 1172644"/>
              <a:gd name="connsiteX4" fmla="*/ 1223493 w 1638686"/>
              <a:gd name="connsiteY4" fmla="*/ 462712 h 1172644"/>
              <a:gd name="connsiteX5" fmla="*/ 1635617 w 1638686"/>
              <a:gd name="connsiteY5" fmla="*/ 836199 h 1172644"/>
              <a:gd name="connsiteX6" fmla="*/ 978795 w 1638686"/>
              <a:gd name="connsiteY6" fmla="*/ 1171050 h 1172644"/>
              <a:gd name="connsiteX7" fmla="*/ 0 w 1638686"/>
              <a:gd name="connsiteY7" fmla="*/ 939230 h 11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8686" h="1172644">
                <a:moveTo>
                  <a:pt x="25758" y="990746"/>
                </a:moveTo>
                <a:cubicBezTo>
                  <a:pt x="237186" y="835126"/>
                  <a:pt x="448615" y="679506"/>
                  <a:pt x="553792" y="527106"/>
                </a:cubicBezTo>
                <a:cubicBezTo>
                  <a:pt x="658970" y="374706"/>
                  <a:pt x="551646" y="157912"/>
                  <a:pt x="656823" y="76346"/>
                </a:cubicBezTo>
                <a:cubicBezTo>
                  <a:pt x="762000" y="-5220"/>
                  <a:pt x="1090412" y="-26685"/>
                  <a:pt x="1184857" y="37709"/>
                </a:cubicBezTo>
                <a:cubicBezTo>
                  <a:pt x="1279302" y="102103"/>
                  <a:pt x="1148366" y="329630"/>
                  <a:pt x="1223493" y="462712"/>
                </a:cubicBezTo>
                <a:cubicBezTo>
                  <a:pt x="1298620" y="595794"/>
                  <a:pt x="1676400" y="718143"/>
                  <a:pt x="1635617" y="836199"/>
                </a:cubicBezTo>
                <a:cubicBezTo>
                  <a:pt x="1594834" y="954255"/>
                  <a:pt x="1251398" y="1153878"/>
                  <a:pt x="978795" y="1171050"/>
                </a:cubicBezTo>
                <a:cubicBezTo>
                  <a:pt x="706192" y="1188222"/>
                  <a:pt x="353096" y="1063726"/>
                  <a:pt x="0" y="939230"/>
                </a:cubicBezTo>
              </a:path>
            </a:pathLst>
          </a:custGeom>
          <a:solidFill>
            <a:schemeClr val="bg2">
              <a:lumMod val="50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934628" y="3261843"/>
            <a:ext cx="450062" cy="209186"/>
          </a:xfrm>
          <a:custGeom>
            <a:avLst/>
            <a:gdLst>
              <a:gd name="connsiteX0" fmla="*/ 438777 w 450062"/>
              <a:gd name="connsiteY0" fmla="*/ 27613 h 209186"/>
              <a:gd name="connsiteX1" fmla="*/ 206957 w 450062"/>
              <a:gd name="connsiteY1" fmla="*/ 1856 h 209186"/>
              <a:gd name="connsiteX2" fmla="*/ 895 w 450062"/>
              <a:gd name="connsiteY2" fmla="*/ 66250 h 209186"/>
              <a:gd name="connsiteX3" fmla="*/ 142563 w 450062"/>
              <a:gd name="connsiteY3" fmla="*/ 207918 h 209186"/>
              <a:gd name="connsiteX4" fmla="*/ 387261 w 450062"/>
              <a:gd name="connsiteY4" fmla="*/ 130644 h 209186"/>
              <a:gd name="connsiteX5" fmla="*/ 438777 w 450062"/>
              <a:gd name="connsiteY5" fmla="*/ 27613 h 20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062" h="209186">
                <a:moveTo>
                  <a:pt x="438777" y="27613"/>
                </a:moveTo>
                <a:cubicBezTo>
                  <a:pt x="408726" y="6148"/>
                  <a:pt x="279937" y="-4584"/>
                  <a:pt x="206957" y="1856"/>
                </a:cubicBezTo>
                <a:cubicBezTo>
                  <a:pt x="133977" y="8295"/>
                  <a:pt x="11627" y="31906"/>
                  <a:pt x="895" y="66250"/>
                </a:cubicBezTo>
                <a:cubicBezTo>
                  <a:pt x="-9837" y="100594"/>
                  <a:pt x="78169" y="197186"/>
                  <a:pt x="142563" y="207918"/>
                </a:cubicBezTo>
                <a:cubicBezTo>
                  <a:pt x="206957" y="218650"/>
                  <a:pt x="340039" y="158548"/>
                  <a:pt x="387261" y="130644"/>
                </a:cubicBezTo>
                <a:cubicBezTo>
                  <a:pt x="434483" y="102740"/>
                  <a:pt x="468828" y="49078"/>
                  <a:pt x="438777" y="27613"/>
                </a:cubicBez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769451" y="4038024"/>
            <a:ext cx="1978418" cy="1507262"/>
          </a:xfrm>
          <a:custGeom>
            <a:avLst/>
            <a:gdLst>
              <a:gd name="connsiteX0" fmla="*/ 870635 w 1978418"/>
              <a:gd name="connsiteY0" fmla="*/ 11286 h 1507262"/>
              <a:gd name="connsiteX1" fmla="*/ 316844 w 1978418"/>
              <a:gd name="connsiteY1" fmla="*/ 62801 h 1507262"/>
              <a:gd name="connsiteX2" fmla="*/ 7751 w 1978418"/>
              <a:gd name="connsiteY2" fmla="*/ 603714 h 1507262"/>
              <a:gd name="connsiteX3" fmla="*/ 625937 w 1978418"/>
              <a:gd name="connsiteY3" fmla="*/ 1350689 h 1507262"/>
              <a:gd name="connsiteX4" fmla="*/ 1527458 w 1978418"/>
              <a:gd name="connsiteY4" fmla="*/ 1505235 h 1507262"/>
              <a:gd name="connsiteX5" fmla="*/ 1978219 w 1978418"/>
              <a:gd name="connsiteY5" fmla="*/ 1299173 h 1507262"/>
              <a:gd name="connsiteX6" fmla="*/ 1578973 w 1978418"/>
              <a:gd name="connsiteY6" fmla="*/ 1131748 h 1507262"/>
              <a:gd name="connsiteX7" fmla="*/ 1153971 w 1978418"/>
              <a:gd name="connsiteY7" fmla="*/ 848413 h 1507262"/>
              <a:gd name="connsiteX8" fmla="*/ 716089 w 1978418"/>
              <a:gd name="connsiteY8" fmla="*/ 474925 h 1507262"/>
              <a:gd name="connsiteX9" fmla="*/ 638816 w 1978418"/>
              <a:gd name="connsiteY9" fmla="*/ 294621 h 1507262"/>
              <a:gd name="connsiteX10" fmla="*/ 870635 w 1978418"/>
              <a:gd name="connsiteY10" fmla="*/ 62801 h 1507262"/>
              <a:gd name="connsiteX11" fmla="*/ 870635 w 1978418"/>
              <a:gd name="connsiteY11" fmla="*/ 11286 h 150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418" h="1507262">
                <a:moveTo>
                  <a:pt x="870635" y="11286"/>
                </a:moveTo>
                <a:cubicBezTo>
                  <a:pt x="778337" y="11286"/>
                  <a:pt x="460658" y="-35937"/>
                  <a:pt x="316844" y="62801"/>
                </a:cubicBezTo>
                <a:cubicBezTo>
                  <a:pt x="173030" y="161539"/>
                  <a:pt x="-43764" y="389066"/>
                  <a:pt x="7751" y="603714"/>
                </a:cubicBezTo>
                <a:cubicBezTo>
                  <a:pt x="59266" y="818362"/>
                  <a:pt x="372652" y="1200436"/>
                  <a:pt x="625937" y="1350689"/>
                </a:cubicBezTo>
                <a:cubicBezTo>
                  <a:pt x="879222" y="1500943"/>
                  <a:pt x="1302078" y="1513821"/>
                  <a:pt x="1527458" y="1505235"/>
                </a:cubicBezTo>
                <a:cubicBezTo>
                  <a:pt x="1752838" y="1496649"/>
                  <a:pt x="1969633" y="1361421"/>
                  <a:pt x="1978219" y="1299173"/>
                </a:cubicBezTo>
                <a:cubicBezTo>
                  <a:pt x="1986805" y="1236925"/>
                  <a:pt x="1716348" y="1206875"/>
                  <a:pt x="1578973" y="1131748"/>
                </a:cubicBezTo>
                <a:cubicBezTo>
                  <a:pt x="1441598" y="1056621"/>
                  <a:pt x="1297785" y="957883"/>
                  <a:pt x="1153971" y="848413"/>
                </a:cubicBezTo>
                <a:cubicBezTo>
                  <a:pt x="1010157" y="738943"/>
                  <a:pt x="801948" y="567224"/>
                  <a:pt x="716089" y="474925"/>
                </a:cubicBezTo>
                <a:cubicBezTo>
                  <a:pt x="630230" y="382626"/>
                  <a:pt x="613058" y="363308"/>
                  <a:pt x="638816" y="294621"/>
                </a:cubicBezTo>
                <a:cubicBezTo>
                  <a:pt x="664574" y="225934"/>
                  <a:pt x="831999" y="107877"/>
                  <a:pt x="870635" y="62801"/>
                </a:cubicBezTo>
                <a:cubicBezTo>
                  <a:pt x="909271" y="17725"/>
                  <a:pt x="962933" y="11286"/>
                  <a:pt x="870635" y="11286"/>
                </a:cubicBez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2090307" y="5698471"/>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 name="Group 12"/>
          <p:cNvGrpSpPr/>
          <p:nvPr/>
        </p:nvGrpSpPr>
        <p:grpSpPr>
          <a:xfrm>
            <a:off x="2526956" y="4114717"/>
            <a:ext cx="1265406" cy="633990"/>
            <a:chOff x="3648278" y="3929069"/>
            <a:chExt cx="1265406" cy="633990"/>
          </a:xfrm>
        </p:grpSpPr>
        <p:pic>
          <p:nvPicPr>
            <p:cNvPr id="14"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3648278" y="3929069"/>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Oval 14"/>
            <p:cNvSpPr/>
            <p:nvPr/>
          </p:nvSpPr>
          <p:spPr>
            <a:xfrm>
              <a:off x="4600201" y="4329111"/>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4352926"/>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05251" y="4070924"/>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610104" y="415665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76711" y="442491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Oval 19"/>
            <p:cNvSpPr/>
            <p:nvPr/>
          </p:nvSpPr>
          <p:spPr>
            <a:xfrm>
              <a:off x="4181474" y="4040714"/>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Oval 20"/>
            <p:cNvSpPr/>
            <p:nvPr/>
          </p:nvSpPr>
          <p:spPr>
            <a:xfrm>
              <a:off x="4474099" y="404812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a:off x="4276726" y="4300533"/>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3833815" y="4126432"/>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24" name="Group 23"/>
          <p:cNvGrpSpPr/>
          <p:nvPr/>
        </p:nvGrpSpPr>
        <p:grpSpPr>
          <a:xfrm>
            <a:off x="4280980" y="3131325"/>
            <a:ext cx="1265406" cy="633990"/>
            <a:chOff x="5402302" y="2945677"/>
            <a:chExt cx="1265406" cy="633990"/>
          </a:xfrm>
        </p:grpSpPr>
        <p:pic>
          <p:nvPicPr>
            <p:cNvPr id="25"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402302" y="2945677"/>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Oval 25"/>
            <p:cNvSpPr/>
            <p:nvPr/>
          </p:nvSpPr>
          <p:spPr>
            <a:xfrm>
              <a:off x="5707588" y="338137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83758" y="315277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88632" y="3267082"/>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83773" y="3248022"/>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Oval 29"/>
            <p:cNvSpPr/>
            <p:nvPr/>
          </p:nvSpPr>
          <p:spPr>
            <a:xfrm>
              <a:off x="5938837" y="305752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Oval 30"/>
            <p:cNvSpPr/>
            <p:nvPr/>
          </p:nvSpPr>
          <p:spPr>
            <a:xfrm>
              <a:off x="5921899" y="3433763"/>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Oval 31"/>
            <p:cNvSpPr/>
            <p:nvPr/>
          </p:nvSpPr>
          <p:spPr>
            <a:xfrm>
              <a:off x="6348415" y="3348037"/>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33" name="Group 32"/>
          <p:cNvGrpSpPr/>
          <p:nvPr/>
        </p:nvGrpSpPr>
        <p:grpSpPr>
          <a:xfrm>
            <a:off x="4562535" y="4748707"/>
            <a:ext cx="1265406" cy="633990"/>
            <a:chOff x="5683857" y="4563059"/>
            <a:chExt cx="1265406" cy="633990"/>
          </a:xfrm>
        </p:grpSpPr>
        <p:pic>
          <p:nvPicPr>
            <p:cNvPr id="34"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683857" y="4563059"/>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 name="Oval 34"/>
            <p:cNvSpPr/>
            <p:nvPr/>
          </p:nvSpPr>
          <p:spPr>
            <a:xfrm>
              <a:off x="6045721" y="470534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381756" y="5061524"/>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12418" y="4672015"/>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1" name="TextBox 40"/>
          <p:cNvSpPr txBox="1"/>
          <p:nvPr/>
        </p:nvSpPr>
        <p:spPr>
          <a:xfrm>
            <a:off x="860321" y="5619997"/>
            <a:ext cx="1295400" cy="923330"/>
          </a:xfrm>
          <a:prstGeom prst="rect">
            <a:avLst/>
          </a:prstGeom>
          <a:noFill/>
        </p:spPr>
        <p:txBody>
          <a:bodyPr wrap="square" rtlCol="0">
            <a:spAutoFit/>
          </a:bodyPr>
          <a:lstStyle/>
          <a:p>
            <a:r>
              <a:rPr lang="en-US" dirty="0" smtClean="0"/>
              <a:t>1 red</a:t>
            </a:r>
          </a:p>
          <a:p>
            <a:r>
              <a:rPr lang="en-US" dirty="0" smtClean="0"/>
              <a:t>2 blue</a:t>
            </a:r>
          </a:p>
          <a:p>
            <a:r>
              <a:rPr lang="en-US" dirty="0" smtClean="0"/>
              <a:t>12 green</a:t>
            </a:r>
            <a:endParaRPr lang="en-US" dirty="0"/>
          </a:p>
        </p:txBody>
      </p:sp>
      <p:sp>
        <p:nvSpPr>
          <p:cNvPr id="42" name="TextBox 41"/>
          <p:cNvSpPr txBox="1"/>
          <p:nvPr/>
        </p:nvSpPr>
        <p:spPr>
          <a:xfrm>
            <a:off x="1295400" y="4029670"/>
            <a:ext cx="1295400" cy="923330"/>
          </a:xfrm>
          <a:prstGeom prst="rect">
            <a:avLst/>
          </a:prstGeom>
          <a:noFill/>
        </p:spPr>
        <p:txBody>
          <a:bodyPr wrap="square" rtlCol="0">
            <a:spAutoFit/>
          </a:bodyPr>
          <a:lstStyle/>
          <a:p>
            <a:r>
              <a:rPr lang="en-US" dirty="0"/>
              <a:t>6</a:t>
            </a:r>
            <a:r>
              <a:rPr lang="en-US" dirty="0" smtClean="0"/>
              <a:t> red</a:t>
            </a:r>
          </a:p>
          <a:p>
            <a:r>
              <a:rPr lang="en-US" dirty="0"/>
              <a:t>6</a:t>
            </a:r>
            <a:r>
              <a:rPr lang="en-US" dirty="0" smtClean="0"/>
              <a:t> blue</a:t>
            </a:r>
          </a:p>
          <a:p>
            <a:r>
              <a:rPr lang="en-US" dirty="0"/>
              <a:t>3</a:t>
            </a:r>
            <a:r>
              <a:rPr lang="en-US" dirty="0" smtClean="0"/>
              <a:t> green</a:t>
            </a:r>
            <a:endParaRPr lang="en-US" dirty="0"/>
          </a:p>
        </p:txBody>
      </p:sp>
      <p:sp>
        <p:nvSpPr>
          <p:cNvPr id="43" name="TextBox 42"/>
          <p:cNvSpPr txBox="1"/>
          <p:nvPr/>
        </p:nvSpPr>
        <p:spPr>
          <a:xfrm>
            <a:off x="5812944" y="2669660"/>
            <a:ext cx="1295400" cy="923330"/>
          </a:xfrm>
          <a:prstGeom prst="rect">
            <a:avLst/>
          </a:prstGeom>
          <a:noFill/>
        </p:spPr>
        <p:txBody>
          <a:bodyPr wrap="square" rtlCol="0">
            <a:spAutoFit/>
          </a:bodyPr>
          <a:lstStyle/>
          <a:p>
            <a:r>
              <a:rPr lang="en-US" dirty="0"/>
              <a:t>5</a:t>
            </a:r>
            <a:r>
              <a:rPr lang="en-US" dirty="0" smtClean="0"/>
              <a:t> red</a:t>
            </a:r>
          </a:p>
          <a:p>
            <a:r>
              <a:rPr lang="en-US" dirty="0"/>
              <a:t>5</a:t>
            </a:r>
            <a:r>
              <a:rPr lang="en-US" dirty="0" smtClean="0"/>
              <a:t> blue</a:t>
            </a:r>
          </a:p>
          <a:p>
            <a:r>
              <a:rPr lang="en-US" dirty="0"/>
              <a:t>5</a:t>
            </a:r>
            <a:r>
              <a:rPr lang="en-US" dirty="0" smtClean="0"/>
              <a:t> green</a:t>
            </a:r>
            <a:endParaRPr lang="en-US" dirty="0"/>
          </a:p>
        </p:txBody>
      </p:sp>
      <p:sp>
        <p:nvSpPr>
          <p:cNvPr id="44" name="TextBox 43"/>
          <p:cNvSpPr txBox="1"/>
          <p:nvPr/>
        </p:nvSpPr>
        <p:spPr>
          <a:xfrm>
            <a:off x="5731911" y="4241975"/>
            <a:ext cx="1295400" cy="923330"/>
          </a:xfrm>
          <a:prstGeom prst="rect">
            <a:avLst/>
          </a:prstGeom>
          <a:noFill/>
        </p:spPr>
        <p:txBody>
          <a:bodyPr wrap="square" rtlCol="0">
            <a:spAutoFit/>
          </a:bodyPr>
          <a:lstStyle/>
          <a:p>
            <a:r>
              <a:rPr lang="en-US" dirty="0"/>
              <a:t>2</a:t>
            </a:r>
            <a:r>
              <a:rPr lang="en-US" dirty="0" smtClean="0"/>
              <a:t> red</a:t>
            </a:r>
          </a:p>
          <a:p>
            <a:r>
              <a:rPr lang="en-US" dirty="0"/>
              <a:t>4</a:t>
            </a:r>
            <a:r>
              <a:rPr lang="en-US" dirty="0" smtClean="0"/>
              <a:t> blue</a:t>
            </a:r>
          </a:p>
          <a:p>
            <a:r>
              <a:rPr lang="en-US" dirty="0"/>
              <a:t>9</a:t>
            </a:r>
            <a:r>
              <a:rPr lang="en-US" dirty="0" smtClean="0"/>
              <a:t> green</a:t>
            </a:r>
            <a:endParaRPr lang="en-US" dirty="0"/>
          </a:p>
        </p:txBody>
      </p:sp>
      <p:sp>
        <p:nvSpPr>
          <p:cNvPr id="45" name="TextBox 44"/>
          <p:cNvSpPr txBox="1"/>
          <p:nvPr/>
        </p:nvSpPr>
        <p:spPr>
          <a:xfrm>
            <a:off x="6934200" y="5934670"/>
            <a:ext cx="1295400" cy="923330"/>
          </a:xfrm>
          <a:prstGeom prst="rect">
            <a:avLst/>
          </a:prstGeom>
          <a:noFill/>
        </p:spPr>
        <p:txBody>
          <a:bodyPr wrap="square" rtlCol="0">
            <a:spAutoFit/>
          </a:bodyPr>
          <a:lstStyle/>
          <a:p>
            <a:r>
              <a:rPr lang="en-US" dirty="0"/>
              <a:t>4</a:t>
            </a:r>
            <a:r>
              <a:rPr lang="en-US" dirty="0" smtClean="0"/>
              <a:t> red</a:t>
            </a:r>
          </a:p>
          <a:p>
            <a:r>
              <a:rPr lang="en-US" dirty="0" smtClean="0"/>
              <a:t>9 blue</a:t>
            </a:r>
          </a:p>
          <a:p>
            <a:r>
              <a:rPr lang="en-US" dirty="0" smtClean="0"/>
              <a:t>2 green</a:t>
            </a:r>
            <a:endParaRPr lang="en-US" dirty="0"/>
          </a:p>
        </p:txBody>
      </p:sp>
      <p:grpSp>
        <p:nvGrpSpPr>
          <p:cNvPr id="53" name="Group 52"/>
          <p:cNvGrpSpPr/>
          <p:nvPr/>
        </p:nvGrpSpPr>
        <p:grpSpPr>
          <a:xfrm>
            <a:off x="5827941" y="5381476"/>
            <a:ext cx="1265406" cy="633990"/>
            <a:chOff x="5827941" y="5381476"/>
            <a:chExt cx="1265406" cy="633990"/>
          </a:xfrm>
        </p:grpSpPr>
        <p:grpSp>
          <p:nvGrpSpPr>
            <p:cNvPr id="47" name="Group 46"/>
            <p:cNvGrpSpPr/>
            <p:nvPr/>
          </p:nvGrpSpPr>
          <p:grpSpPr>
            <a:xfrm>
              <a:off x="5827941" y="5381476"/>
              <a:ext cx="1265406" cy="633990"/>
              <a:chOff x="5827941" y="5381476"/>
              <a:chExt cx="1265406" cy="633990"/>
            </a:xfrm>
          </p:grpSpPr>
          <p:grpSp>
            <p:nvGrpSpPr>
              <p:cNvPr id="46" name="Group 45"/>
              <p:cNvGrpSpPr/>
              <p:nvPr/>
            </p:nvGrpSpPr>
            <p:grpSpPr>
              <a:xfrm>
                <a:off x="5827941" y="5381476"/>
                <a:ext cx="1265406" cy="633990"/>
                <a:chOff x="5827941" y="5381476"/>
                <a:chExt cx="1265406" cy="633990"/>
              </a:xfrm>
            </p:grpSpPr>
            <p:pic>
              <p:nvPicPr>
                <p:cNvPr id="10"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827941" y="5381476"/>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Oval 10"/>
                <p:cNvSpPr/>
                <p:nvPr/>
              </p:nvSpPr>
              <p:spPr>
                <a:xfrm>
                  <a:off x="6015006" y="5585305"/>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60582" y="576730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6367436" y="5488421"/>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Oval 38"/>
              <p:cNvSpPr/>
              <p:nvPr/>
            </p:nvSpPr>
            <p:spPr>
              <a:xfrm>
                <a:off x="6110266" y="5686337"/>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Oval 39"/>
              <p:cNvSpPr/>
              <p:nvPr/>
            </p:nvSpPr>
            <p:spPr>
              <a:xfrm>
                <a:off x="6348384" y="5874184"/>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8" name="Oval 47"/>
            <p:cNvSpPr/>
            <p:nvPr/>
          </p:nvSpPr>
          <p:spPr>
            <a:xfrm>
              <a:off x="6654300" y="5486400"/>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84181" y="5610220"/>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774841" y="5789203"/>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31715" y="5810248"/>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910574" y="5703479"/>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545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a:xfrm>
            <a:off x="447651" y="1424806"/>
            <a:ext cx="8229600" cy="4525963"/>
          </a:xfrm>
        </p:spPr>
        <p:txBody>
          <a:bodyPr/>
          <a:lstStyle/>
          <a:p>
            <a:r>
              <a:rPr lang="en-US" dirty="0" smtClean="0"/>
              <a:t>Migration of individuals into or out of a population changes the allele frequencies.</a:t>
            </a:r>
            <a:endParaRPr lang="en-US" dirty="0"/>
          </a:p>
        </p:txBody>
      </p:sp>
      <p:sp>
        <p:nvSpPr>
          <p:cNvPr id="4" name="Freeform 3"/>
          <p:cNvSpPr/>
          <p:nvPr/>
        </p:nvSpPr>
        <p:spPr>
          <a:xfrm>
            <a:off x="1881335" y="2553176"/>
            <a:ext cx="6064697" cy="4237678"/>
          </a:xfrm>
          <a:custGeom>
            <a:avLst/>
            <a:gdLst>
              <a:gd name="connsiteX0" fmla="*/ 4054966 w 6064697"/>
              <a:gd name="connsiteY0" fmla="*/ 1251435 h 4237678"/>
              <a:gd name="connsiteX1" fmla="*/ 3732994 w 6064697"/>
              <a:gd name="connsiteY1" fmla="*/ 749159 h 4237678"/>
              <a:gd name="connsiteX2" fmla="*/ 3810267 w 6064697"/>
              <a:gd name="connsiteY2" fmla="*/ 298399 h 4237678"/>
              <a:gd name="connsiteX3" fmla="*/ 3617084 w 6064697"/>
              <a:gd name="connsiteY3" fmla="*/ 2185 h 4237678"/>
              <a:gd name="connsiteX4" fmla="*/ 2702684 w 6064697"/>
              <a:gd name="connsiteY4" fmla="*/ 195368 h 4237678"/>
              <a:gd name="connsiteX5" fmla="*/ 2432228 w 6064697"/>
              <a:gd name="connsiteY5" fmla="*/ 749159 h 4237678"/>
              <a:gd name="connsiteX6" fmla="*/ 1865557 w 6064697"/>
              <a:gd name="connsiteY6" fmla="*/ 1084010 h 4237678"/>
              <a:gd name="connsiteX7" fmla="*/ 1350402 w 6064697"/>
              <a:gd name="connsiteY7" fmla="*/ 607492 h 4237678"/>
              <a:gd name="connsiteX8" fmla="*/ 899642 w 6064697"/>
              <a:gd name="connsiteY8" fmla="*/ 684765 h 4237678"/>
              <a:gd name="connsiteX9" fmla="*/ 10999 w 6064697"/>
              <a:gd name="connsiteY9" fmla="*/ 1444618 h 4237678"/>
              <a:gd name="connsiteX10" fmla="*/ 436002 w 6064697"/>
              <a:gd name="connsiteY10" fmla="*/ 2011289 h 4237678"/>
              <a:gd name="connsiteX11" fmla="*/ 925399 w 6064697"/>
              <a:gd name="connsiteY11" fmla="*/ 2281745 h 4237678"/>
              <a:gd name="connsiteX12" fmla="*/ 989794 w 6064697"/>
              <a:gd name="connsiteY12" fmla="*/ 2848416 h 4237678"/>
              <a:gd name="connsiteX13" fmla="*/ 371608 w 6064697"/>
              <a:gd name="connsiteY13" fmla="*/ 3015841 h 4237678"/>
              <a:gd name="connsiteX14" fmla="*/ 101151 w 6064697"/>
              <a:gd name="connsiteY14" fmla="*/ 3646906 h 4237678"/>
              <a:gd name="connsiteX15" fmla="*/ 1376160 w 6064697"/>
              <a:gd name="connsiteY15" fmla="*/ 3930241 h 4237678"/>
              <a:gd name="connsiteX16" fmla="*/ 3011777 w 6064697"/>
              <a:gd name="connsiteY16" fmla="*/ 3994635 h 4237678"/>
              <a:gd name="connsiteX17" fmla="*/ 3385264 w 6064697"/>
              <a:gd name="connsiteY17" fmla="*/ 4226455 h 4237678"/>
              <a:gd name="connsiteX18" fmla="*/ 4415574 w 6064697"/>
              <a:gd name="connsiteY18" fmla="*/ 3595390 h 4237678"/>
              <a:gd name="connsiteX19" fmla="*/ 5394368 w 6064697"/>
              <a:gd name="connsiteY19" fmla="*/ 3389328 h 4237678"/>
              <a:gd name="connsiteX20" fmla="*/ 6064070 w 6064697"/>
              <a:gd name="connsiteY20" fmla="*/ 3131751 h 4237678"/>
              <a:gd name="connsiteX21" fmla="*/ 5497399 w 6064697"/>
              <a:gd name="connsiteY21" fmla="*/ 2887052 h 4237678"/>
              <a:gd name="connsiteX22" fmla="*/ 4595878 w 6064697"/>
              <a:gd name="connsiteY22" fmla="*/ 2693869 h 4237678"/>
              <a:gd name="connsiteX23" fmla="*/ 3526932 w 6064697"/>
              <a:gd name="connsiteY23" fmla="*/ 1882500 h 4237678"/>
              <a:gd name="connsiteX24" fmla="*/ 4054966 w 6064697"/>
              <a:gd name="connsiteY24" fmla="*/ 1251435 h 423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64697" h="4237678">
                <a:moveTo>
                  <a:pt x="4054966" y="1251435"/>
                </a:moveTo>
                <a:cubicBezTo>
                  <a:pt x="4089310" y="1062545"/>
                  <a:pt x="3773777" y="907998"/>
                  <a:pt x="3732994" y="749159"/>
                </a:cubicBezTo>
                <a:cubicBezTo>
                  <a:pt x="3692211" y="590320"/>
                  <a:pt x="3829585" y="422895"/>
                  <a:pt x="3810267" y="298399"/>
                </a:cubicBezTo>
                <a:cubicBezTo>
                  <a:pt x="3790949" y="173903"/>
                  <a:pt x="3801681" y="19357"/>
                  <a:pt x="3617084" y="2185"/>
                </a:cubicBezTo>
                <a:cubicBezTo>
                  <a:pt x="3432487" y="-14987"/>
                  <a:pt x="2900160" y="70872"/>
                  <a:pt x="2702684" y="195368"/>
                </a:cubicBezTo>
                <a:cubicBezTo>
                  <a:pt x="2505208" y="319864"/>
                  <a:pt x="2571749" y="601052"/>
                  <a:pt x="2432228" y="749159"/>
                </a:cubicBezTo>
                <a:cubicBezTo>
                  <a:pt x="2292707" y="897266"/>
                  <a:pt x="2045861" y="1107621"/>
                  <a:pt x="1865557" y="1084010"/>
                </a:cubicBezTo>
                <a:cubicBezTo>
                  <a:pt x="1685253" y="1060399"/>
                  <a:pt x="1511388" y="674033"/>
                  <a:pt x="1350402" y="607492"/>
                </a:cubicBezTo>
                <a:cubicBezTo>
                  <a:pt x="1189416" y="540951"/>
                  <a:pt x="1122876" y="545244"/>
                  <a:pt x="899642" y="684765"/>
                </a:cubicBezTo>
                <a:cubicBezTo>
                  <a:pt x="676408" y="824286"/>
                  <a:pt x="88272" y="1223531"/>
                  <a:pt x="10999" y="1444618"/>
                </a:cubicBezTo>
                <a:cubicBezTo>
                  <a:pt x="-66274" y="1665705"/>
                  <a:pt x="283602" y="1871768"/>
                  <a:pt x="436002" y="2011289"/>
                </a:cubicBezTo>
                <a:cubicBezTo>
                  <a:pt x="588402" y="2150810"/>
                  <a:pt x="833100" y="2142224"/>
                  <a:pt x="925399" y="2281745"/>
                </a:cubicBezTo>
                <a:cubicBezTo>
                  <a:pt x="1017698" y="2421266"/>
                  <a:pt x="1082093" y="2726067"/>
                  <a:pt x="989794" y="2848416"/>
                </a:cubicBezTo>
                <a:cubicBezTo>
                  <a:pt x="897495" y="2970765"/>
                  <a:pt x="519715" y="2882759"/>
                  <a:pt x="371608" y="3015841"/>
                </a:cubicBezTo>
                <a:cubicBezTo>
                  <a:pt x="223501" y="3148923"/>
                  <a:pt x="-66274" y="3494506"/>
                  <a:pt x="101151" y="3646906"/>
                </a:cubicBezTo>
                <a:cubicBezTo>
                  <a:pt x="268576" y="3799306"/>
                  <a:pt x="891056" y="3872286"/>
                  <a:pt x="1376160" y="3930241"/>
                </a:cubicBezTo>
                <a:cubicBezTo>
                  <a:pt x="1861264" y="3988196"/>
                  <a:pt x="2676926" y="3945266"/>
                  <a:pt x="3011777" y="3994635"/>
                </a:cubicBezTo>
                <a:cubicBezTo>
                  <a:pt x="3346628" y="4044004"/>
                  <a:pt x="3151298" y="4292996"/>
                  <a:pt x="3385264" y="4226455"/>
                </a:cubicBezTo>
                <a:cubicBezTo>
                  <a:pt x="3619230" y="4159914"/>
                  <a:pt x="4080723" y="3734911"/>
                  <a:pt x="4415574" y="3595390"/>
                </a:cubicBezTo>
                <a:cubicBezTo>
                  <a:pt x="4750425" y="3455869"/>
                  <a:pt x="5119619" y="3466601"/>
                  <a:pt x="5394368" y="3389328"/>
                </a:cubicBezTo>
                <a:cubicBezTo>
                  <a:pt x="5669117" y="3312055"/>
                  <a:pt x="6046898" y="3215464"/>
                  <a:pt x="6064070" y="3131751"/>
                </a:cubicBezTo>
                <a:cubicBezTo>
                  <a:pt x="6081242" y="3048038"/>
                  <a:pt x="5742098" y="2960032"/>
                  <a:pt x="5497399" y="2887052"/>
                </a:cubicBezTo>
                <a:cubicBezTo>
                  <a:pt x="5252700" y="2814072"/>
                  <a:pt x="4924289" y="2861294"/>
                  <a:pt x="4595878" y="2693869"/>
                </a:cubicBezTo>
                <a:cubicBezTo>
                  <a:pt x="4267467" y="2526444"/>
                  <a:pt x="3619230" y="2129345"/>
                  <a:pt x="3526932" y="1882500"/>
                </a:cubicBezTo>
                <a:cubicBezTo>
                  <a:pt x="3434633" y="1635655"/>
                  <a:pt x="4020622" y="1440325"/>
                  <a:pt x="4054966" y="1251435"/>
                </a:cubicBezTo>
                <a:close/>
              </a:path>
            </a:pathLst>
          </a:custGeom>
          <a:solidFill>
            <a:srgbClr val="77933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933231" y="5486486"/>
            <a:ext cx="2262007" cy="666437"/>
          </a:xfrm>
          <a:custGeom>
            <a:avLst/>
            <a:gdLst>
              <a:gd name="connsiteX0" fmla="*/ 2204579 w 2262007"/>
              <a:gd name="connsiteY0" fmla="*/ 391624 h 666437"/>
              <a:gd name="connsiteX1" fmla="*/ 1792455 w 2262007"/>
              <a:gd name="connsiteY1" fmla="*/ 5258 h 666437"/>
              <a:gd name="connsiteX2" fmla="*/ 1380332 w 2262007"/>
              <a:gd name="connsiteY2" fmla="*/ 159804 h 666437"/>
              <a:gd name="connsiteX3" fmla="*/ 955329 w 2262007"/>
              <a:gd name="connsiteY3" fmla="*/ 43894 h 666437"/>
              <a:gd name="connsiteX4" fmla="*/ 169717 w 2262007"/>
              <a:gd name="connsiteY4" fmla="*/ 198441 h 666437"/>
              <a:gd name="connsiteX5" fmla="*/ 28050 w 2262007"/>
              <a:gd name="connsiteY5" fmla="*/ 571928 h 666437"/>
              <a:gd name="connsiteX6" fmla="*/ 568962 w 2262007"/>
              <a:gd name="connsiteY6" fmla="*/ 636323 h 666437"/>
              <a:gd name="connsiteX7" fmla="*/ 1238664 w 2262007"/>
              <a:gd name="connsiteY7" fmla="*/ 507534 h 666437"/>
              <a:gd name="connsiteX8" fmla="*/ 1715182 w 2262007"/>
              <a:gd name="connsiteY8" fmla="*/ 610565 h 666437"/>
              <a:gd name="connsiteX9" fmla="*/ 2243216 w 2262007"/>
              <a:gd name="connsiteY9" fmla="*/ 649201 h 666437"/>
              <a:gd name="connsiteX10" fmla="*/ 2153064 w 2262007"/>
              <a:gd name="connsiteY10" fmla="*/ 327230 h 66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007" h="666437">
                <a:moveTo>
                  <a:pt x="2204579" y="391624"/>
                </a:moveTo>
                <a:cubicBezTo>
                  <a:pt x="2067204" y="217759"/>
                  <a:pt x="1929829" y="43895"/>
                  <a:pt x="1792455" y="5258"/>
                </a:cubicBezTo>
                <a:cubicBezTo>
                  <a:pt x="1655081" y="-33379"/>
                  <a:pt x="1519853" y="153365"/>
                  <a:pt x="1380332" y="159804"/>
                </a:cubicBezTo>
                <a:cubicBezTo>
                  <a:pt x="1240811" y="166243"/>
                  <a:pt x="1157098" y="37455"/>
                  <a:pt x="955329" y="43894"/>
                </a:cubicBezTo>
                <a:cubicBezTo>
                  <a:pt x="753560" y="50333"/>
                  <a:pt x="324263" y="110435"/>
                  <a:pt x="169717" y="198441"/>
                </a:cubicBezTo>
                <a:cubicBezTo>
                  <a:pt x="15171" y="286447"/>
                  <a:pt x="-38491" y="498948"/>
                  <a:pt x="28050" y="571928"/>
                </a:cubicBezTo>
                <a:cubicBezTo>
                  <a:pt x="94591" y="644908"/>
                  <a:pt x="367193" y="647055"/>
                  <a:pt x="568962" y="636323"/>
                </a:cubicBezTo>
                <a:cubicBezTo>
                  <a:pt x="770731" y="625591"/>
                  <a:pt x="1047627" y="511827"/>
                  <a:pt x="1238664" y="507534"/>
                </a:cubicBezTo>
                <a:cubicBezTo>
                  <a:pt x="1429701" y="503241"/>
                  <a:pt x="1547757" y="586954"/>
                  <a:pt x="1715182" y="610565"/>
                </a:cubicBezTo>
                <a:cubicBezTo>
                  <a:pt x="1882607" y="634176"/>
                  <a:pt x="2170236" y="696423"/>
                  <a:pt x="2243216" y="649201"/>
                </a:cubicBezTo>
                <a:cubicBezTo>
                  <a:pt x="2316196" y="601979"/>
                  <a:pt x="2153064" y="327230"/>
                  <a:pt x="2153064" y="327230"/>
                </a:cubicBezTo>
              </a:path>
            </a:pathLst>
          </a:custGeom>
          <a:solidFill>
            <a:schemeClr val="tx2">
              <a:lumMod val="60000"/>
              <a:lumOff val="40000"/>
            </a:schemeClr>
          </a:soli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231478" y="3187353"/>
            <a:ext cx="1638686" cy="1172644"/>
          </a:xfrm>
          <a:custGeom>
            <a:avLst/>
            <a:gdLst>
              <a:gd name="connsiteX0" fmla="*/ 25758 w 1638686"/>
              <a:gd name="connsiteY0" fmla="*/ 990746 h 1172644"/>
              <a:gd name="connsiteX1" fmla="*/ 553792 w 1638686"/>
              <a:gd name="connsiteY1" fmla="*/ 527106 h 1172644"/>
              <a:gd name="connsiteX2" fmla="*/ 656823 w 1638686"/>
              <a:gd name="connsiteY2" fmla="*/ 76346 h 1172644"/>
              <a:gd name="connsiteX3" fmla="*/ 1184857 w 1638686"/>
              <a:gd name="connsiteY3" fmla="*/ 37709 h 1172644"/>
              <a:gd name="connsiteX4" fmla="*/ 1223493 w 1638686"/>
              <a:gd name="connsiteY4" fmla="*/ 462712 h 1172644"/>
              <a:gd name="connsiteX5" fmla="*/ 1635617 w 1638686"/>
              <a:gd name="connsiteY5" fmla="*/ 836199 h 1172644"/>
              <a:gd name="connsiteX6" fmla="*/ 978795 w 1638686"/>
              <a:gd name="connsiteY6" fmla="*/ 1171050 h 1172644"/>
              <a:gd name="connsiteX7" fmla="*/ 0 w 1638686"/>
              <a:gd name="connsiteY7" fmla="*/ 939230 h 11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8686" h="1172644">
                <a:moveTo>
                  <a:pt x="25758" y="990746"/>
                </a:moveTo>
                <a:cubicBezTo>
                  <a:pt x="237186" y="835126"/>
                  <a:pt x="448615" y="679506"/>
                  <a:pt x="553792" y="527106"/>
                </a:cubicBezTo>
                <a:cubicBezTo>
                  <a:pt x="658970" y="374706"/>
                  <a:pt x="551646" y="157912"/>
                  <a:pt x="656823" y="76346"/>
                </a:cubicBezTo>
                <a:cubicBezTo>
                  <a:pt x="762000" y="-5220"/>
                  <a:pt x="1090412" y="-26685"/>
                  <a:pt x="1184857" y="37709"/>
                </a:cubicBezTo>
                <a:cubicBezTo>
                  <a:pt x="1279302" y="102103"/>
                  <a:pt x="1148366" y="329630"/>
                  <a:pt x="1223493" y="462712"/>
                </a:cubicBezTo>
                <a:cubicBezTo>
                  <a:pt x="1298620" y="595794"/>
                  <a:pt x="1676400" y="718143"/>
                  <a:pt x="1635617" y="836199"/>
                </a:cubicBezTo>
                <a:cubicBezTo>
                  <a:pt x="1594834" y="954255"/>
                  <a:pt x="1251398" y="1153878"/>
                  <a:pt x="978795" y="1171050"/>
                </a:cubicBezTo>
                <a:cubicBezTo>
                  <a:pt x="706192" y="1188222"/>
                  <a:pt x="353096" y="1063726"/>
                  <a:pt x="0" y="939230"/>
                </a:cubicBezTo>
              </a:path>
            </a:pathLst>
          </a:custGeom>
          <a:solidFill>
            <a:schemeClr val="bg2">
              <a:lumMod val="50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934628" y="3261843"/>
            <a:ext cx="450062" cy="209186"/>
          </a:xfrm>
          <a:custGeom>
            <a:avLst/>
            <a:gdLst>
              <a:gd name="connsiteX0" fmla="*/ 438777 w 450062"/>
              <a:gd name="connsiteY0" fmla="*/ 27613 h 209186"/>
              <a:gd name="connsiteX1" fmla="*/ 206957 w 450062"/>
              <a:gd name="connsiteY1" fmla="*/ 1856 h 209186"/>
              <a:gd name="connsiteX2" fmla="*/ 895 w 450062"/>
              <a:gd name="connsiteY2" fmla="*/ 66250 h 209186"/>
              <a:gd name="connsiteX3" fmla="*/ 142563 w 450062"/>
              <a:gd name="connsiteY3" fmla="*/ 207918 h 209186"/>
              <a:gd name="connsiteX4" fmla="*/ 387261 w 450062"/>
              <a:gd name="connsiteY4" fmla="*/ 130644 h 209186"/>
              <a:gd name="connsiteX5" fmla="*/ 438777 w 450062"/>
              <a:gd name="connsiteY5" fmla="*/ 27613 h 20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062" h="209186">
                <a:moveTo>
                  <a:pt x="438777" y="27613"/>
                </a:moveTo>
                <a:cubicBezTo>
                  <a:pt x="408726" y="6148"/>
                  <a:pt x="279937" y="-4584"/>
                  <a:pt x="206957" y="1856"/>
                </a:cubicBezTo>
                <a:cubicBezTo>
                  <a:pt x="133977" y="8295"/>
                  <a:pt x="11627" y="31906"/>
                  <a:pt x="895" y="66250"/>
                </a:cubicBezTo>
                <a:cubicBezTo>
                  <a:pt x="-9837" y="100594"/>
                  <a:pt x="78169" y="197186"/>
                  <a:pt x="142563" y="207918"/>
                </a:cubicBezTo>
                <a:cubicBezTo>
                  <a:pt x="206957" y="218650"/>
                  <a:pt x="340039" y="158548"/>
                  <a:pt x="387261" y="130644"/>
                </a:cubicBezTo>
                <a:cubicBezTo>
                  <a:pt x="434483" y="102740"/>
                  <a:pt x="468828" y="49078"/>
                  <a:pt x="438777" y="27613"/>
                </a:cubicBez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769451" y="4038024"/>
            <a:ext cx="1978418" cy="1507262"/>
          </a:xfrm>
          <a:custGeom>
            <a:avLst/>
            <a:gdLst>
              <a:gd name="connsiteX0" fmla="*/ 870635 w 1978418"/>
              <a:gd name="connsiteY0" fmla="*/ 11286 h 1507262"/>
              <a:gd name="connsiteX1" fmla="*/ 316844 w 1978418"/>
              <a:gd name="connsiteY1" fmla="*/ 62801 h 1507262"/>
              <a:gd name="connsiteX2" fmla="*/ 7751 w 1978418"/>
              <a:gd name="connsiteY2" fmla="*/ 603714 h 1507262"/>
              <a:gd name="connsiteX3" fmla="*/ 625937 w 1978418"/>
              <a:gd name="connsiteY3" fmla="*/ 1350689 h 1507262"/>
              <a:gd name="connsiteX4" fmla="*/ 1527458 w 1978418"/>
              <a:gd name="connsiteY4" fmla="*/ 1505235 h 1507262"/>
              <a:gd name="connsiteX5" fmla="*/ 1978219 w 1978418"/>
              <a:gd name="connsiteY5" fmla="*/ 1299173 h 1507262"/>
              <a:gd name="connsiteX6" fmla="*/ 1578973 w 1978418"/>
              <a:gd name="connsiteY6" fmla="*/ 1131748 h 1507262"/>
              <a:gd name="connsiteX7" fmla="*/ 1153971 w 1978418"/>
              <a:gd name="connsiteY7" fmla="*/ 848413 h 1507262"/>
              <a:gd name="connsiteX8" fmla="*/ 716089 w 1978418"/>
              <a:gd name="connsiteY8" fmla="*/ 474925 h 1507262"/>
              <a:gd name="connsiteX9" fmla="*/ 638816 w 1978418"/>
              <a:gd name="connsiteY9" fmla="*/ 294621 h 1507262"/>
              <a:gd name="connsiteX10" fmla="*/ 870635 w 1978418"/>
              <a:gd name="connsiteY10" fmla="*/ 62801 h 1507262"/>
              <a:gd name="connsiteX11" fmla="*/ 870635 w 1978418"/>
              <a:gd name="connsiteY11" fmla="*/ 11286 h 150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418" h="1507262">
                <a:moveTo>
                  <a:pt x="870635" y="11286"/>
                </a:moveTo>
                <a:cubicBezTo>
                  <a:pt x="778337" y="11286"/>
                  <a:pt x="460658" y="-35937"/>
                  <a:pt x="316844" y="62801"/>
                </a:cubicBezTo>
                <a:cubicBezTo>
                  <a:pt x="173030" y="161539"/>
                  <a:pt x="-43764" y="389066"/>
                  <a:pt x="7751" y="603714"/>
                </a:cubicBezTo>
                <a:cubicBezTo>
                  <a:pt x="59266" y="818362"/>
                  <a:pt x="372652" y="1200436"/>
                  <a:pt x="625937" y="1350689"/>
                </a:cubicBezTo>
                <a:cubicBezTo>
                  <a:pt x="879222" y="1500943"/>
                  <a:pt x="1302078" y="1513821"/>
                  <a:pt x="1527458" y="1505235"/>
                </a:cubicBezTo>
                <a:cubicBezTo>
                  <a:pt x="1752838" y="1496649"/>
                  <a:pt x="1969633" y="1361421"/>
                  <a:pt x="1978219" y="1299173"/>
                </a:cubicBezTo>
                <a:cubicBezTo>
                  <a:pt x="1986805" y="1236925"/>
                  <a:pt x="1716348" y="1206875"/>
                  <a:pt x="1578973" y="1131748"/>
                </a:cubicBezTo>
                <a:cubicBezTo>
                  <a:pt x="1441598" y="1056621"/>
                  <a:pt x="1297785" y="957883"/>
                  <a:pt x="1153971" y="848413"/>
                </a:cubicBezTo>
                <a:cubicBezTo>
                  <a:pt x="1010157" y="738943"/>
                  <a:pt x="801948" y="567224"/>
                  <a:pt x="716089" y="474925"/>
                </a:cubicBezTo>
                <a:cubicBezTo>
                  <a:pt x="630230" y="382626"/>
                  <a:pt x="613058" y="363308"/>
                  <a:pt x="638816" y="294621"/>
                </a:cubicBezTo>
                <a:cubicBezTo>
                  <a:pt x="664574" y="225934"/>
                  <a:pt x="831999" y="107877"/>
                  <a:pt x="870635" y="62801"/>
                </a:cubicBezTo>
                <a:cubicBezTo>
                  <a:pt x="909271" y="17725"/>
                  <a:pt x="962933" y="11286"/>
                  <a:pt x="870635" y="11286"/>
                </a:cubicBez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2090307" y="5698471"/>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 name="Group 12"/>
          <p:cNvGrpSpPr/>
          <p:nvPr/>
        </p:nvGrpSpPr>
        <p:grpSpPr>
          <a:xfrm>
            <a:off x="2526956" y="4114717"/>
            <a:ext cx="1265406" cy="633990"/>
            <a:chOff x="3648278" y="3929069"/>
            <a:chExt cx="1265406" cy="633990"/>
          </a:xfrm>
        </p:grpSpPr>
        <p:pic>
          <p:nvPicPr>
            <p:cNvPr id="14"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3648278" y="3929069"/>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Oval 14"/>
            <p:cNvSpPr/>
            <p:nvPr/>
          </p:nvSpPr>
          <p:spPr>
            <a:xfrm>
              <a:off x="4600201" y="4329111"/>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4352926"/>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05251" y="4070924"/>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610104" y="415665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76711" y="442491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Oval 19"/>
            <p:cNvSpPr/>
            <p:nvPr/>
          </p:nvSpPr>
          <p:spPr>
            <a:xfrm>
              <a:off x="4181474" y="4040714"/>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Oval 20"/>
            <p:cNvSpPr/>
            <p:nvPr/>
          </p:nvSpPr>
          <p:spPr>
            <a:xfrm>
              <a:off x="4474099" y="404812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a:off x="4276726" y="4300533"/>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3833815" y="4126432"/>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24" name="Group 23"/>
          <p:cNvGrpSpPr/>
          <p:nvPr/>
        </p:nvGrpSpPr>
        <p:grpSpPr>
          <a:xfrm>
            <a:off x="4280980" y="3131325"/>
            <a:ext cx="1265406" cy="633990"/>
            <a:chOff x="5402302" y="2945677"/>
            <a:chExt cx="1265406" cy="633990"/>
          </a:xfrm>
        </p:grpSpPr>
        <p:pic>
          <p:nvPicPr>
            <p:cNvPr id="25"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402302" y="2945677"/>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Oval 25"/>
            <p:cNvSpPr/>
            <p:nvPr/>
          </p:nvSpPr>
          <p:spPr>
            <a:xfrm>
              <a:off x="5707588" y="338137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83758" y="315277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88632" y="3267082"/>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83773" y="3248022"/>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Oval 29"/>
            <p:cNvSpPr/>
            <p:nvPr/>
          </p:nvSpPr>
          <p:spPr>
            <a:xfrm>
              <a:off x="5938837" y="305752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Oval 30"/>
            <p:cNvSpPr/>
            <p:nvPr/>
          </p:nvSpPr>
          <p:spPr>
            <a:xfrm>
              <a:off x="5921899" y="3433763"/>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Oval 31"/>
            <p:cNvSpPr/>
            <p:nvPr/>
          </p:nvSpPr>
          <p:spPr>
            <a:xfrm>
              <a:off x="6348415" y="3348037"/>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33" name="Group 32"/>
          <p:cNvGrpSpPr/>
          <p:nvPr/>
        </p:nvGrpSpPr>
        <p:grpSpPr>
          <a:xfrm>
            <a:off x="4562535" y="4748707"/>
            <a:ext cx="1265406" cy="633990"/>
            <a:chOff x="5683857" y="4563059"/>
            <a:chExt cx="1265406" cy="633990"/>
          </a:xfrm>
        </p:grpSpPr>
        <p:pic>
          <p:nvPicPr>
            <p:cNvPr id="34"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683857" y="4563059"/>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 name="Oval 34"/>
            <p:cNvSpPr/>
            <p:nvPr/>
          </p:nvSpPr>
          <p:spPr>
            <a:xfrm>
              <a:off x="6045721" y="470534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381756" y="5061524"/>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12418" y="4672015"/>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1" name="TextBox 40"/>
          <p:cNvSpPr txBox="1"/>
          <p:nvPr/>
        </p:nvSpPr>
        <p:spPr>
          <a:xfrm>
            <a:off x="860321" y="5619997"/>
            <a:ext cx="1295400" cy="923330"/>
          </a:xfrm>
          <a:prstGeom prst="rect">
            <a:avLst/>
          </a:prstGeom>
          <a:noFill/>
        </p:spPr>
        <p:txBody>
          <a:bodyPr wrap="square" rtlCol="0">
            <a:spAutoFit/>
          </a:bodyPr>
          <a:lstStyle/>
          <a:p>
            <a:r>
              <a:rPr lang="en-US" dirty="0" smtClean="0"/>
              <a:t>7% red</a:t>
            </a:r>
          </a:p>
          <a:p>
            <a:r>
              <a:rPr lang="en-US" dirty="0" smtClean="0"/>
              <a:t>13% blue</a:t>
            </a:r>
          </a:p>
          <a:p>
            <a:r>
              <a:rPr lang="en-US" dirty="0" smtClean="0"/>
              <a:t>80% green</a:t>
            </a:r>
            <a:endParaRPr lang="en-US" dirty="0"/>
          </a:p>
        </p:txBody>
      </p:sp>
      <p:sp>
        <p:nvSpPr>
          <p:cNvPr id="42" name="TextBox 41"/>
          <p:cNvSpPr txBox="1"/>
          <p:nvPr/>
        </p:nvSpPr>
        <p:spPr>
          <a:xfrm>
            <a:off x="1295400" y="4029670"/>
            <a:ext cx="1295400" cy="923330"/>
          </a:xfrm>
          <a:prstGeom prst="rect">
            <a:avLst/>
          </a:prstGeom>
          <a:noFill/>
        </p:spPr>
        <p:txBody>
          <a:bodyPr wrap="square" rtlCol="0">
            <a:spAutoFit/>
          </a:bodyPr>
          <a:lstStyle/>
          <a:p>
            <a:r>
              <a:rPr lang="en-US" dirty="0" smtClean="0"/>
              <a:t>40% red</a:t>
            </a:r>
          </a:p>
          <a:p>
            <a:r>
              <a:rPr lang="en-US" dirty="0" smtClean="0"/>
              <a:t>40% blue</a:t>
            </a:r>
          </a:p>
          <a:p>
            <a:r>
              <a:rPr lang="en-US" dirty="0" smtClean="0"/>
              <a:t>20% green</a:t>
            </a:r>
            <a:endParaRPr lang="en-US" dirty="0"/>
          </a:p>
        </p:txBody>
      </p:sp>
      <p:sp>
        <p:nvSpPr>
          <p:cNvPr id="43" name="TextBox 42"/>
          <p:cNvSpPr txBox="1"/>
          <p:nvPr/>
        </p:nvSpPr>
        <p:spPr>
          <a:xfrm>
            <a:off x="5812944" y="2669660"/>
            <a:ext cx="1295400" cy="923330"/>
          </a:xfrm>
          <a:prstGeom prst="rect">
            <a:avLst/>
          </a:prstGeom>
          <a:noFill/>
        </p:spPr>
        <p:txBody>
          <a:bodyPr wrap="square" rtlCol="0">
            <a:spAutoFit/>
          </a:bodyPr>
          <a:lstStyle/>
          <a:p>
            <a:r>
              <a:rPr lang="en-US" dirty="0" smtClean="0"/>
              <a:t>33% red</a:t>
            </a:r>
          </a:p>
          <a:p>
            <a:r>
              <a:rPr lang="en-US" dirty="0" smtClean="0"/>
              <a:t>33% blue</a:t>
            </a:r>
          </a:p>
          <a:p>
            <a:r>
              <a:rPr lang="en-US" dirty="0" smtClean="0"/>
              <a:t>33% green</a:t>
            </a:r>
            <a:endParaRPr lang="en-US" dirty="0"/>
          </a:p>
        </p:txBody>
      </p:sp>
      <p:sp>
        <p:nvSpPr>
          <p:cNvPr id="44" name="TextBox 43"/>
          <p:cNvSpPr txBox="1"/>
          <p:nvPr/>
        </p:nvSpPr>
        <p:spPr>
          <a:xfrm>
            <a:off x="5731911" y="4241975"/>
            <a:ext cx="1295400" cy="923330"/>
          </a:xfrm>
          <a:prstGeom prst="rect">
            <a:avLst/>
          </a:prstGeom>
          <a:noFill/>
        </p:spPr>
        <p:txBody>
          <a:bodyPr wrap="square" rtlCol="0">
            <a:spAutoFit/>
          </a:bodyPr>
          <a:lstStyle/>
          <a:p>
            <a:r>
              <a:rPr lang="en-US" dirty="0" smtClean="0"/>
              <a:t>13% red</a:t>
            </a:r>
          </a:p>
          <a:p>
            <a:r>
              <a:rPr lang="en-US" dirty="0" smtClean="0"/>
              <a:t>27% blue</a:t>
            </a:r>
          </a:p>
          <a:p>
            <a:r>
              <a:rPr lang="en-US" dirty="0" smtClean="0"/>
              <a:t>60% green</a:t>
            </a:r>
            <a:endParaRPr lang="en-US" dirty="0"/>
          </a:p>
        </p:txBody>
      </p:sp>
      <p:sp>
        <p:nvSpPr>
          <p:cNvPr id="45" name="TextBox 44"/>
          <p:cNvSpPr txBox="1"/>
          <p:nvPr/>
        </p:nvSpPr>
        <p:spPr>
          <a:xfrm>
            <a:off x="6934200" y="5934670"/>
            <a:ext cx="1295400" cy="923330"/>
          </a:xfrm>
          <a:prstGeom prst="rect">
            <a:avLst/>
          </a:prstGeom>
          <a:noFill/>
        </p:spPr>
        <p:txBody>
          <a:bodyPr wrap="square" rtlCol="0">
            <a:spAutoFit/>
          </a:bodyPr>
          <a:lstStyle/>
          <a:p>
            <a:r>
              <a:rPr lang="en-US" dirty="0" smtClean="0"/>
              <a:t>27% red</a:t>
            </a:r>
          </a:p>
          <a:p>
            <a:r>
              <a:rPr lang="en-US" dirty="0" smtClean="0"/>
              <a:t>60% blue</a:t>
            </a:r>
          </a:p>
          <a:p>
            <a:r>
              <a:rPr lang="en-US" dirty="0" smtClean="0"/>
              <a:t>13% green</a:t>
            </a:r>
            <a:endParaRPr lang="en-US" dirty="0"/>
          </a:p>
        </p:txBody>
      </p:sp>
      <p:grpSp>
        <p:nvGrpSpPr>
          <p:cNvPr id="53" name="Group 52"/>
          <p:cNvGrpSpPr/>
          <p:nvPr/>
        </p:nvGrpSpPr>
        <p:grpSpPr>
          <a:xfrm>
            <a:off x="5827941" y="5381476"/>
            <a:ext cx="1265406" cy="633990"/>
            <a:chOff x="5827941" y="5381476"/>
            <a:chExt cx="1265406" cy="633990"/>
          </a:xfrm>
        </p:grpSpPr>
        <p:grpSp>
          <p:nvGrpSpPr>
            <p:cNvPr id="47" name="Group 46"/>
            <p:cNvGrpSpPr/>
            <p:nvPr/>
          </p:nvGrpSpPr>
          <p:grpSpPr>
            <a:xfrm>
              <a:off x="5827941" y="5381476"/>
              <a:ext cx="1265406" cy="633990"/>
              <a:chOff x="5827941" y="5381476"/>
              <a:chExt cx="1265406" cy="633990"/>
            </a:xfrm>
          </p:grpSpPr>
          <p:grpSp>
            <p:nvGrpSpPr>
              <p:cNvPr id="46" name="Group 45"/>
              <p:cNvGrpSpPr/>
              <p:nvPr/>
            </p:nvGrpSpPr>
            <p:grpSpPr>
              <a:xfrm>
                <a:off x="5827941" y="5381476"/>
                <a:ext cx="1265406" cy="633990"/>
                <a:chOff x="5827941" y="5381476"/>
                <a:chExt cx="1265406" cy="633990"/>
              </a:xfrm>
            </p:grpSpPr>
            <p:pic>
              <p:nvPicPr>
                <p:cNvPr id="10"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827941" y="5381476"/>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Oval 10"/>
                <p:cNvSpPr/>
                <p:nvPr/>
              </p:nvSpPr>
              <p:spPr>
                <a:xfrm>
                  <a:off x="6015006" y="5585305"/>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60582" y="576730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6367436" y="5488421"/>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Oval 38"/>
              <p:cNvSpPr/>
              <p:nvPr/>
            </p:nvSpPr>
            <p:spPr>
              <a:xfrm>
                <a:off x="6110266" y="5686337"/>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Oval 39"/>
              <p:cNvSpPr/>
              <p:nvPr/>
            </p:nvSpPr>
            <p:spPr>
              <a:xfrm>
                <a:off x="6348384" y="5874184"/>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8" name="Oval 47"/>
            <p:cNvSpPr/>
            <p:nvPr/>
          </p:nvSpPr>
          <p:spPr>
            <a:xfrm>
              <a:off x="6654300" y="5486400"/>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84181" y="5610220"/>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774841" y="5789203"/>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31715" y="5810248"/>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910574" y="5703479"/>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6862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a:xfrm>
            <a:off x="447651" y="1424806"/>
            <a:ext cx="8229600" cy="4525963"/>
          </a:xfrm>
        </p:spPr>
        <p:txBody>
          <a:bodyPr/>
          <a:lstStyle/>
          <a:p>
            <a:r>
              <a:rPr lang="en-US" dirty="0" smtClean="0"/>
              <a:t>Migration of individuals into or out of a population changes the allele frequencies.</a:t>
            </a:r>
            <a:endParaRPr lang="en-US" dirty="0"/>
          </a:p>
        </p:txBody>
      </p:sp>
      <p:sp>
        <p:nvSpPr>
          <p:cNvPr id="4" name="Freeform 3"/>
          <p:cNvSpPr/>
          <p:nvPr/>
        </p:nvSpPr>
        <p:spPr>
          <a:xfrm>
            <a:off x="1881335" y="2553176"/>
            <a:ext cx="6064697" cy="4237678"/>
          </a:xfrm>
          <a:custGeom>
            <a:avLst/>
            <a:gdLst>
              <a:gd name="connsiteX0" fmla="*/ 4054966 w 6064697"/>
              <a:gd name="connsiteY0" fmla="*/ 1251435 h 4237678"/>
              <a:gd name="connsiteX1" fmla="*/ 3732994 w 6064697"/>
              <a:gd name="connsiteY1" fmla="*/ 749159 h 4237678"/>
              <a:gd name="connsiteX2" fmla="*/ 3810267 w 6064697"/>
              <a:gd name="connsiteY2" fmla="*/ 298399 h 4237678"/>
              <a:gd name="connsiteX3" fmla="*/ 3617084 w 6064697"/>
              <a:gd name="connsiteY3" fmla="*/ 2185 h 4237678"/>
              <a:gd name="connsiteX4" fmla="*/ 2702684 w 6064697"/>
              <a:gd name="connsiteY4" fmla="*/ 195368 h 4237678"/>
              <a:gd name="connsiteX5" fmla="*/ 2432228 w 6064697"/>
              <a:gd name="connsiteY5" fmla="*/ 749159 h 4237678"/>
              <a:gd name="connsiteX6" fmla="*/ 1865557 w 6064697"/>
              <a:gd name="connsiteY6" fmla="*/ 1084010 h 4237678"/>
              <a:gd name="connsiteX7" fmla="*/ 1350402 w 6064697"/>
              <a:gd name="connsiteY7" fmla="*/ 607492 h 4237678"/>
              <a:gd name="connsiteX8" fmla="*/ 899642 w 6064697"/>
              <a:gd name="connsiteY8" fmla="*/ 684765 h 4237678"/>
              <a:gd name="connsiteX9" fmla="*/ 10999 w 6064697"/>
              <a:gd name="connsiteY9" fmla="*/ 1444618 h 4237678"/>
              <a:gd name="connsiteX10" fmla="*/ 436002 w 6064697"/>
              <a:gd name="connsiteY10" fmla="*/ 2011289 h 4237678"/>
              <a:gd name="connsiteX11" fmla="*/ 925399 w 6064697"/>
              <a:gd name="connsiteY11" fmla="*/ 2281745 h 4237678"/>
              <a:gd name="connsiteX12" fmla="*/ 989794 w 6064697"/>
              <a:gd name="connsiteY12" fmla="*/ 2848416 h 4237678"/>
              <a:gd name="connsiteX13" fmla="*/ 371608 w 6064697"/>
              <a:gd name="connsiteY13" fmla="*/ 3015841 h 4237678"/>
              <a:gd name="connsiteX14" fmla="*/ 101151 w 6064697"/>
              <a:gd name="connsiteY14" fmla="*/ 3646906 h 4237678"/>
              <a:gd name="connsiteX15" fmla="*/ 1376160 w 6064697"/>
              <a:gd name="connsiteY15" fmla="*/ 3930241 h 4237678"/>
              <a:gd name="connsiteX16" fmla="*/ 3011777 w 6064697"/>
              <a:gd name="connsiteY16" fmla="*/ 3994635 h 4237678"/>
              <a:gd name="connsiteX17" fmla="*/ 3385264 w 6064697"/>
              <a:gd name="connsiteY17" fmla="*/ 4226455 h 4237678"/>
              <a:gd name="connsiteX18" fmla="*/ 4415574 w 6064697"/>
              <a:gd name="connsiteY18" fmla="*/ 3595390 h 4237678"/>
              <a:gd name="connsiteX19" fmla="*/ 5394368 w 6064697"/>
              <a:gd name="connsiteY19" fmla="*/ 3389328 h 4237678"/>
              <a:gd name="connsiteX20" fmla="*/ 6064070 w 6064697"/>
              <a:gd name="connsiteY20" fmla="*/ 3131751 h 4237678"/>
              <a:gd name="connsiteX21" fmla="*/ 5497399 w 6064697"/>
              <a:gd name="connsiteY21" fmla="*/ 2887052 h 4237678"/>
              <a:gd name="connsiteX22" fmla="*/ 4595878 w 6064697"/>
              <a:gd name="connsiteY22" fmla="*/ 2693869 h 4237678"/>
              <a:gd name="connsiteX23" fmla="*/ 3526932 w 6064697"/>
              <a:gd name="connsiteY23" fmla="*/ 1882500 h 4237678"/>
              <a:gd name="connsiteX24" fmla="*/ 4054966 w 6064697"/>
              <a:gd name="connsiteY24" fmla="*/ 1251435 h 423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64697" h="4237678">
                <a:moveTo>
                  <a:pt x="4054966" y="1251435"/>
                </a:moveTo>
                <a:cubicBezTo>
                  <a:pt x="4089310" y="1062545"/>
                  <a:pt x="3773777" y="907998"/>
                  <a:pt x="3732994" y="749159"/>
                </a:cubicBezTo>
                <a:cubicBezTo>
                  <a:pt x="3692211" y="590320"/>
                  <a:pt x="3829585" y="422895"/>
                  <a:pt x="3810267" y="298399"/>
                </a:cubicBezTo>
                <a:cubicBezTo>
                  <a:pt x="3790949" y="173903"/>
                  <a:pt x="3801681" y="19357"/>
                  <a:pt x="3617084" y="2185"/>
                </a:cubicBezTo>
                <a:cubicBezTo>
                  <a:pt x="3432487" y="-14987"/>
                  <a:pt x="2900160" y="70872"/>
                  <a:pt x="2702684" y="195368"/>
                </a:cubicBezTo>
                <a:cubicBezTo>
                  <a:pt x="2505208" y="319864"/>
                  <a:pt x="2571749" y="601052"/>
                  <a:pt x="2432228" y="749159"/>
                </a:cubicBezTo>
                <a:cubicBezTo>
                  <a:pt x="2292707" y="897266"/>
                  <a:pt x="2045861" y="1107621"/>
                  <a:pt x="1865557" y="1084010"/>
                </a:cubicBezTo>
                <a:cubicBezTo>
                  <a:pt x="1685253" y="1060399"/>
                  <a:pt x="1511388" y="674033"/>
                  <a:pt x="1350402" y="607492"/>
                </a:cubicBezTo>
                <a:cubicBezTo>
                  <a:pt x="1189416" y="540951"/>
                  <a:pt x="1122876" y="545244"/>
                  <a:pt x="899642" y="684765"/>
                </a:cubicBezTo>
                <a:cubicBezTo>
                  <a:pt x="676408" y="824286"/>
                  <a:pt x="88272" y="1223531"/>
                  <a:pt x="10999" y="1444618"/>
                </a:cubicBezTo>
                <a:cubicBezTo>
                  <a:pt x="-66274" y="1665705"/>
                  <a:pt x="283602" y="1871768"/>
                  <a:pt x="436002" y="2011289"/>
                </a:cubicBezTo>
                <a:cubicBezTo>
                  <a:pt x="588402" y="2150810"/>
                  <a:pt x="833100" y="2142224"/>
                  <a:pt x="925399" y="2281745"/>
                </a:cubicBezTo>
                <a:cubicBezTo>
                  <a:pt x="1017698" y="2421266"/>
                  <a:pt x="1082093" y="2726067"/>
                  <a:pt x="989794" y="2848416"/>
                </a:cubicBezTo>
                <a:cubicBezTo>
                  <a:pt x="897495" y="2970765"/>
                  <a:pt x="519715" y="2882759"/>
                  <a:pt x="371608" y="3015841"/>
                </a:cubicBezTo>
                <a:cubicBezTo>
                  <a:pt x="223501" y="3148923"/>
                  <a:pt x="-66274" y="3494506"/>
                  <a:pt x="101151" y="3646906"/>
                </a:cubicBezTo>
                <a:cubicBezTo>
                  <a:pt x="268576" y="3799306"/>
                  <a:pt x="891056" y="3872286"/>
                  <a:pt x="1376160" y="3930241"/>
                </a:cubicBezTo>
                <a:cubicBezTo>
                  <a:pt x="1861264" y="3988196"/>
                  <a:pt x="2676926" y="3945266"/>
                  <a:pt x="3011777" y="3994635"/>
                </a:cubicBezTo>
                <a:cubicBezTo>
                  <a:pt x="3346628" y="4044004"/>
                  <a:pt x="3151298" y="4292996"/>
                  <a:pt x="3385264" y="4226455"/>
                </a:cubicBezTo>
                <a:cubicBezTo>
                  <a:pt x="3619230" y="4159914"/>
                  <a:pt x="4080723" y="3734911"/>
                  <a:pt x="4415574" y="3595390"/>
                </a:cubicBezTo>
                <a:cubicBezTo>
                  <a:pt x="4750425" y="3455869"/>
                  <a:pt x="5119619" y="3466601"/>
                  <a:pt x="5394368" y="3389328"/>
                </a:cubicBezTo>
                <a:cubicBezTo>
                  <a:pt x="5669117" y="3312055"/>
                  <a:pt x="6046898" y="3215464"/>
                  <a:pt x="6064070" y="3131751"/>
                </a:cubicBezTo>
                <a:cubicBezTo>
                  <a:pt x="6081242" y="3048038"/>
                  <a:pt x="5742098" y="2960032"/>
                  <a:pt x="5497399" y="2887052"/>
                </a:cubicBezTo>
                <a:cubicBezTo>
                  <a:pt x="5252700" y="2814072"/>
                  <a:pt x="4924289" y="2861294"/>
                  <a:pt x="4595878" y="2693869"/>
                </a:cubicBezTo>
                <a:cubicBezTo>
                  <a:pt x="4267467" y="2526444"/>
                  <a:pt x="3619230" y="2129345"/>
                  <a:pt x="3526932" y="1882500"/>
                </a:cubicBezTo>
                <a:cubicBezTo>
                  <a:pt x="3434633" y="1635655"/>
                  <a:pt x="4020622" y="1440325"/>
                  <a:pt x="4054966" y="1251435"/>
                </a:cubicBezTo>
                <a:close/>
              </a:path>
            </a:pathLst>
          </a:custGeom>
          <a:solidFill>
            <a:srgbClr val="77933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933231" y="5486486"/>
            <a:ext cx="2262007" cy="666437"/>
          </a:xfrm>
          <a:custGeom>
            <a:avLst/>
            <a:gdLst>
              <a:gd name="connsiteX0" fmla="*/ 2204579 w 2262007"/>
              <a:gd name="connsiteY0" fmla="*/ 391624 h 666437"/>
              <a:gd name="connsiteX1" fmla="*/ 1792455 w 2262007"/>
              <a:gd name="connsiteY1" fmla="*/ 5258 h 666437"/>
              <a:gd name="connsiteX2" fmla="*/ 1380332 w 2262007"/>
              <a:gd name="connsiteY2" fmla="*/ 159804 h 666437"/>
              <a:gd name="connsiteX3" fmla="*/ 955329 w 2262007"/>
              <a:gd name="connsiteY3" fmla="*/ 43894 h 666437"/>
              <a:gd name="connsiteX4" fmla="*/ 169717 w 2262007"/>
              <a:gd name="connsiteY4" fmla="*/ 198441 h 666437"/>
              <a:gd name="connsiteX5" fmla="*/ 28050 w 2262007"/>
              <a:gd name="connsiteY5" fmla="*/ 571928 h 666437"/>
              <a:gd name="connsiteX6" fmla="*/ 568962 w 2262007"/>
              <a:gd name="connsiteY6" fmla="*/ 636323 h 666437"/>
              <a:gd name="connsiteX7" fmla="*/ 1238664 w 2262007"/>
              <a:gd name="connsiteY7" fmla="*/ 507534 h 666437"/>
              <a:gd name="connsiteX8" fmla="*/ 1715182 w 2262007"/>
              <a:gd name="connsiteY8" fmla="*/ 610565 h 666437"/>
              <a:gd name="connsiteX9" fmla="*/ 2243216 w 2262007"/>
              <a:gd name="connsiteY9" fmla="*/ 649201 h 666437"/>
              <a:gd name="connsiteX10" fmla="*/ 2153064 w 2262007"/>
              <a:gd name="connsiteY10" fmla="*/ 327230 h 66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007" h="666437">
                <a:moveTo>
                  <a:pt x="2204579" y="391624"/>
                </a:moveTo>
                <a:cubicBezTo>
                  <a:pt x="2067204" y="217759"/>
                  <a:pt x="1929829" y="43895"/>
                  <a:pt x="1792455" y="5258"/>
                </a:cubicBezTo>
                <a:cubicBezTo>
                  <a:pt x="1655081" y="-33379"/>
                  <a:pt x="1519853" y="153365"/>
                  <a:pt x="1380332" y="159804"/>
                </a:cubicBezTo>
                <a:cubicBezTo>
                  <a:pt x="1240811" y="166243"/>
                  <a:pt x="1157098" y="37455"/>
                  <a:pt x="955329" y="43894"/>
                </a:cubicBezTo>
                <a:cubicBezTo>
                  <a:pt x="753560" y="50333"/>
                  <a:pt x="324263" y="110435"/>
                  <a:pt x="169717" y="198441"/>
                </a:cubicBezTo>
                <a:cubicBezTo>
                  <a:pt x="15171" y="286447"/>
                  <a:pt x="-38491" y="498948"/>
                  <a:pt x="28050" y="571928"/>
                </a:cubicBezTo>
                <a:cubicBezTo>
                  <a:pt x="94591" y="644908"/>
                  <a:pt x="367193" y="647055"/>
                  <a:pt x="568962" y="636323"/>
                </a:cubicBezTo>
                <a:cubicBezTo>
                  <a:pt x="770731" y="625591"/>
                  <a:pt x="1047627" y="511827"/>
                  <a:pt x="1238664" y="507534"/>
                </a:cubicBezTo>
                <a:cubicBezTo>
                  <a:pt x="1429701" y="503241"/>
                  <a:pt x="1547757" y="586954"/>
                  <a:pt x="1715182" y="610565"/>
                </a:cubicBezTo>
                <a:cubicBezTo>
                  <a:pt x="1882607" y="634176"/>
                  <a:pt x="2170236" y="696423"/>
                  <a:pt x="2243216" y="649201"/>
                </a:cubicBezTo>
                <a:cubicBezTo>
                  <a:pt x="2316196" y="601979"/>
                  <a:pt x="2153064" y="327230"/>
                  <a:pt x="2153064" y="327230"/>
                </a:cubicBezTo>
              </a:path>
            </a:pathLst>
          </a:custGeom>
          <a:solidFill>
            <a:schemeClr val="tx2">
              <a:lumMod val="60000"/>
              <a:lumOff val="40000"/>
            </a:schemeClr>
          </a:solidFill>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231478" y="3187353"/>
            <a:ext cx="1638686" cy="1172644"/>
          </a:xfrm>
          <a:custGeom>
            <a:avLst/>
            <a:gdLst>
              <a:gd name="connsiteX0" fmla="*/ 25758 w 1638686"/>
              <a:gd name="connsiteY0" fmla="*/ 990746 h 1172644"/>
              <a:gd name="connsiteX1" fmla="*/ 553792 w 1638686"/>
              <a:gd name="connsiteY1" fmla="*/ 527106 h 1172644"/>
              <a:gd name="connsiteX2" fmla="*/ 656823 w 1638686"/>
              <a:gd name="connsiteY2" fmla="*/ 76346 h 1172644"/>
              <a:gd name="connsiteX3" fmla="*/ 1184857 w 1638686"/>
              <a:gd name="connsiteY3" fmla="*/ 37709 h 1172644"/>
              <a:gd name="connsiteX4" fmla="*/ 1223493 w 1638686"/>
              <a:gd name="connsiteY4" fmla="*/ 462712 h 1172644"/>
              <a:gd name="connsiteX5" fmla="*/ 1635617 w 1638686"/>
              <a:gd name="connsiteY5" fmla="*/ 836199 h 1172644"/>
              <a:gd name="connsiteX6" fmla="*/ 978795 w 1638686"/>
              <a:gd name="connsiteY6" fmla="*/ 1171050 h 1172644"/>
              <a:gd name="connsiteX7" fmla="*/ 0 w 1638686"/>
              <a:gd name="connsiteY7" fmla="*/ 939230 h 11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8686" h="1172644">
                <a:moveTo>
                  <a:pt x="25758" y="990746"/>
                </a:moveTo>
                <a:cubicBezTo>
                  <a:pt x="237186" y="835126"/>
                  <a:pt x="448615" y="679506"/>
                  <a:pt x="553792" y="527106"/>
                </a:cubicBezTo>
                <a:cubicBezTo>
                  <a:pt x="658970" y="374706"/>
                  <a:pt x="551646" y="157912"/>
                  <a:pt x="656823" y="76346"/>
                </a:cubicBezTo>
                <a:cubicBezTo>
                  <a:pt x="762000" y="-5220"/>
                  <a:pt x="1090412" y="-26685"/>
                  <a:pt x="1184857" y="37709"/>
                </a:cubicBezTo>
                <a:cubicBezTo>
                  <a:pt x="1279302" y="102103"/>
                  <a:pt x="1148366" y="329630"/>
                  <a:pt x="1223493" y="462712"/>
                </a:cubicBezTo>
                <a:cubicBezTo>
                  <a:pt x="1298620" y="595794"/>
                  <a:pt x="1676400" y="718143"/>
                  <a:pt x="1635617" y="836199"/>
                </a:cubicBezTo>
                <a:cubicBezTo>
                  <a:pt x="1594834" y="954255"/>
                  <a:pt x="1251398" y="1153878"/>
                  <a:pt x="978795" y="1171050"/>
                </a:cubicBezTo>
                <a:cubicBezTo>
                  <a:pt x="706192" y="1188222"/>
                  <a:pt x="353096" y="1063726"/>
                  <a:pt x="0" y="939230"/>
                </a:cubicBezTo>
              </a:path>
            </a:pathLst>
          </a:custGeom>
          <a:solidFill>
            <a:schemeClr val="bg2">
              <a:lumMod val="50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934628" y="3261843"/>
            <a:ext cx="450062" cy="209186"/>
          </a:xfrm>
          <a:custGeom>
            <a:avLst/>
            <a:gdLst>
              <a:gd name="connsiteX0" fmla="*/ 438777 w 450062"/>
              <a:gd name="connsiteY0" fmla="*/ 27613 h 209186"/>
              <a:gd name="connsiteX1" fmla="*/ 206957 w 450062"/>
              <a:gd name="connsiteY1" fmla="*/ 1856 h 209186"/>
              <a:gd name="connsiteX2" fmla="*/ 895 w 450062"/>
              <a:gd name="connsiteY2" fmla="*/ 66250 h 209186"/>
              <a:gd name="connsiteX3" fmla="*/ 142563 w 450062"/>
              <a:gd name="connsiteY3" fmla="*/ 207918 h 209186"/>
              <a:gd name="connsiteX4" fmla="*/ 387261 w 450062"/>
              <a:gd name="connsiteY4" fmla="*/ 130644 h 209186"/>
              <a:gd name="connsiteX5" fmla="*/ 438777 w 450062"/>
              <a:gd name="connsiteY5" fmla="*/ 27613 h 20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062" h="209186">
                <a:moveTo>
                  <a:pt x="438777" y="27613"/>
                </a:moveTo>
                <a:cubicBezTo>
                  <a:pt x="408726" y="6148"/>
                  <a:pt x="279937" y="-4584"/>
                  <a:pt x="206957" y="1856"/>
                </a:cubicBezTo>
                <a:cubicBezTo>
                  <a:pt x="133977" y="8295"/>
                  <a:pt x="11627" y="31906"/>
                  <a:pt x="895" y="66250"/>
                </a:cubicBezTo>
                <a:cubicBezTo>
                  <a:pt x="-9837" y="100594"/>
                  <a:pt x="78169" y="197186"/>
                  <a:pt x="142563" y="207918"/>
                </a:cubicBezTo>
                <a:cubicBezTo>
                  <a:pt x="206957" y="218650"/>
                  <a:pt x="340039" y="158548"/>
                  <a:pt x="387261" y="130644"/>
                </a:cubicBezTo>
                <a:cubicBezTo>
                  <a:pt x="434483" y="102740"/>
                  <a:pt x="468828" y="49078"/>
                  <a:pt x="438777" y="27613"/>
                </a:cubicBez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769451" y="4038024"/>
            <a:ext cx="1978418" cy="1507262"/>
          </a:xfrm>
          <a:custGeom>
            <a:avLst/>
            <a:gdLst>
              <a:gd name="connsiteX0" fmla="*/ 870635 w 1978418"/>
              <a:gd name="connsiteY0" fmla="*/ 11286 h 1507262"/>
              <a:gd name="connsiteX1" fmla="*/ 316844 w 1978418"/>
              <a:gd name="connsiteY1" fmla="*/ 62801 h 1507262"/>
              <a:gd name="connsiteX2" fmla="*/ 7751 w 1978418"/>
              <a:gd name="connsiteY2" fmla="*/ 603714 h 1507262"/>
              <a:gd name="connsiteX3" fmla="*/ 625937 w 1978418"/>
              <a:gd name="connsiteY3" fmla="*/ 1350689 h 1507262"/>
              <a:gd name="connsiteX4" fmla="*/ 1527458 w 1978418"/>
              <a:gd name="connsiteY4" fmla="*/ 1505235 h 1507262"/>
              <a:gd name="connsiteX5" fmla="*/ 1978219 w 1978418"/>
              <a:gd name="connsiteY5" fmla="*/ 1299173 h 1507262"/>
              <a:gd name="connsiteX6" fmla="*/ 1578973 w 1978418"/>
              <a:gd name="connsiteY6" fmla="*/ 1131748 h 1507262"/>
              <a:gd name="connsiteX7" fmla="*/ 1153971 w 1978418"/>
              <a:gd name="connsiteY7" fmla="*/ 848413 h 1507262"/>
              <a:gd name="connsiteX8" fmla="*/ 716089 w 1978418"/>
              <a:gd name="connsiteY8" fmla="*/ 474925 h 1507262"/>
              <a:gd name="connsiteX9" fmla="*/ 638816 w 1978418"/>
              <a:gd name="connsiteY9" fmla="*/ 294621 h 1507262"/>
              <a:gd name="connsiteX10" fmla="*/ 870635 w 1978418"/>
              <a:gd name="connsiteY10" fmla="*/ 62801 h 1507262"/>
              <a:gd name="connsiteX11" fmla="*/ 870635 w 1978418"/>
              <a:gd name="connsiteY11" fmla="*/ 11286 h 150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418" h="1507262">
                <a:moveTo>
                  <a:pt x="870635" y="11286"/>
                </a:moveTo>
                <a:cubicBezTo>
                  <a:pt x="778337" y="11286"/>
                  <a:pt x="460658" y="-35937"/>
                  <a:pt x="316844" y="62801"/>
                </a:cubicBezTo>
                <a:cubicBezTo>
                  <a:pt x="173030" y="161539"/>
                  <a:pt x="-43764" y="389066"/>
                  <a:pt x="7751" y="603714"/>
                </a:cubicBezTo>
                <a:cubicBezTo>
                  <a:pt x="59266" y="818362"/>
                  <a:pt x="372652" y="1200436"/>
                  <a:pt x="625937" y="1350689"/>
                </a:cubicBezTo>
                <a:cubicBezTo>
                  <a:pt x="879222" y="1500943"/>
                  <a:pt x="1302078" y="1513821"/>
                  <a:pt x="1527458" y="1505235"/>
                </a:cubicBezTo>
                <a:cubicBezTo>
                  <a:pt x="1752838" y="1496649"/>
                  <a:pt x="1969633" y="1361421"/>
                  <a:pt x="1978219" y="1299173"/>
                </a:cubicBezTo>
                <a:cubicBezTo>
                  <a:pt x="1986805" y="1236925"/>
                  <a:pt x="1716348" y="1206875"/>
                  <a:pt x="1578973" y="1131748"/>
                </a:cubicBezTo>
                <a:cubicBezTo>
                  <a:pt x="1441598" y="1056621"/>
                  <a:pt x="1297785" y="957883"/>
                  <a:pt x="1153971" y="848413"/>
                </a:cubicBezTo>
                <a:cubicBezTo>
                  <a:pt x="1010157" y="738943"/>
                  <a:pt x="801948" y="567224"/>
                  <a:pt x="716089" y="474925"/>
                </a:cubicBezTo>
                <a:cubicBezTo>
                  <a:pt x="630230" y="382626"/>
                  <a:pt x="613058" y="363308"/>
                  <a:pt x="638816" y="294621"/>
                </a:cubicBezTo>
                <a:cubicBezTo>
                  <a:pt x="664574" y="225934"/>
                  <a:pt x="831999" y="107877"/>
                  <a:pt x="870635" y="62801"/>
                </a:cubicBezTo>
                <a:cubicBezTo>
                  <a:pt x="909271" y="17725"/>
                  <a:pt x="962933" y="11286"/>
                  <a:pt x="870635" y="11286"/>
                </a:cubicBez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2090307" y="5698471"/>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 name="Group 12"/>
          <p:cNvGrpSpPr/>
          <p:nvPr/>
        </p:nvGrpSpPr>
        <p:grpSpPr>
          <a:xfrm>
            <a:off x="2526956" y="4114717"/>
            <a:ext cx="1265406" cy="633990"/>
            <a:chOff x="3648278" y="3929069"/>
            <a:chExt cx="1265406" cy="633990"/>
          </a:xfrm>
        </p:grpSpPr>
        <p:pic>
          <p:nvPicPr>
            <p:cNvPr id="14"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3648278" y="3929069"/>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Oval 14"/>
            <p:cNvSpPr/>
            <p:nvPr/>
          </p:nvSpPr>
          <p:spPr>
            <a:xfrm>
              <a:off x="4600201" y="4329111"/>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4352926"/>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05251" y="4070924"/>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610104" y="415665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76711" y="442491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Oval 19"/>
            <p:cNvSpPr/>
            <p:nvPr/>
          </p:nvSpPr>
          <p:spPr>
            <a:xfrm>
              <a:off x="4181474" y="4040714"/>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Oval 20"/>
            <p:cNvSpPr/>
            <p:nvPr/>
          </p:nvSpPr>
          <p:spPr>
            <a:xfrm>
              <a:off x="4474099" y="404812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a:off x="4276726" y="4300533"/>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a:off x="3833815" y="4126432"/>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24" name="Group 23"/>
          <p:cNvGrpSpPr/>
          <p:nvPr/>
        </p:nvGrpSpPr>
        <p:grpSpPr>
          <a:xfrm>
            <a:off x="4280980" y="3131325"/>
            <a:ext cx="1265406" cy="633990"/>
            <a:chOff x="5402302" y="2945677"/>
            <a:chExt cx="1265406" cy="633990"/>
          </a:xfrm>
        </p:grpSpPr>
        <p:pic>
          <p:nvPicPr>
            <p:cNvPr id="25"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402302" y="2945677"/>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Oval 25"/>
            <p:cNvSpPr/>
            <p:nvPr/>
          </p:nvSpPr>
          <p:spPr>
            <a:xfrm>
              <a:off x="5707588" y="338137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83758" y="315277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88632" y="3267082"/>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83773" y="3248022"/>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Oval 29"/>
            <p:cNvSpPr/>
            <p:nvPr/>
          </p:nvSpPr>
          <p:spPr>
            <a:xfrm>
              <a:off x="5938837" y="3057526"/>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Oval 30"/>
            <p:cNvSpPr/>
            <p:nvPr/>
          </p:nvSpPr>
          <p:spPr>
            <a:xfrm>
              <a:off x="5921899" y="3433763"/>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Oval 31"/>
            <p:cNvSpPr/>
            <p:nvPr/>
          </p:nvSpPr>
          <p:spPr>
            <a:xfrm>
              <a:off x="6348415" y="3348037"/>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33" name="Group 32"/>
          <p:cNvGrpSpPr/>
          <p:nvPr/>
        </p:nvGrpSpPr>
        <p:grpSpPr>
          <a:xfrm>
            <a:off x="4562535" y="4748707"/>
            <a:ext cx="1265406" cy="633990"/>
            <a:chOff x="5683857" y="4563059"/>
            <a:chExt cx="1265406" cy="633990"/>
          </a:xfrm>
        </p:grpSpPr>
        <p:pic>
          <p:nvPicPr>
            <p:cNvPr id="34"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683857" y="4563059"/>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 name="Oval 34"/>
            <p:cNvSpPr/>
            <p:nvPr/>
          </p:nvSpPr>
          <p:spPr>
            <a:xfrm>
              <a:off x="6045721" y="4705348"/>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381756" y="5061524"/>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12418" y="4672015"/>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1" name="TextBox 40"/>
          <p:cNvSpPr txBox="1"/>
          <p:nvPr/>
        </p:nvSpPr>
        <p:spPr>
          <a:xfrm>
            <a:off x="860321" y="5619997"/>
            <a:ext cx="1295400" cy="923330"/>
          </a:xfrm>
          <a:prstGeom prst="rect">
            <a:avLst/>
          </a:prstGeom>
          <a:noFill/>
        </p:spPr>
        <p:txBody>
          <a:bodyPr wrap="square" rtlCol="0">
            <a:spAutoFit/>
          </a:bodyPr>
          <a:lstStyle/>
          <a:p>
            <a:r>
              <a:rPr lang="en-US" dirty="0" smtClean="0"/>
              <a:t>7% red</a:t>
            </a:r>
          </a:p>
          <a:p>
            <a:r>
              <a:rPr lang="en-US" dirty="0" smtClean="0"/>
              <a:t>13% blue</a:t>
            </a:r>
          </a:p>
          <a:p>
            <a:r>
              <a:rPr lang="en-US" dirty="0" smtClean="0"/>
              <a:t>80% green</a:t>
            </a:r>
            <a:endParaRPr lang="en-US" dirty="0"/>
          </a:p>
        </p:txBody>
      </p:sp>
      <p:sp>
        <p:nvSpPr>
          <p:cNvPr id="42" name="TextBox 41"/>
          <p:cNvSpPr txBox="1"/>
          <p:nvPr/>
        </p:nvSpPr>
        <p:spPr>
          <a:xfrm>
            <a:off x="1295400" y="4029670"/>
            <a:ext cx="1295400" cy="923330"/>
          </a:xfrm>
          <a:prstGeom prst="rect">
            <a:avLst/>
          </a:prstGeom>
          <a:noFill/>
        </p:spPr>
        <p:txBody>
          <a:bodyPr wrap="square" rtlCol="0">
            <a:spAutoFit/>
          </a:bodyPr>
          <a:lstStyle/>
          <a:p>
            <a:r>
              <a:rPr lang="en-US" dirty="0" smtClean="0"/>
              <a:t>40% red</a:t>
            </a:r>
          </a:p>
          <a:p>
            <a:r>
              <a:rPr lang="en-US" dirty="0" smtClean="0"/>
              <a:t>40% blue</a:t>
            </a:r>
          </a:p>
          <a:p>
            <a:r>
              <a:rPr lang="en-US" dirty="0" smtClean="0"/>
              <a:t>20% green</a:t>
            </a:r>
            <a:endParaRPr lang="en-US" dirty="0"/>
          </a:p>
        </p:txBody>
      </p:sp>
      <p:sp>
        <p:nvSpPr>
          <p:cNvPr id="43" name="TextBox 42"/>
          <p:cNvSpPr txBox="1"/>
          <p:nvPr/>
        </p:nvSpPr>
        <p:spPr>
          <a:xfrm>
            <a:off x="5812944" y="2669660"/>
            <a:ext cx="1295400" cy="923330"/>
          </a:xfrm>
          <a:prstGeom prst="rect">
            <a:avLst/>
          </a:prstGeom>
          <a:noFill/>
        </p:spPr>
        <p:txBody>
          <a:bodyPr wrap="square" rtlCol="0">
            <a:spAutoFit/>
          </a:bodyPr>
          <a:lstStyle/>
          <a:p>
            <a:r>
              <a:rPr lang="en-US" dirty="0" smtClean="0"/>
              <a:t>33% red</a:t>
            </a:r>
          </a:p>
          <a:p>
            <a:r>
              <a:rPr lang="en-US" dirty="0" smtClean="0"/>
              <a:t>33% blue</a:t>
            </a:r>
          </a:p>
          <a:p>
            <a:r>
              <a:rPr lang="en-US" dirty="0" smtClean="0"/>
              <a:t>33% green</a:t>
            </a:r>
            <a:endParaRPr lang="en-US" dirty="0"/>
          </a:p>
        </p:txBody>
      </p:sp>
      <p:sp>
        <p:nvSpPr>
          <p:cNvPr id="44" name="TextBox 43"/>
          <p:cNvSpPr txBox="1"/>
          <p:nvPr/>
        </p:nvSpPr>
        <p:spPr>
          <a:xfrm>
            <a:off x="5731911" y="4241975"/>
            <a:ext cx="1295400" cy="923330"/>
          </a:xfrm>
          <a:prstGeom prst="rect">
            <a:avLst/>
          </a:prstGeom>
          <a:noFill/>
        </p:spPr>
        <p:txBody>
          <a:bodyPr wrap="square" rtlCol="0">
            <a:spAutoFit/>
          </a:bodyPr>
          <a:lstStyle/>
          <a:p>
            <a:r>
              <a:rPr lang="en-US" dirty="0" smtClean="0"/>
              <a:t>13% red</a:t>
            </a:r>
          </a:p>
          <a:p>
            <a:r>
              <a:rPr lang="en-US" dirty="0" smtClean="0"/>
              <a:t>27% blue</a:t>
            </a:r>
          </a:p>
          <a:p>
            <a:r>
              <a:rPr lang="en-US" dirty="0" smtClean="0"/>
              <a:t>60% green</a:t>
            </a:r>
            <a:endParaRPr lang="en-US" dirty="0"/>
          </a:p>
        </p:txBody>
      </p:sp>
      <p:sp>
        <p:nvSpPr>
          <p:cNvPr id="45" name="TextBox 44"/>
          <p:cNvSpPr txBox="1"/>
          <p:nvPr/>
        </p:nvSpPr>
        <p:spPr>
          <a:xfrm>
            <a:off x="6934200" y="5934670"/>
            <a:ext cx="1295400" cy="923330"/>
          </a:xfrm>
          <a:prstGeom prst="rect">
            <a:avLst/>
          </a:prstGeom>
          <a:noFill/>
        </p:spPr>
        <p:txBody>
          <a:bodyPr wrap="square" rtlCol="0">
            <a:spAutoFit/>
          </a:bodyPr>
          <a:lstStyle/>
          <a:p>
            <a:r>
              <a:rPr lang="en-US" dirty="0" smtClean="0"/>
              <a:t>27% red</a:t>
            </a:r>
          </a:p>
          <a:p>
            <a:r>
              <a:rPr lang="en-US" dirty="0" smtClean="0"/>
              <a:t>60% blue</a:t>
            </a:r>
          </a:p>
          <a:p>
            <a:r>
              <a:rPr lang="en-US" dirty="0" smtClean="0"/>
              <a:t>13% green</a:t>
            </a:r>
            <a:endParaRPr lang="en-US" dirty="0"/>
          </a:p>
        </p:txBody>
      </p:sp>
      <p:grpSp>
        <p:nvGrpSpPr>
          <p:cNvPr id="53" name="Group 52"/>
          <p:cNvGrpSpPr/>
          <p:nvPr/>
        </p:nvGrpSpPr>
        <p:grpSpPr>
          <a:xfrm>
            <a:off x="5827941" y="5381476"/>
            <a:ext cx="1265406" cy="633990"/>
            <a:chOff x="5827941" y="5381476"/>
            <a:chExt cx="1265406" cy="633990"/>
          </a:xfrm>
        </p:grpSpPr>
        <p:grpSp>
          <p:nvGrpSpPr>
            <p:cNvPr id="47" name="Group 46"/>
            <p:cNvGrpSpPr/>
            <p:nvPr/>
          </p:nvGrpSpPr>
          <p:grpSpPr>
            <a:xfrm>
              <a:off x="5827941" y="5381476"/>
              <a:ext cx="1265406" cy="633990"/>
              <a:chOff x="5827941" y="5381476"/>
              <a:chExt cx="1265406" cy="633990"/>
            </a:xfrm>
          </p:grpSpPr>
          <p:grpSp>
            <p:nvGrpSpPr>
              <p:cNvPr id="46" name="Group 45"/>
              <p:cNvGrpSpPr/>
              <p:nvPr/>
            </p:nvGrpSpPr>
            <p:grpSpPr>
              <a:xfrm>
                <a:off x="5827941" y="5381476"/>
                <a:ext cx="1265406" cy="633990"/>
                <a:chOff x="5827941" y="5381476"/>
                <a:chExt cx="1265406" cy="633990"/>
              </a:xfrm>
            </p:grpSpPr>
            <p:pic>
              <p:nvPicPr>
                <p:cNvPr id="10" name="Picture 17" descr="gene_pool_sm"/>
                <p:cNvPicPr>
                  <a:picLocks noChangeAspect="1" noChangeArrowheads="1"/>
                </p:cNvPicPr>
                <p:nvPr/>
              </p:nvPicPr>
              <p:blipFill rotWithShape="1">
                <a:blip r:embed="rId2">
                  <a:extLst>
                    <a:ext uri="{28A0092B-C50C-407E-A947-70E740481C1C}">
                      <a14:useLocalDpi xmlns:a14="http://schemas.microsoft.com/office/drawing/2010/main" val="0"/>
                    </a:ext>
                  </a:extLst>
                </a:blip>
                <a:srcRect t="76297"/>
                <a:stretch/>
              </p:blipFill>
              <p:spPr>
                <a:xfrm>
                  <a:off x="5827941" y="5381476"/>
                  <a:ext cx="1265406" cy="63399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Oval 10"/>
                <p:cNvSpPr/>
                <p:nvPr/>
              </p:nvSpPr>
              <p:spPr>
                <a:xfrm>
                  <a:off x="6015006" y="5585305"/>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60582" y="576730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6367436" y="5488421"/>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Oval 38"/>
              <p:cNvSpPr/>
              <p:nvPr/>
            </p:nvSpPr>
            <p:spPr>
              <a:xfrm>
                <a:off x="6110266" y="5686337"/>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Oval 39"/>
              <p:cNvSpPr/>
              <p:nvPr/>
            </p:nvSpPr>
            <p:spPr>
              <a:xfrm>
                <a:off x="6348384" y="5874184"/>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8" name="Oval 47"/>
            <p:cNvSpPr/>
            <p:nvPr/>
          </p:nvSpPr>
          <p:spPr>
            <a:xfrm>
              <a:off x="6654300" y="5486400"/>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84181" y="5610220"/>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774841" y="5789203"/>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31715" y="5810248"/>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910574" y="5703479"/>
              <a:ext cx="28388" cy="258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304800" y="2447214"/>
            <a:ext cx="2222155" cy="1477328"/>
          </a:xfrm>
          <a:prstGeom prst="rect">
            <a:avLst/>
          </a:prstGeom>
          <a:noFill/>
        </p:spPr>
        <p:txBody>
          <a:bodyPr wrap="square" rtlCol="0">
            <a:spAutoFit/>
          </a:bodyPr>
          <a:lstStyle/>
          <a:p>
            <a:r>
              <a:rPr lang="en-US" b="1" dirty="0" smtClean="0"/>
              <a:t>1 red frog and 2 blue frogs move from the Lake population to the Volcano population</a:t>
            </a:r>
            <a:endParaRPr lang="en-US" b="1" dirty="0"/>
          </a:p>
        </p:txBody>
      </p:sp>
      <p:sp>
        <p:nvSpPr>
          <p:cNvPr id="55" name="Oval 54"/>
          <p:cNvSpPr/>
          <p:nvPr/>
        </p:nvSpPr>
        <p:spPr>
          <a:xfrm>
            <a:off x="661321" y="4327271"/>
            <a:ext cx="199000" cy="199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13721" y="4658663"/>
            <a:ext cx="199000" cy="199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62321" y="4702696"/>
            <a:ext cx="199000" cy="199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rot="12878484">
            <a:off x="813721" y="5281522"/>
            <a:ext cx="1417757" cy="485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20705282">
            <a:off x="1136624" y="4107326"/>
            <a:ext cx="1417757" cy="485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05310" y="6070081"/>
            <a:ext cx="84395" cy="102119"/>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883172" y="6036467"/>
            <a:ext cx="76723" cy="102119"/>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772296" y="5787678"/>
            <a:ext cx="84395" cy="102119"/>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707061" y="6371467"/>
            <a:ext cx="1295400" cy="369332"/>
          </a:xfrm>
          <a:prstGeom prst="rect">
            <a:avLst/>
          </a:prstGeom>
          <a:noFill/>
        </p:spPr>
        <p:txBody>
          <a:bodyPr wrap="square" rtlCol="0">
            <a:spAutoFit/>
          </a:bodyPr>
          <a:lstStyle/>
          <a:p>
            <a:r>
              <a:rPr lang="en-US" dirty="0" smtClean="0"/>
              <a:t>100% green</a:t>
            </a:r>
            <a:endParaRPr lang="en-US" dirty="0"/>
          </a:p>
        </p:txBody>
      </p:sp>
      <p:sp>
        <p:nvSpPr>
          <p:cNvPr id="64" name="TextBox 63"/>
          <p:cNvSpPr txBox="1"/>
          <p:nvPr/>
        </p:nvSpPr>
        <p:spPr>
          <a:xfrm>
            <a:off x="1626133" y="4445736"/>
            <a:ext cx="1295400" cy="923330"/>
          </a:xfrm>
          <a:prstGeom prst="rect">
            <a:avLst/>
          </a:prstGeom>
          <a:noFill/>
        </p:spPr>
        <p:txBody>
          <a:bodyPr wrap="square" rtlCol="0">
            <a:spAutoFit/>
          </a:bodyPr>
          <a:lstStyle/>
          <a:p>
            <a:r>
              <a:rPr lang="en-US" dirty="0" smtClean="0"/>
              <a:t>39% red</a:t>
            </a:r>
          </a:p>
          <a:p>
            <a:r>
              <a:rPr lang="en-US" dirty="0" smtClean="0"/>
              <a:t>44% blue</a:t>
            </a:r>
          </a:p>
          <a:p>
            <a:r>
              <a:rPr lang="en-US" dirty="0" smtClean="0"/>
              <a:t>17% green</a:t>
            </a:r>
            <a:endParaRPr lang="en-US" dirty="0"/>
          </a:p>
        </p:txBody>
      </p:sp>
      <p:sp>
        <p:nvSpPr>
          <p:cNvPr id="66" name="Oval 65"/>
          <p:cNvSpPr/>
          <p:nvPr/>
        </p:nvSpPr>
        <p:spPr>
          <a:xfrm>
            <a:off x="2735123" y="447416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25240" y="4235973"/>
            <a:ext cx="31227" cy="312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9" name="Oval 68"/>
          <p:cNvSpPr/>
          <p:nvPr/>
        </p:nvSpPr>
        <p:spPr>
          <a:xfrm>
            <a:off x="3369076" y="4572000"/>
            <a:ext cx="31227" cy="3435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78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55" grpId="0" animBg="1"/>
      <p:bldP spid="56" grpId="0" animBg="1"/>
      <p:bldP spid="57" grpId="0" animBg="1"/>
      <p:bldP spid="58" grpId="0" animBg="1"/>
      <p:bldP spid="59" grpId="0" animBg="1"/>
      <p:bldP spid="60" grpId="0" animBg="1"/>
      <p:bldP spid="61" grpId="0" animBg="1"/>
      <p:bldP spid="62" grpId="0" animBg="1"/>
      <p:bldP spid="63" grpId="0"/>
      <p:bldP spid="64" grpId="0"/>
      <p:bldP spid="66"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p:txBody>
          <a:bodyPr/>
          <a:lstStyle/>
          <a:p>
            <a:r>
              <a:rPr lang="en-US" dirty="0" smtClean="0"/>
              <a:t>Key Points</a:t>
            </a:r>
          </a:p>
          <a:p>
            <a:pPr lvl="1"/>
            <a:r>
              <a:rPr lang="en-US" dirty="0" smtClean="0"/>
              <a:t>Migration affects both the migrant’s original population AND its new population.</a:t>
            </a:r>
          </a:p>
          <a:p>
            <a:pPr lvl="1"/>
            <a:r>
              <a:rPr lang="en-US" dirty="0" smtClean="0"/>
              <a:t>It changes the allele frequencies AND the number of individuals in each population.</a:t>
            </a:r>
          </a:p>
          <a:p>
            <a:pPr lvl="1"/>
            <a:r>
              <a:rPr lang="en-US" dirty="0" smtClean="0"/>
              <a:t>It can cause the loss OR gain of genetic diversity in each population.</a:t>
            </a:r>
            <a:endParaRPr lang="en-US" dirty="0"/>
          </a:p>
        </p:txBody>
      </p:sp>
    </p:spTree>
    <p:extLst>
      <p:ext uri="{BB962C8B-B14F-4D97-AF65-F5344CB8AC3E}">
        <p14:creationId xmlns:p14="http://schemas.microsoft.com/office/powerpoint/2010/main" val="4061490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a:xfrm>
            <a:off x="457200" y="1600200"/>
            <a:ext cx="8229600" cy="5181600"/>
          </a:xfrm>
        </p:spPr>
        <p:txBody>
          <a:bodyPr>
            <a:normAutofit lnSpcReduction="10000"/>
          </a:bodyPr>
          <a:lstStyle/>
          <a:p>
            <a:r>
              <a:rPr lang="en-US" dirty="0" smtClean="0"/>
              <a:t>Migration is important to a species because it allows </a:t>
            </a:r>
            <a:r>
              <a:rPr lang="en-US" b="1" dirty="0" smtClean="0"/>
              <a:t>gene flow </a:t>
            </a:r>
            <a:r>
              <a:rPr lang="en-US" dirty="0" smtClean="0"/>
              <a:t>between populations.</a:t>
            </a:r>
          </a:p>
          <a:p>
            <a:endParaRPr lang="en-US" dirty="0"/>
          </a:p>
          <a:p>
            <a:r>
              <a:rPr lang="en-US" dirty="0" smtClean="0"/>
              <a:t>Gene flow is movement of alleles between different populations of a species.</a:t>
            </a:r>
          </a:p>
          <a:p>
            <a:endParaRPr lang="en-US" dirty="0"/>
          </a:p>
          <a:p>
            <a:r>
              <a:rPr lang="en-US" dirty="0" smtClean="0"/>
              <a:t>Gene flow allows the gene pool of a species to remain continuous. If there is no gene flow, over time the populations may </a:t>
            </a:r>
            <a:r>
              <a:rPr lang="en-US" dirty="0" err="1" smtClean="0"/>
              <a:t>speciate</a:t>
            </a:r>
            <a:r>
              <a:rPr lang="en-US" dirty="0"/>
              <a:t> </a:t>
            </a:r>
            <a:r>
              <a:rPr lang="en-US" dirty="0" smtClean="0"/>
              <a:t>(become to separate species).</a:t>
            </a:r>
          </a:p>
          <a:p>
            <a:endParaRPr lang="en-US" dirty="0"/>
          </a:p>
          <a:p>
            <a:endParaRPr lang="en-US" dirty="0" smtClean="0"/>
          </a:p>
        </p:txBody>
      </p:sp>
    </p:spTree>
    <p:extLst>
      <p:ext uri="{BB962C8B-B14F-4D97-AF65-F5344CB8AC3E}">
        <p14:creationId xmlns:p14="http://schemas.microsoft.com/office/powerpoint/2010/main" val="1696865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What we know already</a:t>
            </a:r>
            <a:endParaRPr lang="en-US" dirty="0"/>
          </a:p>
        </p:txBody>
      </p:sp>
      <p:sp>
        <p:nvSpPr>
          <p:cNvPr id="3" name="TextBox 2"/>
          <p:cNvSpPr txBox="1"/>
          <p:nvPr/>
        </p:nvSpPr>
        <p:spPr>
          <a:xfrm>
            <a:off x="304800" y="1676400"/>
            <a:ext cx="3429000" cy="4154984"/>
          </a:xfrm>
          <a:prstGeom prst="rect">
            <a:avLst/>
          </a:prstGeom>
          <a:noFill/>
        </p:spPr>
        <p:txBody>
          <a:bodyPr wrap="square">
            <a:spAutoFit/>
          </a:bodyPr>
          <a:lstStyle/>
          <a:p>
            <a:pPr>
              <a:defRPr/>
            </a:pPr>
            <a:r>
              <a:rPr lang="en-NZ" sz="2200" b="1" dirty="0"/>
              <a:t>Sources of </a:t>
            </a:r>
            <a:r>
              <a:rPr lang="en-NZ" sz="2200" b="1" dirty="0" smtClean="0"/>
              <a:t>variation</a:t>
            </a:r>
            <a:r>
              <a:rPr lang="en-NZ" sz="2200" dirty="0" smtClean="0"/>
              <a:t>:</a:t>
            </a:r>
            <a:endParaRPr lang="en-NZ" sz="2200" dirty="0"/>
          </a:p>
          <a:p>
            <a:pPr>
              <a:defRPr/>
            </a:pPr>
            <a:endParaRPr lang="en-NZ" sz="2200" dirty="0"/>
          </a:p>
          <a:p>
            <a:pPr marL="285750" indent="-285750">
              <a:buFont typeface="Arial" pitchFamily="34" charset="0"/>
              <a:buChar char="•"/>
              <a:defRPr/>
            </a:pPr>
            <a:r>
              <a:rPr lang="en-NZ" sz="2200" dirty="0" smtClean="0"/>
              <a:t>Mutation</a:t>
            </a:r>
          </a:p>
          <a:p>
            <a:pPr marL="285750" indent="-285750">
              <a:buFont typeface="Arial" pitchFamily="34" charset="0"/>
              <a:buChar char="•"/>
              <a:defRPr/>
            </a:pPr>
            <a:endParaRPr lang="en-NZ" sz="2200" dirty="0"/>
          </a:p>
          <a:p>
            <a:pPr marL="285750" indent="-285750">
              <a:buFont typeface="Arial" pitchFamily="34" charset="0"/>
              <a:buChar char="•"/>
              <a:defRPr/>
            </a:pPr>
            <a:r>
              <a:rPr lang="en-NZ" sz="2200" dirty="0" smtClean="0"/>
              <a:t>Meiosis:</a:t>
            </a:r>
          </a:p>
          <a:p>
            <a:pPr marL="742950" lvl="1" indent="-285750">
              <a:buFont typeface="Arial" pitchFamily="34" charset="0"/>
              <a:buChar char="•"/>
              <a:defRPr/>
            </a:pPr>
            <a:r>
              <a:rPr lang="en-NZ" sz="2200" dirty="0" smtClean="0"/>
              <a:t>Independent assortment</a:t>
            </a:r>
            <a:endParaRPr lang="en-NZ" sz="2200" dirty="0"/>
          </a:p>
          <a:p>
            <a:pPr marL="742950" lvl="1" indent="-285750">
              <a:buFont typeface="Arial" pitchFamily="34" charset="0"/>
              <a:buChar char="•"/>
              <a:defRPr/>
            </a:pPr>
            <a:r>
              <a:rPr lang="en-NZ" sz="2200" dirty="0" smtClean="0"/>
              <a:t>Segregation</a:t>
            </a:r>
          </a:p>
          <a:p>
            <a:pPr marL="742950" lvl="1" indent="-285750">
              <a:buFont typeface="Arial" pitchFamily="34" charset="0"/>
              <a:buChar char="•"/>
              <a:defRPr/>
            </a:pPr>
            <a:r>
              <a:rPr lang="en-NZ" sz="2200" dirty="0"/>
              <a:t>C</a:t>
            </a:r>
            <a:r>
              <a:rPr lang="en-NZ" sz="2200" dirty="0" smtClean="0"/>
              <a:t>rossing </a:t>
            </a:r>
            <a:r>
              <a:rPr lang="en-NZ" sz="2200" dirty="0"/>
              <a:t>over </a:t>
            </a:r>
            <a:endParaRPr lang="en-NZ" sz="2200" dirty="0" smtClean="0"/>
          </a:p>
          <a:p>
            <a:pPr marL="285750" indent="-285750">
              <a:buFont typeface="Arial" pitchFamily="34" charset="0"/>
              <a:buChar char="•"/>
              <a:defRPr/>
            </a:pPr>
            <a:endParaRPr lang="en-NZ" sz="2200" dirty="0"/>
          </a:p>
          <a:p>
            <a:pPr marL="285750" indent="-285750">
              <a:buFont typeface="Arial" pitchFamily="34" charset="0"/>
              <a:buChar char="•"/>
              <a:defRPr/>
            </a:pPr>
            <a:r>
              <a:rPr lang="en-NZ" sz="2200" dirty="0" smtClean="0"/>
              <a:t>Sexual reproduction</a:t>
            </a:r>
            <a:endParaRPr lang="en-NZ" sz="2200" dirty="0"/>
          </a:p>
          <a:p>
            <a:pPr>
              <a:defRPr/>
            </a:pPr>
            <a:r>
              <a:rPr lang="en-NZ" sz="2200" dirty="0"/>
              <a:t>   </a:t>
            </a:r>
          </a:p>
        </p:txBody>
      </p:sp>
      <p:sp>
        <p:nvSpPr>
          <p:cNvPr id="4" name="TextBox 3"/>
          <p:cNvSpPr txBox="1"/>
          <p:nvPr/>
        </p:nvSpPr>
        <p:spPr>
          <a:xfrm>
            <a:off x="4343400" y="1729800"/>
            <a:ext cx="4191000" cy="5509200"/>
          </a:xfrm>
          <a:prstGeom prst="rect">
            <a:avLst/>
          </a:prstGeom>
          <a:noFill/>
        </p:spPr>
        <p:txBody>
          <a:bodyPr wrap="square">
            <a:spAutoFit/>
          </a:bodyPr>
          <a:lstStyle/>
          <a:p>
            <a:pPr>
              <a:defRPr/>
            </a:pPr>
            <a:r>
              <a:rPr lang="en-NZ" sz="2200" b="1" dirty="0" smtClean="0"/>
              <a:t>Inheritance</a:t>
            </a:r>
            <a:r>
              <a:rPr lang="en-NZ" sz="2200" dirty="0" smtClean="0"/>
              <a:t>:</a:t>
            </a:r>
            <a:endParaRPr lang="en-NZ" sz="2200" dirty="0"/>
          </a:p>
          <a:p>
            <a:pPr marL="285750" indent="-285750">
              <a:buFont typeface="Arial" pitchFamily="34" charset="0"/>
              <a:buChar char="•"/>
              <a:defRPr/>
            </a:pPr>
            <a:endParaRPr lang="en-NZ" sz="2200" dirty="0"/>
          </a:p>
          <a:p>
            <a:pPr marL="285750" indent="-285750">
              <a:buFont typeface="Arial" pitchFamily="34" charset="0"/>
              <a:buChar char="•"/>
              <a:defRPr/>
            </a:pPr>
            <a:r>
              <a:rPr lang="en-NZ" sz="2200" dirty="0" smtClean="0"/>
              <a:t>Monohybrid:</a:t>
            </a:r>
            <a:endParaRPr lang="en-NZ" sz="2200" dirty="0"/>
          </a:p>
          <a:p>
            <a:pPr marL="742950" lvl="1" indent="-285750">
              <a:buFont typeface="Arial" pitchFamily="34" charset="0"/>
              <a:buChar char="•"/>
              <a:defRPr/>
            </a:pPr>
            <a:r>
              <a:rPr lang="en-NZ" sz="2200" dirty="0" smtClean="0"/>
              <a:t>Complete dominance</a:t>
            </a:r>
          </a:p>
          <a:p>
            <a:pPr marL="742950" lvl="1" indent="-285750">
              <a:buFont typeface="Arial" pitchFamily="34" charset="0"/>
              <a:buChar char="•"/>
              <a:defRPr/>
            </a:pPr>
            <a:r>
              <a:rPr lang="en-NZ" sz="2200" dirty="0" smtClean="0"/>
              <a:t>Co-dominance</a:t>
            </a:r>
            <a:endParaRPr lang="en-NZ" sz="2200" dirty="0"/>
          </a:p>
          <a:p>
            <a:pPr marL="742950" lvl="1" indent="-285750">
              <a:buFont typeface="Arial" pitchFamily="34" charset="0"/>
              <a:buChar char="•"/>
              <a:defRPr/>
            </a:pPr>
            <a:r>
              <a:rPr lang="en-NZ" sz="2200" dirty="0"/>
              <a:t>Incomplete dominance</a:t>
            </a:r>
          </a:p>
          <a:p>
            <a:pPr marL="742950" lvl="1" indent="-285750">
              <a:buFont typeface="Arial" pitchFamily="34" charset="0"/>
              <a:buChar char="•"/>
              <a:defRPr/>
            </a:pPr>
            <a:r>
              <a:rPr lang="en-NZ" sz="2200" dirty="0"/>
              <a:t>Lethal alleles</a:t>
            </a:r>
          </a:p>
          <a:p>
            <a:pPr marL="742950" lvl="1" indent="-285750">
              <a:buFont typeface="Arial" pitchFamily="34" charset="0"/>
              <a:buChar char="•"/>
              <a:defRPr/>
            </a:pPr>
            <a:r>
              <a:rPr lang="en-NZ" sz="2200" dirty="0"/>
              <a:t>Multiple alleles</a:t>
            </a:r>
          </a:p>
          <a:p>
            <a:pPr>
              <a:defRPr/>
            </a:pPr>
            <a:endParaRPr lang="en-NZ" sz="2200" dirty="0"/>
          </a:p>
          <a:p>
            <a:pPr marL="285750" indent="-285750">
              <a:buFont typeface="Arial" pitchFamily="34" charset="0"/>
              <a:buChar char="•"/>
              <a:defRPr/>
            </a:pPr>
            <a:r>
              <a:rPr lang="en-NZ" sz="2200" dirty="0"/>
              <a:t>Dihybrid inheritance</a:t>
            </a:r>
          </a:p>
          <a:p>
            <a:pPr marL="285750" indent="-285750">
              <a:buFont typeface="Arial" pitchFamily="34" charset="0"/>
              <a:buChar char="•"/>
              <a:defRPr/>
            </a:pPr>
            <a:endParaRPr lang="en-NZ" sz="2200" dirty="0"/>
          </a:p>
          <a:p>
            <a:pPr marL="285750" indent="-285750">
              <a:buFont typeface="Arial" pitchFamily="34" charset="0"/>
              <a:buChar char="•"/>
              <a:defRPr/>
            </a:pPr>
            <a:r>
              <a:rPr lang="en-NZ" sz="2200" dirty="0"/>
              <a:t>The effect of </a:t>
            </a:r>
            <a:r>
              <a:rPr lang="en-NZ" sz="2200" dirty="0" smtClean="0"/>
              <a:t>linked genes and crossing over </a:t>
            </a:r>
            <a:r>
              <a:rPr lang="en-NZ" sz="2200" dirty="0"/>
              <a:t>on dihybrid</a:t>
            </a:r>
          </a:p>
          <a:p>
            <a:pPr>
              <a:defRPr/>
            </a:pPr>
            <a:r>
              <a:rPr lang="en-NZ" sz="2200" dirty="0"/>
              <a:t>    inheritance</a:t>
            </a:r>
          </a:p>
          <a:p>
            <a:pPr lvl="1">
              <a:defRPr/>
            </a:pPr>
            <a:endParaRPr lang="en-NZ" sz="2200" dirty="0"/>
          </a:p>
          <a:p>
            <a:pPr marL="285750" indent="-285750">
              <a:buFont typeface="Arial" pitchFamily="34" charset="0"/>
              <a:buChar char="•"/>
              <a:defRPr/>
            </a:pPr>
            <a:endParaRPr lang="en-NZ" sz="2200" dirty="0"/>
          </a:p>
        </p:txBody>
      </p:sp>
    </p:spTree>
    <p:extLst>
      <p:ext uri="{BB962C8B-B14F-4D97-AF65-F5344CB8AC3E}">
        <p14:creationId xmlns:p14="http://schemas.microsoft.com/office/powerpoint/2010/main" val="8136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gene flow matter?</a:t>
            </a:r>
            <a:endParaRPr lang="en-US" dirty="0"/>
          </a:p>
        </p:txBody>
      </p:sp>
      <p:sp>
        <p:nvSpPr>
          <p:cNvPr id="3" name="Content Placeholder 2"/>
          <p:cNvSpPr>
            <a:spLocks noGrp="1"/>
          </p:cNvSpPr>
          <p:nvPr>
            <p:ph idx="1"/>
          </p:nvPr>
        </p:nvSpPr>
        <p:spPr>
          <a:xfrm>
            <a:off x="457200" y="1600200"/>
            <a:ext cx="4800600" cy="5181600"/>
          </a:xfrm>
        </p:spPr>
        <p:txBody>
          <a:bodyPr>
            <a:normAutofit fontScale="70000" lnSpcReduction="20000"/>
          </a:bodyPr>
          <a:lstStyle/>
          <a:p>
            <a:r>
              <a:rPr lang="en-US" dirty="0"/>
              <a:t>Example</a:t>
            </a:r>
          </a:p>
          <a:p>
            <a:pPr lvl="1"/>
            <a:r>
              <a:rPr lang="en-US" dirty="0"/>
              <a:t>A mutation occurs in the Beach population giving the frogs a longer tongue which allows them to catch bigger, faster prey.</a:t>
            </a:r>
          </a:p>
          <a:p>
            <a:pPr lvl="1"/>
            <a:r>
              <a:rPr lang="en-US" dirty="0"/>
              <a:t>With gene flow, this beneficial mutation will gradually spread to all the populations.</a:t>
            </a:r>
          </a:p>
          <a:p>
            <a:pPr lvl="1"/>
            <a:r>
              <a:rPr lang="en-US" dirty="0"/>
              <a:t>Without gene flow, the Beach population would adapt to their different prey and could eventually end up becoming a different species from the other populations. </a:t>
            </a:r>
          </a:p>
          <a:p>
            <a:pPr lvl="1"/>
            <a:r>
              <a:rPr lang="en-US" dirty="0"/>
              <a:t>If the long- and short-tongued species ever had to compete for food, the short-tongued </a:t>
            </a:r>
            <a:r>
              <a:rPr lang="en-US" dirty="0" smtClean="0"/>
              <a:t>species would have to specialize in a different food source or it </a:t>
            </a:r>
            <a:r>
              <a:rPr lang="en-US" dirty="0"/>
              <a:t>could die </a:t>
            </a:r>
            <a:r>
              <a:rPr lang="en-US" dirty="0" smtClean="0"/>
              <a:t>out.</a:t>
            </a:r>
            <a:endParaRPr lang="en-US" dirty="0"/>
          </a:p>
          <a:p>
            <a:endParaRPr lang="en-US" dirty="0"/>
          </a:p>
        </p:txBody>
      </p:sp>
      <p:pic>
        <p:nvPicPr>
          <p:cNvPr id="7170" name="Picture 2" descr="Frog With Bug On Tongue Royalty Free Stock Photo - Image: 15498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657600"/>
            <a:ext cx="2730280" cy="201358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875" y="1505004"/>
            <a:ext cx="2209674" cy="190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200" y="5791200"/>
            <a:ext cx="3099823" cy="646331"/>
          </a:xfrm>
          <a:prstGeom prst="rect">
            <a:avLst/>
          </a:prstGeom>
          <a:noFill/>
        </p:spPr>
        <p:txBody>
          <a:bodyPr wrap="none" rtlCol="0">
            <a:spAutoFit/>
          </a:bodyPr>
          <a:lstStyle/>
          <a:p>
            <a:r>
              <a:rPr lang="en-US" dirty="0" smtClean="0"/>
              <a:t>Remember: MUTATION is the </a:t>
            </a:r>
          </a:p>
          <a:p>
            <a:r>
              <a:rPr lang="en-US" dirty="0"/>
              <a:t>u</a:t>
            </a:r>
            <a:r>
              <a:rPr lang="en-US" dirty="0" smtClean="0"/>
              <a:t>ltimate source of all variation.</a:t>
            </a:r>
            <a:endParaRPr lang="en-US" dirty="0"/>
          </a:p>
        </p:txBody>
      </p:sp>
    </p:spTree>
    <p:extLst>
      <p:ext uri="{BB962C8B-B14F-4D97-AF65-F5344CB8AC3E}">
        <p14:creationId xmlns:p14="http://schemas.microsoft.com/office/powerpoint/2010/main" val="21406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a:xfrm>
            <a:off x="457200" y="1600200"/>
            <a:ext cx="8305800" cy="5029200"/>
          </a:xfrm>
        </p:spPr>
        <p:txBody>
          <a:bodyPr>
            <a:normAutofit fontScale="85000" lnSpcReduction="20000"/>
          </a:bodyPr>
          <a:lstStyle/>
          <a:p>
            <a:r>
              <a:rPr lang="en-US" dirty="0" smtClean="0"/>
              <a:t>Immigration – moving into a population</a:t>
            </a:r>
          </a:p>
          <a:p>
            <a:pPr marL="457200" lvl="1" indent="0">
              <a:buNone/>
            </a:pPr>
            <a:r>
              <a:rPr lang="en-US" b="1" dirty="0" smtClean="0">
                <a:solidFill>
                  <a:srgbClr val="FF0000"/>
                </a:solidFill>
              </a:rPr>
              <a:t>I</a:t>
            </a:r>
            <a:r>
              <a:rPr lang="en-US" dirty="0" smtClean="0"/>
              <a:t>mmigrant = </a:t>
            </a:r>
            <a:r>
              <a:rPr lang="en-US" b="1" dirty="0" smtClean="0">
                <a:solidFill>
                  <a:srgbClr val="FF0000"/>
                </a:solidFill>
              </a:rPr>
              <a:t>I</a:t>
            </a:r>
            <a:r>
              <a:rPr lang="en-US" b="1" dirty="0" smtClean="0"/>
              <a:t>n</a:t>
            </a:r>
          </a:p>
          <a:p>
            <a:pPr marL="457200" lvl="1" indent="0">
              <a:buNone/>
            </a:pPr>
            <a:endParaRPr lang="en-US" dirty="0" smtClean="0"/>
          </a:p>
          <a:p>
            <a:r>
              <a:rPr lang="en-US" dirty="0" smtClean="0"/>
              <a:t>Emigration – moving out of a population</a:t>
            </a:r>
          </a:p>
          <a:p>
            <a:pPr marL="457200" lvl="1" indent="0">
              <a:buNone/>
            </a:pPr>
            <a:r>
              <a:rPr lang="en-US" b="1" dirty="0" smtClean="0">
                <a:solidFill>
                  <a:srgbClr val="FF0000"/>
                </a:solidFill>
              </a:rPr>
              <a:t>E</a:t>
            </a:r>
            <a:r>
              <a:rPr lang="en-US" dirty="0" smtClean="0"/>
              <a:t>migrant = </a:t>
            </a:r>
            <a:r>
              <a:rPr lang="en-US" b="1" dirty="0" smtClean="0">
                <a:solidFill>
                  <a:srgbClr val="FF0000"/>
                </a:solidFill>
              </a:rPr>
              <a:t>E</a:t>
            </a:r>
            <a:r>
              <a:rPr lang="en-US" dirty="0" smtClean="0"/>
              <a:t>xit</a:t>
            </a:r>
          </a:p>
          <a:p>
            <a:pPr marL="457200" lvl="1" indent="0">
              <a:buNone/>
            </a:pPr>
            <a:endParaRPr lang="en-US" dirty="0"/>
          </a:p>
          <a:p>
            <a:pPr marL="457200" lvl="1" indent="0">
              <a:buNone/>
            </a:pPr>
            <a:endParaRPr lang="en-US" dirty="0" smtClean="0"/>
          </a:p>
          <a:p>
            <a:pPr marL="457200" lvl="1" indent="0">
              <a:buNone/>
            </a:pPr>
            <a:r>
              <a:rPr lang="en-US" dirty="0" smtClean="0"/>
              <a:t>Note: In this topic, when we talk about migration we mean </a:t>
            </a:r>
            <a:r>
              <a:rPr lang="en-US" b="1" i="1" dirty="0" smtClean="0"/>
              <a:t>individuals migrating between populations.</a:t>
            </a:r>
            <a:r>
              <a:rPr lang="en-US" dirty="0" smtClean="0"/>
              <a:t> Not the migration of a population as a whole, e.g. African herds, whales, geese.</a:t>
            </a:r>
          </a:p>
          <a:p>
            <a:pPr marL="457200" lvl="1" indent="0">
              <a:buNone/>
            </a:pPr>
            <a:r>
              <a:rPr lang="en-US" dirty="0" smtClean="0"/>
              <a:t>Individual migration between populations changes allele frequencies. </a:t>
            </a:r>
          </a:p>
          <a:p>
            <a:pPr marL="457200" lvl="1" indent="0">
              <a:buNone/>
            </a:pPr>
            <a:r>
              <a:rPr lang="en-US" dirty="0" smtClean="0"/>
              <a:t>All flying South for winter does not.</a:t>
            </a:r>
            <a:endParaRPr lang="en-US" dirty="0"/>
          </a:p>
          <a:p>
            <a:pPr marL="457200" lvl="1" indent="0">
              <a:buNone/>
            </a:pPr>
            <a:endParaRPr lang="en-US" dirty="0"/>
          </a:p>
        </p:txBody>
      </p:sp>
    </p:spTree>
    <p:extLst>
      <p:ext uri="{BB962C8B-B14F-4D97-AF65-F5344CB8AC3E}">
        <p14:creationId xmlns:p14="http://schemas.microsoft.com/office/powerpoint/2010/main" val="3809231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Genetics</a:t>
            </a:r>
            <a:endParaRPr lang="en-US" dirty="0"/>
          </a:p>
        </p:txBody>
      </p:sp>
      <p:sp>
        <p:nvSpPr>
          <p:cNvPr id="3" name="Content Placeholder 2"/>
          <p:cNvSpPr>
            <a:spLocks noGrp="1"/>
          </p:cNvSpPr>
          <p:nvPr>
            <p:ph idx="1"/>
          </p:nvPr>
        </p:nvSpPr>
        <p:spPr/>
        <p:txBody>
          <a:bodyPr/>
          <a:lstStyle/>
          <a:p>
            <a:r>
              <a:rPr lang="en-US" dirty="0" smtClean="0"/>
              <a:t>Factors affecting allele frequencies in a gene pool:</a:t>
            </a:r>
          </a:p>
          <a:p>
            <a:pPr lvl="1"/>
            <a:endParaRPr lang="en-US" dirty="0" smtClean="0"/>
          </a:p>
          <a:p>
            <a:pPr lvl="1"/>
            <a:r>
              <a:rPr lang="en-US" dirty="0" smtClean="0"/>
              <a:t>Migration</a:t>
            </a:r>
          </a:p>
          <a:p>
            <a:pPr lvl="1"/>
            <a:endParaRPr lang="en-US" dirty="0"/>
          </a:p>
          <a:p>
            <a:pPr lvl="1"/>
            <a:r>
              <a:rPr lang="en-US" dirty="0" smtClean="0"/>
              <a:t>Genetic Drift</a:t>
            </a:r>
          </a:p>
          <a:p>
            <a:pPr lvl="1"/>
            <a:endParaRPr lang="en-US" dirty="0"/>
          </a:p>
          <a:p>
            <a:pPr lvl="1"/>
            <a:r>
              <a:rPr lang="en-US" dirty="0" smtClean="0"/>
              <a:t>Natural Selection</a:t>
            </a:r>
            <a:endParaRPr lang="en-US" dirty="0"/>
          </a:p>
        </p:txBody>
      </p:sp>
      <p:sp>
        <p:nvSpPr>
          <p:cNvPr id="4" name="Rectangle 3"/>
          <p:cNvSpPr/>
          <p:nvPr/>
        </p:nvSpPr>
        <p:spPr>
          <a:xfrm>
            <a:off x="1257836" y="4153437"/>
            <a:ext cx="2018763" cy="533400"/>
          </a:xfrm>
          <a:prstGeom prst="rect">
            <a:avLst/>
          </a:prstGeom>
          <a:solidFill>
            <a:srgbClr val="77933C">
              <a:alpha val="54902"/>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421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p:txBody>
          <a:bodyPr/>
          <a:lstStyle/>
          <a:p>
            <a:r>
              <a:rPr lang="en-US" dirty="0" smtClean="0"/>
              <a:t>Sometimes changes in the allele frequency in a population is random.</a:t>
            </a:r>
          </a:p>
          <a:p>
            <a:endParaRPr lang="en-US" dirty="0"/>
          </a:p>
          <a:p>
            <a:r>
              <a:rPr lang="en-US" dirty="0" smtClean="0"/>
              <a:t>As individuals die or are born, the allele frequencies of the population changes.</a:t>
            </a:r>
          </a:p>
        </p:txBody>
      </p:sp>
    </p:spTree>
    <p:extLst>
      <p:ext uri="{BB962C8B-B14F-4D97-AF65-F5344CB8AC3E}">
        <p14:creationId xmlns:p14="http://schemas.microsoft.com/office/powerpoint/2010/main" val="2613654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Genetic Drift</a:t>
            </a:r>
            <a:endParaRPr lang="en-US" dirty="0"/>
          </a:p>
        </p:txBody>
      </p:sp>
      <p:sp>
        <p:nvSpPr>
          <p:cNvPr id="3" name="Content Placeholder 2"/>
          <p:cNvSpPr>
            <a:spLocks noGrp="1"/>
          </p:cNvSpPr>
          <p:nvPr>
            <p:ph idx="1"/>
          </p:nvPr>
        </p:nvSpPr>
        <p:spPr>
          <a:xfrm>
            <a:off x="457200" y="1142998"/>
            <a:ext cx="8229600" cy="5715001"/>
          </a:xfrm>
        </p:spPr>
        <p:txBody>
          <a:bodyPr>
            <a:normAutofit fontScale="85000" lnSpcReduction="20000"/>
          </a:bodyPr>
          <a:lstStyle/>
          <a:p>
            <a:r>
              <a:rPr lang="en-US" dirty="0" smtClean="0"/>
              <a:t>Simulation: M&amp;M populations</a:t>
            </a:r>
          </a:p>
          <a:p>
            <a:r>
              <a:rPr lang="en-US" dirty="0" smtClean="0"/>
              <a:t>Place one </a:t>
            </a:r>
            <a:r>
              <a:rPr lang="en-US" dirty="0" err="1" smtClean="0"/>
              <a:t>colour</a:t>
            </a:r>
            <a:r>
              <a:rPr lang="en-US" dirty="0" smtClean="0"/>
              <a:t> by each number.</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Roll the dice five times to see which </a:t>
            </a:r>
            <a:r>
              <a:rPr lang="en-US" dirty="0" err="1" smtClean="0"/>
              <a:t>colours</a:t>
            </a:r>
            <a:r>
              <a:rPr lang="en-US" dirty="0" smtClean="0"/>
              <a:t> contribute to the next generation. </a:t>
            </a:r>
          </a:p>
          <a:p>
            <a:r>
              <a:rPr lang="en-US" dirty="0" smtClean="0"/>
              <a:t>Repeat until one allele becomes “fixed” (is the only one left.</a:t>
            </a:r>
            <a:r>
              <a:rPr lang="en-US" dirty="0"/>
              <a:t> </a:t>
            </a:r>
            <a:endParaRPr lang="en-US" dirty="0" smtClean="0"/>
          </a:p>
          <a:p>
            <a:r>
              <a:rPr lang="en-US" dirty="0" smtClean="0"/>
              <a:t>Calculate </a:t>
            </a:r>
            <a:r>
              <a:rPr lang="en-US" dirty="0"/>
              <a:t>phenotype frequency in each generation.</a:t>
            </a:r>
          </a:p>
          <a:p>
            <a:endParaRPr lang="en-US" dirty="0" smtClean="0"/>
          </a:p>
          <a:p>
            <a:endParaRPr lang="en-US" dirty="0"/>
          </a:p>
          <a:p>
            <a:endParaRPr lang="en-US" dirty="0"/>
          </a:p>
        </p:txBody>
      </p:sp>
      <p:sp>
        <p:nvSpPr>
          <p:cNvPr id="4" name="TextBox 3"/>
          <p:cNvSpPr txBox="1"/>
          <p:nvPr/>
        </p:nvSpPr>
        <p:spPr>
          <a:xfrm>
            <a:off x="1376825" y="2292736"/>
            <a:ext cx="359394" cy="2126864"/>
          </a:xfrm>
          <a:prstGeom prst="rect">
            <a:avLst/>
          </a:prstGeom>
          <a:noFill/>
        </p:spPr>
        <p:txBody>
          <a:bodyPr wrap="none" rtlCol="0">
            <a:spAutoFit/>
          </a:bodyPr>
          <a:lstStyle/>
          <a:p>
            <a:pPr>
              <a:lnSpc>
                <a:spcPct val="150000"/>
              </a:lnSpc>
            </a:pPr>
            <a:r>
              <a:rPr lang="en-US" dirty="0" smtClean="0"/>
              <a:t>1.</a:t>
            </a:r>
          </a:p>
          <a:p>
            <a:pPr>
              <a:lnSpc>
                <a:spcPct val="150000"/>
              </a:lnSpc>
            </a:pPr>
            <a:r>
              <a:rPr lang="en-US" dirty="0" smtClean="0"/>
              <a:t>2.</a:t>
            </a:r>
          </a:p>
          <a:p>
            <a:pPr>
              <a:lnSpc>
                <a:spcPct val="150000"/>
              </a:lnSpc>
            </a:pPr>
            <a:r>
              <a:rPr lang="en-US" dirty="0" smtClean="0"/>
              <a:t>3.</a:t>
            </a:r>
          </a:p>
          <a:p>
            <a:pPr>
              <a:lnSpc>
                <a:spcPct val="150000"/>
              </a:lnSpc>
            </a:pPr>
            <a:r>
              <a:rPr lang="en-US" dirty="0" smtClean="0"/>
              <a:t>4.</a:t>
            </a:r>
          </a:p>
          <a:p>
            <a:pPr>
              <a:lnSpc>
                <a:spcPct val="150000"/>
              </a:lnSpc>
            </a:pPr>
            <a:r>
              <a:rPr lang="en-US" dirty="0" smtClean="0"/>
              <a:t>5.</a:t>
            </a:r>
            <a:endParaRPr lang="en-US" dirty="0"/>
          </a:p>
        </p:txBody>
      </p:sp>
      <p:sp>
        <p:nvSpPr>
          <p:cNvPr id="5" name="Oval 4"/>
          <p:cNvSpPr/>
          <p:nvPr/>
        </p:nvSpPr>
        <p:spPr>
          <a:xfrm>
            <a:off x="1752600" y="2425521"/>
            <a:ext cx="268698" cy="317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52600" y="2819400"/>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p:cNvSpPr/>
          <p:nvPr/>
        </p:nvSpPr>
        <p:spPr>
          <a:xfrm>
            <a:off x="1746563" y="3276600"/>
            <a:ext cx="268698" cy="3176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1752600" y="3657600"/>
            <a:ext cx="268698" cy="3176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p:cNvSpPr/>
          <p:nvPr/>
        </p:nvSpPr>
        <p:spPr>
          <a:xfrm>
            <a:off x="1752600" y="4101921"/>
            <a:ext cx="268698" cy="31767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2102355"/>
            <a:ext cx="1955425" cy="1200329"/>
          </a:xfrm>
          <a:prstGeom prst="rect">
            <a:avLst/>
          </a:prstGeom>
          <a:noFill/>
        </p:spPr>
        <p:txBody>
          <a:bodyPr wrap="square" rtlCol="0">
            <a:spAutoFit/>
          </a:bodyPr>
          <a:lstStyle/>
          <a:p>
            <a:r>
              <a:rPr lang="en-US" dirty="0" smtClean="0"/>
              <a:t>Rolls dice, gets 4, 3, 6, 5, 4, 5</a:t>
            </a:r>
          </a:p>
          <a:p>
            <a:r>
              <a:rPr lang="en-US" dirty="0" smtClean="0"/>
              <a:t>(ignore 6s, roll again)</a:t>
            </a:r>
            <a:endParaRPr lang="en-US" dirty="0"/>
          </a:p>
        </p:txBody>
      </p:sp>
      <p:sp>
        <p:nvSpPr>
          <p:cNvPr id="11" name="Oval 10"/>
          <p:cNvSpPr/>
          <p:nvPr/>
        </p:nvSpPr>
        <p:spPr>
          <a:xfrm>
            <a:off x="2240300" y="2425148"/>
            <a:ext cx="268698" cy="3176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2240300" y="2819400"/>
            <a:ext cx="268698" cy="3176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2240300" y="3276599"/>
            <a:ext cx="268698" cy="31767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40300" y="3651160"/>
            <a:ext cx="268698" cy="3176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p:cNvSpPr/>
          <p:nvPr/>
        </p:nvSpPr>
        <p:spPr>
          <a:xfrm>
            <a:off x="2240300" y="4088855"/>
            <a:ext cx="268698" cy="31767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5200" y="2025134"/>
            <a:ext cx="2765052" cy="369332"/>
          </a:xfrm>
          <a:prstGeom prst="rect">
            <a:avLst/>
          </a:prstGeom>
          <a:noFill/>
        </p:spPr>
        <p:txBody>
          <a:bodyPr wrap="none" rtlCol="0">
            <a:spAutoFit/>
          </a:bodyPr>
          <a:lstStyle/>
          <a:p>
            <a:r>
              <a:rPr lang="en-US" dirty="0" smtClean="0"/>
              <a:t>Generation:     1       2      3  </a:t>
            </a:r>
            <a:endParaRPr lang="en-US" dirty="0"/>
          </a:p>
        </p:txBody>
      </p:sp>
      <p:sp>
        <p:nvSpPr>
          <p:cNvPr id="17" name="TextBox 16"/>
          <p:cNvSpPr txBox="1"/>
          <p:nvPr/>
        </p:nvSpPr>
        <p:spPr>
          <a:xfrm>
            <a:off x="6718852" y="3594278"/>
            <a:ext cx="1942173" cy="646331"/>
          </a:xfrm>
          <a:prstGeom prst="rect">
            <a:avLst/>
          </a:prstGeom>
          <a:noFill/>
        </p:spPr>
        <p:txBody>
          <a:bodyPr wrap="square" rtlCol="0">
            <a:spAutoFit/>
          </a:bodyPr>
          <a:lstStyle/>
          <a:p>
            <a:r>
              <a:rPr lang="en-US" dirty="0" smtClean="0"/>
              <a:t>Rolls dice, gets 4, 1, </a:t>
            </a:r>
            <a:r>
              <a:rPr lang="en-US" dirty="0"/>
              <a:t>2</a:t>
            </a:r>
            <a:r>
              <a:rPr lang="en-US" dirty="0" smtClean="0"/>
              <a:t>, </a:t>
            </a:r>
            <a:r>
              <a:rPr lang="en-US" dirty="0"/>
              <a:t>6</a:t>
            </a:r>
            <a:r>
              <a:rPr lang="en-US" dirty="0" smtClean="0"/>
              <a:t>, </a:t>
            </a:r>
            <a:r>
              <a:rPr lang="en-US" dirty="0"/>
              <a:t>3</a:t>
            </a:r>
            <a:r>
              <a:rPr lang="en-US" dirty="0" smtClean="0"/>
              <a:t>, 1</a:t>
            </a:r>
          </a:p>
        </p:txBody>
      </p:sp>
      <p:sp>
        <p:nvSpPr>
          <p:cNvPr id="19" name="Oval 18"/>
          <p:cNvSpPr/>
          <p:nvPr/>
        </p:nvSpPr>
        <p:spPr>
          <a:xfrm>
            <a:off x="2707287" y="2865596"/>
            <a:ext cx="268698" cy="3176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Oval 19"/>
          <p:cNvSpPr/>
          <p:nvPr/>
        </p:nvSpPr>
        <p:spPr>
          <a:xfrm>
            <a:off x="2698372" y="3289479"/>
            <a:ext cx="268698" cy="3176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p:cNvSpPr/>
          <p:nvPr/>
        </p:nvSpPr>
        <p:spPr>
          <a:xfrm>
            <a:off x="2707287" y="2425148"/>
            <a:ext cx="268698" cy="3176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Oval 22"/>
          <p:cNvSpPr/>
          <p:nvPr/>
        </p:nvSpPr>
        <p:spPr>
          <a:xfrm>
            <a:off x="2707287" y="3667351"/>
            <a:ext cx="268698" cy="31767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07287" y="4101921"/>
            <a:ext cx="268698" cy="3176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aphicFrame>
        <p:nvGraphicFramePr>
          <p:cNvPr id="25" name="Table 24"/>
          <p:cNvGraphicFramePr>
            <a:graphicFrameLocks noGrp="1"/>
          </p:cNvGraphicFramePr>
          <p:nvPr>
            <p:extLst>
              <p:ext uri="{D42A27DB-BD31-4B8C-83A1-F6EECF244321}">
                <p14:modId xmlns:p14="http://schemas.microsoft.com/office/powerpoint/2010/main" val="2243978787"/>
              </p:ext>
            </p:extLst>
          </p:nvPr>
        </p:nvGraphicFramePr>
        <p:xfrm>
          <a:off x="3276600" y="2220638"/>
          <a:ext cx="2971800" cy="2194560"/>
        </p:xfrm>
        <a:graphic>
          <a:graphicData uri="http://schemas.openxmlformats.org/drawingml/2006/table">
            <a:tbl>
              <a:tblPr firstRow="1" bandRow="1">
                <a:tableStyleId>{5C22544A-7EE6-4342-B048-85BDC9FD1C3A}</a:tableStyleId>
              </a:tblPr>
              <a:tblGrid>
                <a:gridCol w="914400"/>
                <a:gridCol w="685800"/>
                <a:gridCol w="628650"/>
                <a:gridCol w="742950"/>
              </a:tblGrid>
              <a:tr h="313385">
                <a:tc>
                  <a:txBody>
                    <a:bodyPr/>
                    <a:lstStyle/>
                    <a:p>
                      <a:r>
                        <a:rPr lang="en-US" dirty="0" smtClean="0">
                          <a:solidFill>
                            <a:schemeClr val="tx1"/>
                          </a:solidFill>
                        </a:rPr>
                        <a:t>Gen.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385">
                <a:tc>
                  <a:txBody>
                    <a:bodyPr/>
                    <a:lstStyle/>
                    <a:p>
                      <a:r>
                        <a:rPr lang="en-US" dirty="0" smtClean="0"/>
                        <a:t>Blue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4442">
                <a:tc>
                  <a:txBody>
                    <a:bodyPr/>
                    <a:lstStyle/>
                    <a:p>
                      <a:r>
                        <a:rPr lang="en-US" dirty="0" smtClean="0"/>
                        <a:t>Green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3385">
                <a:tc>
                  <a:txBody>
                    <a:bodyPr/>
                    <a:lstStyle/>
                    <a:p>
                      <a:r>
                        <a:rPr lang="en-US" dirty="0" smtClean="0"/>
                        <a:t>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2721">
                <a:tc>
                  <a:txBody>
                    <a:bodyPr/>
                    <a:lstStyle/>
                    <a:p>
                      <a:r>
                        <a:rPr lang="en-US" dirty="0" smtClean="0"/>
                        <a:t>Orange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60%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3235">
                <a:tc>
                  <a:txBody>
                    <a:bodyPr/>
                    <a:lstStyle/>
                    <a:p>
                      <a:r>
                        <a:rPr lang="en-US" dirty="0" smtClean="0"/>
                        <a:t>Yellow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766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7" grpId="0"/>
      <p:bldP spid="19" grpId="0" animBg="1"/>
      <p:bldP spid="20"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a:xfrm>
            <a:off x="457200" y="1600200"/>
            <a:ext cx="8305800" cy="4953000"/>
          </a:xfrm>
        </p:spPr>
        <p:txBody>
          <a:bodyPr>
            <a:normAutofit fontScale="85000" lnSpcReduction="20000"/>
          </a:bodyPr>
          <a:lstStyle/>
          <a:p>
            <a:r>
              <a:rPr lang="en-US" dirty="0" smtClean="0"/>
              <a:t>The simulation shows that even though no </a:t>
            </a:r>
            <a:r>
              <a:rPr lang="en-US" dirty="0" err="1" smtClean="0"/>
              <a:t>colour</a:t>
            </a:r>
            <a:r>
              <a:rPr lang="en-US" dirty="0" smtClean="0"/>
              <a:t> of M&amp;M is better than any other and the dice is random, changes can occur in the allele frequency of the population.</a:t>
            </a:r>
          </a:p>
          <a:p>
            <a:endParaRPr lang="en-US" dirty="0"/>
          </a:p>
          <a:p>
            <a:r>
              <a:rPr lang="en-US" dirty="0" smtClean="0"/>
              <a:t>This change by random chance is called evolution by genetic drift.</a:t>
            </a:r>
          </a:p>
          <a:p>
            <a:endParaRPr lang="en-US" dirty="0"/>
          </a:p>
          <a:p>
            <a:r>
              <a:rPr lang="en-US" dirty="0" smtClean="0"/>
              <a:t>Imagine repeating your experiment with 50 M&amp;Ms of each </a:t>
            </a:r>
            <a:r>
              <a:rPr lang="en-US" dirty="0" err="1" smtClean="0"/>
              <a:t>colour</a:t>
            </a:r>
            <a:r>
              <a:rPr lang="en-US" dirty="0" smtClean="0"/>
              <a:t> – what would you expect?</a:t>
            </a:r>
          </a:p>
          <a:p>
            <a:endParaRPr lang="en-US" dirty="0"/>
          </a:p>
          <a:p>
            <a:r>
              <a:rPr lang="en-NZ" dirty="0">
                <a:hlinkClick r:id="rId2"/>
              </a:rPr>
              <a:t>http://www.biology.arizona.edu/evolution/act/drift/frame.html</a:t>
            </a:r>
            <a:endParaRPr lang="en-US" dirty="0"/>
          </a:p>
        </p:txBody>
      </p:sp>
    </p:spTree>
    <p:extLst>
      <p:ext uri="{BB962C8B-B14F-4D97-AF65-F5344CB8AC3E}">
        <p14:creationId xmlns:p14="http://schemas.microsoft.com/office/powerpoint/2010/main" val="3025228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p:txBody>
          <a:bodyPr>
            <a:normAutofit lnSpcReduction="10000"/>
          </a:bodyPr>
          <a:lstStyle/>
          <a:p>
            <a:r>
              <a:rPr lang="en-US" dirty="0" smtClean="0"/>
              <a:t>Due to the Law of Large Numbers, small populations are much more susceptible to major changes from genetic drift than large populations.</a:t>
            </a:r>
          </a:p>
          <a:p>
            <a:r>
              <a:rPr lang="en-US" dirty="0" smtClean="0"/>
              <a:t>There are two scenarios which cause small populations which can increase the chances of evolution by genetic drift:</a:t>
            </a:r>
          </a:p>
          <a:p>
            <a:pPr lvl="1"/>
            <a:r>
              <a:rPr lang="en-US" dirty="0" smtClean="0"/>
              <a:t>Bottleneck Effect</a:t>
            </a:r>
          </a:p>
          <a:p>
            <a:pPr lvl="1"/>
            <a:r>
              <a:rPr lang="en-US" dirty="0" smtClean="0"/>
              <a:t>Founder Effect</a:t>
            </a:r>
            <a:endParaRPr lang="en-US" dirty="0"/>
          </a:p>
        </p:txBody>
      </p:sp>
    </p:spTree>
    <p:extLst>
      <p:ext uri="{BB962C8B-B14F-4D97-AF65-F5344CB8AC3E}">
        <p14:creationId xmlns:p14="http://schemas.microsoft.com/office/powerpoint/2010/main" val="328088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a:xfrm>
            <a:off x="457200" y="1600200"/>
            <a:ext cx="6096000" cy="5105400"/>
          </a:xfrm>
        </p:spPr>
        <p:txBody>
          <a:bodyPr>
            <a:normAutofit fontScale="85000" lnSpcReduction="10000"/>
          </a:bodyPr>
          <a:lstStyle/>
          <a:p>
            <a:r>
              <a:rPr lang="en-US" dirty="0" smtClean="0"/>
              <a:t>Bottleneck Effect</a:t>
            </a:r>
          </a:p>
          <a:p>
            <a:pPr marL="0" indent="0">
              <a:buNone/>
            </a:pPr>
            <a:r>
              <a:rPr lang="en-US" dirty="0" smtClean="0"/>
              <a:t>A bottleneck occurs when a catastrophic event suddenly reduces the population size</a:t>
            </a:r>
          </a:p>
          <a:p>
            <a:pPr marL="0" indent="0">
              <a:buNone/>
            </a:pPr>
            <a:r>
              <a:rPr lang="en-US" dirty="0" smtClean="0"/>
              <a:t>e.g. fire, flood, volcanic eruption, meteorite, human-related habitat destruction or predation.</a:t>
            </a:r>
          </a:p>
          <a:p>
            <a:pPr marL="0" indent="0">
              <a:buNone/>
            </a:pPr>
            <a:endParaRPr lang="en-US" dirty="0"/>
          </a:p>
          <a:p>
            <a:pPr marL="0" indent="0">
              <a:buNone/>
            </a:pPr>
            <a:r>
              <a:rPr lang="en-US" dirty="0" smtClean="0"/>
              <a:t>The few remaining survivors are not likely to represent the allele frequencies of the original population.</a:t>
            </a:r>
          </a:p>
          <a:p>
            <a:pPr marL="0" indent="0">
              <a:buNone/>
            </a:pPr>
            <a:r>
              <a:rPr lang="en-US" dirty="0" smtClean="0"/>
              <a:t>Their genetic diversity is reduced</a:t>
            </a:r>
            <a:endParaRPr lang="en-US" dirty="0"/>
          </a:p>
        </p:txBody>
      </p:sp>
      <p:pic>
        <p:nvPicPr>
          <p:cNvPr id="8194" name="Picture 2" descr="http://www.citruscollege.edu/lc/archive/biology/PublishingImages/0305l.jpg"/>
          <p:cNvPicPr>
            <a:picLocks noChangeAspect="1" noChangeArrowheads="1"/>
          </p:cNvPicPr>
          <p:nvPr/>
        </p:nvPicPr>
        <p:blipFill rotWithShape="1">
          <a:blip r:embed="rId2">
            <a:extLst>
              <a:ext uri="{28A0092B-C50C-407E-A947-70E740481C1C}">
                <a14:useLocalDpi xmlns:a14="http://schemas.microsoft.com/office/drawing/2010/main" val="0"/>
              </a:ext>
            </a:extLst>
          </a:blip>
          <a:srcRect l="38261" t="2881" r="7942"/>
          <a:stretch/>
        </p:blipFill>
        <p:spPr bwMode="auto">
          <a:xfrm>
            <a:off x="6416988" y="1524000"/>
            <a:ext cx="2599078"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41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a:xfrm>
            <a:off x="457200" y="1600201"/>
            <a:ext cx="8229600" cy="3276599"/>
          </a:xfrm>
        </p:spPr>
        <p:txBody>
          <a:bodyPr>
            <a:normAutofit fontScale="92500" lnSpcReduction="20000"/>
          </a:bodyPr>
          <a:lstStyle/>
          <a:p>
            <a:r>
              <a:rPr lang="en-US" dirty="0" smtClean="0"/>
              <a:t>Bottleneck Effect</a:t>
            </a:r>
          </a:p>
          <a:p>
            <a:pPr lvl="1"/>
            <a:r>
              <a:rPr lang="en-US" dirty="0" smtClean="0"/>
              <a:t>Several species of cheetah once roamed all of the Northern Hemisphere. Rapid climate change 10,000 years ago left only one species remaining with very little genetic diversity. Subsequent inbreeding has left cheetah susceptible to diseases, viruses and further climate change. Zoos aim to counter the effects of this bottleneck through breeding programs to </a:t>
            </a:r>
            <a:r>
              <a:rPr lang="en-US" dirty="0" err="1" smtClean="0"/>
              <a:t>maximise</a:t>
            </a:r>
            <a:r>
              <a:rPr lang="en-US" dirty="0" smtClean="0"/>
              <a:t> diversity. </a:t>
            </a:r>
            <a:endParaRPr lang="en-US" dirty="0"/>
          </a:p>
        </p:txBody>
      </p:sp>
      <p:pic>
        <p:nvPicPr>
          <p:cNvPr id="9218" name="Picture 2" descr="http://www.cheetah.org/ama/orig/wollert_recur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 y="4876800"/>
            <a:ext cx="9214876"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59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a:xfrm>
            <a:off x="457200" y="1600201"/>
            <a:ext cx="4953000" cy="5257799"/>
          </a:xfrm>
        </p:spPr>
        <p:txBody>
          <a:bodyPr>
            <a:normAutofit lnSpcReduction="10000"/>
          </a:bodyPr>
          <a:lstStyle/>
          <a:p>
            <a:r>
              <a:rPr lang="en-US" dirty="0" smtClean="0"/>
              <a:t>Bottleneck Effect</a:t>
            </a:r>
          </a:p>
          <a:p>
            <a:pPr lvl="1"/>
            <a:r>
              <a:rPr lang="en-US" dirty="0" err="1" smtClean="0"/>
              <a:t>Takahe</a:t>
            </a:r>
            <a:r>
              <a:rPr lang="en-US" dirty="0" smtClean="0"/>
              <a:t> faced an even more dire problem. They were declared extinct in 1898 due to predation by introduced species (including humans). In 1948, a small population was located in </a:t>
            </a:r>
            <a:r>
              <a:rPr lang="en-US" dirty="0" err="1" smtClean="0"/>
              <a:t>Fiordland</a:t>
            </a:r>
            <a:r>
              <a:rPr lang="en-US" dirty="0" smtClean="0"/>
              <a:t>. The </a:t>
            </a:r>
            <a:r>
              <a:rPr lang="en-US" dirty="0" err="1" smtClean="0"/>
              <a:t>takahe</a:t>
            </a:r>
            <a:r>
              <a:rPr lang="en-US" dirty="0" smtClean="0"/>
              <a:t> population today is 216 and growing but inbreeding is still a major concern.</a:t>
            </a:r>
            <a:endParaRPr lang="en-US" dirty="0"/>
          </a:p>
        </p:txBody>
      </p:sp>
      <p:pic>
        <p:nvPicPr>
          <p:cNvPr id="10242" name="Picture 2" descr="http://www.thefeaturedcreature.dreamhosters.com/wordpress6/wp-content/uploads/2012/10/Takahe-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295400"/>
            <a:ext cx="3430556" cy="27315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origin-ars.els-cdn.com/content/image/1-s2.0-S0169534702024898-grbo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352" y="4224262"/>
            <a:ext cx="2665446" cy="260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7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Genetics</a:t>
            </a:r>
            <a:endParaRPr lang="en-US" dirty="0"/>
          </a:p>
        </p:txBody>
      </p:sp>
      <p:sp>
        <p:nvSpPr>
          <p:cNvPr id="3" name="Content Placeholder 2"/>
          <p:cNvSpPr>
            <a:spLocks noGrp="1"/>
          </p:cNvSpPr>
          <p:nvPr>
            <p:ph idx="1"/>
          </p:nvPr>
        </p:nvSpPr>
        <p:spPr/>
        <p:txBody>
          <a:bodyPr/>
          <a:lstStyle/>
          <a:p>
            <a:r>
              <a:rPr lang="en-US" dirty="0" smtClean="0"/>
              <a:t>Factors affecting allele frequencies in a gene pool:</a:t>
            </a:r>
          </a:p>
          <a:p>
            <a:pPr lvl="1"/>
            <a:endParaRPr lang="en-US" dirty="0" smtClean="0"/>
          </a:p>
          <a:p>
            <a:pPr lvl="1"/>
            <a:r>
              <a:rPr lang="en-US" dirty="0" smtClean="0"/>
              <a:t>Migration</a:t>
            </a:r>
          </a:p>
          <a:p>
            <a:pPr lvl="1"/>
            <a:endParaRPr lang="en-US" dirty="0"/>
          </a:p>
          <a:p>
            <a:pPr lvl="1"/>
            <a:r>
              <a:rPr lang="en-US" dirty="0" smtClean="0"/>
              <a:t>Genetic Drift</a:t>
            </a:r>
          </a:p>
          <a:p>
            <a:pPr lvl="1"/>
            <a:endParaRPr lang="en-US" dirty="0"/>
          </a:p>
          <a:p>
            <a:pPr lvl="1"/>
            <a:r>
              <a:rPr lang="en-US" dirty="0" smtClean="0"/>
              <a:t>Natural Selection</a:t>
            </a:r>
            <a:endParaRPr lang="en-US" dirty="0"/>
          </a:p>
        </p:txBody>
      </p:sp>
    </p:spTree>
    <p:extLst>
      <p:ext uri="{BB962C8B-B14F-4D97-AF65-F5344CB8AC3E}">
        <p14:creationId xmlns:p14="http://schemas.microsoft.com/office/powerpoint/2010/main" val="3940549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a:xfrm>
            <a:off x="457200" y="1600200"/>
            <a:ext cx="5334000" cy="5562600"/>
          </a:xfrm>
        </p:spPr>
        <p:txBody>
          <a:bodyPr>
            <a:normAutofit/>
          </a:bodyPr>
          <a:lstStyle/>
          <a:p>
            <a:r>
              <a:rPr lang="en-US" dirty="0" smtClean="0"/>
              <a:t>Founder Effect</a:t>
            </a:r>
          </a:p>
          <a:p>
            <a:pPr marL="0" indent="0">
              <a:buNone/>
            </a:pPr>
            <a:r>
              <a:rPr lang="en-US" dirty="0" smtClean="0"/>
              <a:t>The founder effect occurs when a small number of individuals colonize a new habitat where they are isolated from the original population e.g. an island.</a:t>
            </a:r>
          </a:p>
          <a:p>
            <a:pPr marL="0" indent="0">
              <a:buNone/>
            </a:pPr>
            <a:r>
              <a:rPr lang="en-US" dirty="0" smtClean="0"/>
              <a:t>This can occur by wind, currents, rafting, or human manipulation.</a:t>
            </a:r>
          </a:p>
        </p:txBody>
      </p:sp>
      <p:pic>
        <p:nvPicPr>
          <p:cNvPr id="12292" name="Picture 4" descr="http://blogs.scientificamerican.com/tetrapod-zoology/files/2011/10/rafting-tetrapods-Oct-2011-ti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90800"/>
            <a:ext cx="4348692" cy="281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62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229600" cy="1143000"/>
          </a:xfrm>
        </p:spPr>
        <p:txBody>
          <a:bodyPr/>
          <a:lstStyle/>
          <a:p>
            <a:r>
              <a:rPr lang="en-US" dirty="0" smtClean="0"/>
              <a:t>Genetic Drift</a:t>
            </a:r>
            <a:endParaRPr lang="en-US" dirty="0"/>
          </a:p>
        </p:txBody>
      </p:sp>
      <p:sp>
        <p:nvSpPr>
          <p:cNvPr id="3" name="Content Placeholder 2"/>
          <p:cNvSpPr>
            <a:spLocks noGrp="1"/>
          </p:cNvSpPr>
          <p:nvPr>
            <p:ph idx="1"/>
          </p:nvPr>
        </p:nvSpPr>
        <p:spPr>
          <a:xfrm>
            <a:off x="495300" y="838200"/>
            <a:ext cx="8229600" cy="4525963"/>
          </a:xfrm>
        </p:spPr>
        <p:txBody>
          <a:bodyPr/>
          <a:lstStyle/>
          <a:p>
            <a:r>
              <a:rPr lang="en-US" dirty="0" smtClean="0"/>
              <a:t>Founder Effect</a:t>
            </a:r>
          </a:p>
          <a:p>
            <a:pPr lvl="1"/>
            <a:r>
              <a:rPr lang="en-US" dirty="0"/>
              <a:t>The new small population has different allele frequencies than the original and lacks diversity.  </a:t>
            </a:r>
          </a:p>
          <a:p>
            <a:pPr lvl="1"/>
            <a:endParaRPr lang="en-US" dirty="0"/>
          </a:p>
        </p:txBody>
      </p:sp>
      <p:pic>
        <p:nvPicPr>
          <p:cNvPr id="11266" name="Picture 2" descr="http://media.tumblr.com/4e89ed1c1efbc40ae37cb5b1cb715d77/tumblr_inline_mn0cciQ0bF1qz4rg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03" y="2453336"/>
            <a:ext cx="8670594" cy="440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474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a:xfrm>
            <a:off x="152400" y="1524000"/>
            <a:ext cx="3886200" cy="5562600"/>
          </a:xfrm>
        </p:spPr>
        <p:txBody>
          <a:bodyPr>
            <a:normAutofit fontScale="77500" lnSpcReduction="20000"/>
          </a:bodyPr>
          <a:lstStyle/>
          <a:p>
            <a:r>
              <a:rPr lang="en-US" dirty="0" smtClean="0"/>
              <a:t>Founder Effect</a:t>
            </a:r>
          </a:p>
          <a:p>
            <a:pPr lvl="1"/>
            <a:r>
              <a:rPr lang="en-US" dirty="0" smtClean="0"/>
              <a:t>Lemurs evolved from an ancient </a:t>
            </a:r>
            <a:r>
              <a:rPr lang="en-US" dirty="0" err="1" smtClean="0"/>
              <a:t>prosimian</a:t>
            </a:r>
            <a:r>
              <a:rPr lang="en-US" dirty="0" smtClean="0"/>
              <a:t> ancestor from Africa. </a:t>
            </a:r>
          </a:p>
          <a:p>
            <a:pPr lvl="1"/>
            <a:r>
              <a:rPr lang="en-US" dirty="0" smtClean="0"/>
              <a:t>Lemurs rafted to Madagascar and evolved in isolation from their fellow primates e.g. monkeys, baboons, chimps, gorillas and humans.</a:t>
            </a:r>
          </a:p>
          <a:p>
            <a:pPr lvl="1"/>
            <a:r>
              <a:rPr lang="en-US" dirty="0" smtClean="0"/>
              <a:t>The rich environment of Madagascar has allowed lemurs to diversify into 101 different species over the past 65 million years.</a:t>
            </a:r>
          </a:p>
          <a:p>
            <a:pPr lvl="1"/>
            <a:endParaRPr lang="en-US" dirty="0"/>
          </a:p>
        </p:txBody>
      </p:sp>
      <p:pic>
        <p:nvPicPr>
          <p:cNvPr id="13314" name="Picture 2" descr="http://www.jhunewsletter.com/wp-content/uploads/2012/12/b9_lem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1800" y="1219200"/>
            <a:ext cx="36322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photos.mongabay.com/08/0625red_ruffed_lem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943350"/>
            <a:ext cx="2377668"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tatic.ddmcdn.com/gif/lemurs-live-in-madagascar-1.jpg"/>
          <p:cNvPicPr>
            <a:picLocks noChangeAspect="1" noChangeArrowheads="1"/>
          </p:cNvPicPr>
          <p:nvPr/>
        </p:nvPicPr>
        <p:blipFill rotWithShape="1">
          <a:blip r:embed="rId4">
            <a:extLst>
              <a:ext uri="{28A0092B-C50C-407E-A947-70E740481C1C}">
                <a14:useLocalDpi xmlns:a14="http://schemas.microsoft.com/office/drawing/2010/main" val="0"/>
              </a:ext>
            </a:extLst>
          </a:blip>
          <a:srcRect l="32956" t="13667" r="26000" b="12000"/>
          <a:stretch/>
        </p:blipFill>
        <p:spPr bwMode="auto">
          <a:xfrm>
            <a:off x="3962400" y="1838324"/>
            <a:ext cx="1563758" cy="212407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24.media.tumblr.com/tumblr_lhxs1yQvtb1qgduswo1_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964" y="5334000"/>
            <a:ext cx="2434504"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xQTEhIUEhQWFhUWFBQUFBQWFBQUFBQUFBQWFhQUFBQYHCggGBolHBQUITEhJSkrLi4uFx8zODMsNygtLisBCgoKDg0OGxAQGywkICQsLCwsLCwsLCwsLCwsLCwsLCwsLCwsLCwsLCwsLCwsLCwsLCwsLCwsLCwsLCwsLCwsLP/AABEIAL4BCQMBIgACEQEDEQH/xAAcAAACAgMBAQAAAAAAAAAAAAAEBQMGAQIHAAj/xAA4EAABAwMCBAQEBAUEAwAAAAABAAIDBBEhBTEGEkFRImFxgQcTkcEyobHRFCNC4fAVUnLxJDNi/8QAGgEAAwEBAQEAAAAAAAAAAAAAAgMEAQAFBv/EACYRAAICAgICAgICAwAAAAAAAAABAhEDIRIxBFEiQRMyYXEUM5H/2gAMAwEAAhEDEQA/AK3a4Nu6819sIgtsP1UFwvmouy/JGqJnHb2UNa7wu9Ct77KOuPg9vutgvmv7Rl6Yml2CjYpZlExenIFErQnGlt8PulDSn+mM8ISZdDEOKdqMjQ0IRkLFMNJGBQTbomQIOQrb0ckVPjaT/wBbfdVprE44wlvMB2CVxqyGoI8/O7mwmniTD5Fmk+SHpQmL23YQOqRKbtCF2Iac+JO6MJSKYsdZybUrkHkooi6HNPsiW/hKDpnYREktmleW0+WizHkS7KnqMBMhuME7reqp2MYOUXW9LVl8j2uA5bomeNojIC9xNqkzy8k25iaByjqTdTDZDOOU57kUxdIBqI1vp26JqG4QtEbE+qd9AP8AYcXR1KlZkRlJIpZlESWsUDAtqiTK1aUpm8qCoVtWnwLSAXXtTwxLVckZytCRmx9VryqSMeELflVc5UyaiyPlPiHnvstWBeL9/M3WV5elZW22yeJqi1c+H6fqpW/hv5oPV3WZ9FmBXlQctRYsmCgstXzrwcvUYpE8IyrPQjZVmmOQrTRN2SsvQyA0p2pg1qEpmo49FMMIXAoeVvVGlCVTrNPoVwRzbiGS87vooIVrXv5pHn/6Kkgbsrq+KPLn+zGNGjqg2YSOmUHShFVh/luUkv2QEexM+v8AmuBcbEI6nDf9yUUkVyn9LQKvK4rscouX0GQOb/uU0slmkgHbqj9O04W2RWuQhsDjbop1JXpD1hpbKXphvzuPmt4JgbgoCOrDY7DcrFKqJxvsnhh5N2H1dNi4SUnKskL7ixSSppyHlZil9M62nxYNLc7KCKAjdPKSmG5Uk1ODsqHIXKVMSmSynp6hbzaeoBCQgcEw45At7rqWELSFmFOxTy0hnbDKVij1YYsiafZQ1+VLj3kQ6SSjQmDdlLyrFsqaypyPYhIbgLL91vGMBefuvOvZS/Z5g8PugOIHWaPUfomcbbBJuJHYb/y+yb428qMn+ogfNlTRToSRYYvYcUTKbQ3oH3e0eau1IMKk6Cy8gV7o2qPNp0U4nasYQItrkPAxTKZjkZthLNYl5YnnyKbWwq5xhLywP9EUVbRzdJnPb3yjqbZLIH3TWgYXEBoJPYK2arR5rew+lCsdDwrU1TB8tlmu/rdhtu/mrFwTwYAGy1Azgtj6D/l39F0iIgAAYHYbLcfiW+U/+ArRzrSvhExuZZze+zWi35qy0/ANM0AEvPmTb9FZw5Zuq3jh6CU5LpimDhmmYLBn1JKkqeH6d7eV0TSO1kcZFkShaoxXSOcpeym6l8MaGQHljMZ6FhIt7HCoHE/AMtGOdh+ZH1NrOb6jsu486D1Qj5bri4scd/JdKCl2bGbifOFRIW5CnhkbKy/9QUnFBd85wLAA4k3AIyTi3layr9JMWPuPcKaeFr+zJvk7HlO/FlkuQpnubhSxyol0TvsKBWJIAQonSKaJ6yWlZyBntstCERUSBDCq6KTUmN/JL6JoKk7Ked9wh4pQVmodhFGEU7QUZzk9gkYuVPyKCFE2SpdjkNgs8t7YWw2Cz1XnWU0Zb90n4iZfk9Sm4OyW6wPE33TvG/2oyf6lblp1r8hM3sWphvsF63NiuCCeHYvFdXSjVX0dnJcuwmsmtsZtlJnGU3pDYLiiyMepHSjuqTNxE4nGEMdScd3FdHxJPth80XySsbtzBVjix4laGA9cpPJX2G+UDNWHunQ8VRadgymmqN6fTIxuSc7BONH4mdFKIoIYywG3O5hc6/W2RYftdVo1JvumfCZvUjfcnFs56qmMVdk2SktI7domqfMaCd7Ztsmb68AZKrLankbje3kL/RVHiLiMjF8/RE2KSOgT8UsaSC4eXmoY+NIsguyPzXFJq17jzX5upAJx5o3Sy+V4AsCQc/l9f2W8H7OtHV9R4uawhvUoGo45ax1lSZNPlDHSSZ5b4z7foVX6g2HMSTm1vPoAi/GZyOy6bxi2TqM7ellY4qoSN7rgTf4iNvzTC9rB/XyWA9bG43G/ddK4L1T5jASeiBV9OwmvZHx9p4c1vhAPN0G3mT6LjUw8bvUr6RrqQSxuaeoI2HVfPmu0PyKh7Cb2cbFbkBRrEMLdhUTHrPMp2KkqZOH3K9JNZRMCxUQndLmrDjBsjkqCohL5LAClYxBSibSC6SoHZSVUmFBHF1WZCsUrQxRS2bwotDwN2RfKpZumNirGvZYO69zoHVqktjJb5fTqooQcpKPse5UMWRE7C6ZU+lQvb/PwTsb2KqsepB0XLGXA4J8z1sln+uP5+Rw5Wg9yXL2cHh48U75WyeeVyXVFl1PR4YbuLyQOmL+Sr9RX3/CLDoFJUPMl+U8wSWQEE3BT6VhRboMfVEqL5yGusXRmhLZSpBMgQ5bhaZZNLNlRGVYeFpZdZxq9yuXAdCJHmXOMe/e6pT1avh9qny5vluIDX9+/RaLkdB1A2af3K51VxGaqbGXWaTYu3sM7fp7rpVePD3XOOIoiyTmGL/Rc1aaToBaJ9W0eOKKR7BI10bm8rnOaWyAgcw5ckXJsM9Nl7hZpMoOwAz5Hsk9Tqj3gB7uYDYHI/NF6VV8jXHqTZo+67x4zjGpu2bkcW7iqOmTU7XxOGb/X1VCmpntmj5LExvDgHeEOsfMdroin19xa1oBvcC46nstNWk+a3nFuYD8TdiR19b3CpaUo0xSdOxnW6rGI5xd3NLfma5xeGlzQ11hc5sOnXeybfD8EsvawufzXOoKl73Hmue5OT7ldM+HLCYz25j7qXFghiVRvfsdObntl8qYSYX8ou7lNhe1z2wvnLiKCSOZ4lYWOJJsb/fdfTtGNlHrXDlNUi00THno4tHMPR26a1Yo+VIqhMKc3Vy43+FktOTJS/wAyLcj+tvt2VRpIi3BFikZI0dXJhsESxqeApKcobVXqVbkVNKMACNFRBBscioXLZxZKwt2yFduppX4UTN0qqQxbDKYIq6hjCmUknsckMGtWHwhwIOxUjPutnqS9jkBxUjWjASyop28xu0HPVOXu3Suo3Pqq/Gk+YrNqGjSmAYbxgDuNwUd4Xfia2/ogoTlZldkL0HZLDK0TO0djtm/RRScPt6EhPKAp5SsDm5AKUs7TLuBz6Th09CoH6K8brp409h6WQdRpTOl0f+Sl2D+OTOc/wDhghQS0Lh0JXQZdGO6VSiMGxeLo1mT6McWuyjTNtuFpBJZwcOhBVyqqCN4IBb9RdVStp+RxCoxzUhE7OtaZqLZoWEb8ouL5uq3xfTeAntlVjQtddA6wtYnN+gV9PJPHghwIzbIv1z1RvQKOYvapoRe7bgEtIaSbDmIxnoj9R075TiCMZI9EFKwYIzcIrMoJjrZ2FjTZhH4Ttvi5+m6K06TkHIHc2SSelzk2v0Vi0DgcSNa58nKDe3KAd8blS6nw2ylkB5udgbzkHfm2Y3HQk39GlYs1ugniaVsQVEPIOUDxHxPPYf0t+mfddJ+HcDhA0m93Eu22B238lTNKgfUSuxdnNk9N9791earV46KME22sADY36e2N0aBo6HQswi7Km8C8VtqWm9g7sTlXEFYpKW0dKLi6Zq9twud8cfD9sodNTDlk3c3o707FdGIUZXOnpgnzX/DuY4teCHA2IKV6qV3TjnhRszDLG0CQZNscw/dcO1mMgkHcFSPHwmUOfKAp5kTC9DhqKhYjbJyYuUkO6HvlEQKbKGhhEVKoIipedQyWxyY3Z91mRZDO60e5RfZQ9A70urxb6pk8pdqW3uFVg/dCMr+LIIyvX8QWkSkNK+3PbC9JsigtjuknsE106psCqtTzFNKebC8zJKSdnqxyRZYm12FuZbhKGSXsmFP4sBKxOeSfEa5wSsKfP4TbsqVJoUpc4mwBJIyri5tktqqor3sXjRiuyCeZyZTa+mexwuPcbICtFx5q017wQVUaie7yEXCpaAuxfIE00PUZ4jeNr3N6tDSQU24K0oSzEuFw3ObEX6XC6E+kAGAPomuQNFT/ANRhnYBM0sPZwIIxvdKauCBgJbKM3AyLXAzt7K0anQhwNxf7Kga5pLmXcBjr29VidnMumj8TtbFG0mxaA36du6h4l4kDZCH5DQGhgO7reIn0vYe6qHDcvI8yvPgiaX2vh8gH8tlv+Vj7JXLKXkuebuJuT1JO5QxguVjJZXKKRdZuObRtbDHykHPb/tIKjUZJnc0jy49PJKWlEMeEcmdClss2iaq6BzXtNrHK77wxr8dTE1zHAmw5h1B8wvmaKfoU30HWpKaRskTiO46EdiEvcXaHTipo+nmvWQVSuFuNoakAF3LJ1acXPkVb2ORxyJksoOPZJI265D8UeD7XqIhj+tv3C6+gtTphIwtcLgixRtJqmAz5bbApw2wT/izR/wCGnc23hJJb6JFMcKWUXYMZPoHZuUVChYwjIQp8o1BTVm6yAvcqkDoelyHmeozWNUE1WOimjilfQyWRM3L0FWuv+S3BedhZYqw1jD1cVbjwOLti5W4sHY1GN1IfKMds9FBEbhL5m+JURexMbTGNPG7sj479ilcIeNiUwhfJ3/JKnCDG1QdFIexVn0qHlZc7lVuge8uaDtfsrkG4CPxsMIvkjbYtrxhIaoJ/XhJamNehdIChFqBsCem391VPlOdK0NFy42A8yrPXGwePLmHr1CB0WjPzY5CbBrgfMgHNkuMrYbVI6Rw5pDaeIAfiNi4+aZPAKH+ffkDAXc3XoPVEUpubG9x5YHum8RdkbKG+4QGsaCHscLX9APurNG8NuTYKncU8bsYSyHxHZzhgDuFyVBU2c11+n+TywAbEvd5k4aMdh9ko5U31CvMjnOduTf8Asl7iujpG8CIBbtCyF666xijRLGEQ2RBtcpWuQtBpjjSdQ+VI1+cEbGy+huFtVE8LHDsML5mY5dN+FPEL2v8AkOA5TseqW1Ts2a5I7W1aShaxSXC2cU9MjaOZ/FLSw5gkAy3f0XIavGy+jeI6MSxPaRcFpXzpq8JZI5huOVxGd0GRdMHjuyKJ10bCg2MtZGQKHKHdBrVlaxhb8qjY2E0kCMnHX9FIJ222JP0Xmw2XiLK+4gJ/wRuqXnbCjqW+G57hSEZWa0eD6IJTRrtoFimIW0DuZ6Ge7CJ0Zl3FdXxbMxL5Ibsj2TCniWscGyYU0agnJpl/409maSKzgrI3ISyCPxeyZQ7Kzw26aE5opUCVcaU1YT2oZdK5Yr3uFaycqOpR2N+mb+iI0LS5ZGhzXNaG+EB1/Fb9Am7KPmfkcwHRN6ama1v4ALbXGPXZbhg+2bkl9C6hikju43aA52QSfqOuycQ6u0fjc04wQc28wg6p73bXAt02sqZrHXJ22+ie9AJWb8WcR/MeWx4YD5+LzVSfNe62qQbm/wBVAQgSDv6Pc61uvALYBEcmeC9ZZssgLAkYDVK1qy1qlaz3/VYGjDE84XrflTxuO1xfNrJMfy6KemGQha0GfUVFKHMa4G4LQbqZ5VT+HlWX0kfduD1Vme9FF2iWSp0DVrsLg/xEpCyqJzZ2Rf8AddzqH7rk3xRjuWOt36op/qBRRYpbbouEg7FANREbVI6fZt+xm2M9Cs2KGYD0K25T3S/xwO+IXZQPZlSErU9FEmyjiRluVms/CfZZetK0+A+iKPaOcdMS1LrJnw8b3KWTNunGgssFZLWMHCvkWaJuEypG7IOmFwE5p2WAUEo2y5PRmIeIoqIrELO6yTYqjx3xlQnNtG0iDmjTAbIacK5koDR2Drk7m3unkEbHAZJ90gezKbaO8WAJtYnH6J0JKqAaGLqRttv7+qr+qcMtlvyix7dD691bYnNtdZY4Ai3/AHda2ckcc1bhWWPpe3Udup81W5KQjcWPn6r6LqKYOBBANiFV9b4RjeHENyQcjzz9gha9BJ+zi4plGWf3Vp1rh18JJ3bj1GEgkbYFYmMoEDFloU/KCAf86rRrdkRyMEBbtdso2ZuPNSNCwKze24RdFFchQxsufb6qy8NaM6aRoAuAAT6ErG6NR1fgSmdHTNa4WvnGxv1T+bbP1CF02m+XGxo2Asi5dl0RE3bFtRJg3z5rnPxLDSxtzkH6hdBrHnK5x8SrWZdHL9WCygNCKiah40ZCF585GUTsat+Vbhq9ypCmc1RgbrV62aVh/X1SixLRpItaseA+i3kWKhvhPotj2jWhOQnmjNwEncE70U4CryvRmNbLRRxjCcsiSehNyncLsKUabhmyElf4vREvfvZKvmXLspUp8ZKgkrQ2jkuFpJlL6CoyQe6Yl69eMuSshap0BzsUkUVxcYXpW3U1FtZcYjVsrm9cKenrzzC+1/8APyW74VEYFm0Foe01cDudyj2SBw9Tf9lU+XsiYdQLbA+SYsnsFw9DPVtOa9pBG+/uVzvVuCzcln0PfbdXxmo81x/mM/ZazVzC3ztb1K109mxbRxqt0CVhsWk/t/hQEtK4EeEjPZdolfEQ5xtYW/XKXxQQShxxgkfRD8vYdo5C1hvkKWOB5d+En2XW5OH4fCQBmw/JaUlHA2RzTa7T5drovmweUSl6LwzI8gkcrb2ufsuraDorIA3lGS0C/okNJrcMjJIgRzB9mW64Dmn9QrLp0psLrGqeznJtaHsWy9K1RxHC3c9MiKYqrRZcv+IhBc3PsupaiQAuKcaVnzKg26Y9wsyOonMTQsujKcIOnfZHUpyvOyBRQYGray2LlhTI2S2QWsvOGCsk4WpGCsK0ar0x8J9Fo44W034T6Il2jfoTzyKwaU27R6KrSnI9VatOw0eiqz6SAw7ZYNMuN04bLZI6GTCYwzX3USlooa2EunwUra/dEVTrD1QodhTN3NJmM8X2ymNDVh4wUmqj4T6KtUGrujlIG18r2PH9EubR0SRylon5QdFUc7QUXHgiyoFDa2FFI23RSs2WsoNlzOQKRusloPra/wCalay+OixycrgfZBQRtJTdvMob+D3TyJgPthejj2RuCMTK/Uaf4bXVL1ejey5YSDcnHUBdXMAtf2+irmuaW03I2ybeuEE41tBwlumc0dxXO2MxE/7iHdRex/VJZNUlL+bnN7gnPWyYcQUwa827lJCE6E+SMljSY/4KaTVNNzvcrt9Ewm2Ldj38lxbgMf8AkNXcaVl2ghCtyZk9JDGI4XnuwUPzW91589rp6QkrnGGo/Khcb+i4rPKXvccm5v5rqHEdM2Z5Dy7lvflvhJ2aW2Nw5GMt53up80voZHE3sqdHRPd+FhPsnVNoUhtcWVwpYRgY9keyjUMk2x8cUUVem0C34yiv9IjVkhoAOt+uVv8AwoRRw/wFx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CEAAkGBxQTEhIUEhQWFhUWFBQUFBQWFBQUFBQUFBQWFhQUFBQYHCggGBolHBQUITEhJSkrLi4uFx8zODMsNygtLisBCgoKDg0OGxAQGywkICQsLCwsLCwsLCwsLCwsLCwsLCwsLCwsLCwsLCwsLCwsLCwsLCwsLCwsLCwsLCwsLCwsLP/AABEIAL4BCQMBIgACEQEDEQH/xAAcAAACAgMBAQAAAAAAAAAAAAAEBQMGAQIHAAj/xAA4EAABAwMCBAQEBAUEAwAAAAABAAIDBBEhBTEGEkFRImFxgQcTkcEyobHRFCNC4fAVUnLxJDNi/8QAGgEAAwEBAQEAAAAAAAAAAAAAAgMEAQAFBv/EACYRAAICAgICAgICAwAAAAAAAAABAhEDIRIxBFEiQRMyYXEUM5H/2gAMAwEAAhEDEQA/AK3a4Nu6819sIgtsP1UFwvmouy/JGqJnHb2UNa7wu9Ct77KOuPg9vutgvmv7Rl6Yml2CjYpZlExenIFErQnGlt8PulDSn+mM8ISZdDEOKdqMjQ0IRkLFMNJGBQTbomQIOQrb0ckVPjaT/wBbfdVprE44wlvMB2CVxqyGoI8/O7mwmniTD5Fmk+SHpQmL23YQOqRKbtCF2Iac+JO6MJSKYsdZybUrkHkooi6HNPsiW/hKDpnYREktmleW0+WizHkS7KnqMBMhuME7reqp2MYOUXW9LVl8j2uA5bomeNojIC9xNqkzy8k25iaByjqTdTDZDOOU57kUxdIBqI1vp26JqG4QtEbE+qd9AP8AYcXR1KlZkRlJIpZlESWsUDAtqiTK1aUpm8qCoVtWnwLSAXXtTwxLVckZytCRmx9VryqSMeELflVc5UyaiyPlPiHnvstWBeL9/M3WV5elZW22yeJqi1c+H6fqpW/hv5oPV3WZ9FmBXlQctRYsmCgstXzrwcvUYpE8IyrPQjZVmmOQrTRN2SsvQyA0p2pg1qEpmo49FMMIXAoeVvVGlCVTrNPoVwRzbiGS87vooIVrXv5pHn/6Kkgbsrq+KPLn+zGNGjqg2YSOmUHShFVh/luUkv2QEexM+v8AmuBcbEI6nDf9yUUkVyn9LQKvK4rscouX0GQOb/uU0slmkgHbqj9O04W2RWuQhsDjbop1JXpD1hpbKXphvzuPmt4JgbgoCOrDY7DcrFKqJxvsnhh5N2H1dNi4SUnKskL7ixSSppyHlZil9M62nxYNLc7KCKAjdPKSmG5Uk1ODsqHIXKVMSmSynp6hbzaeoBCQgcEw45At7rqWELSFmFOxTy0hnbDKVij1YYsiafZQ1+VLj3kQ6SSjQmDdlLyrFsqaypyPYhIbgLL91vGMBefuvOvZS/Z5g8PugOIHWaPUfomcbbBJuJHYb/y+yb428qMn+ogfNlTRToSRYYvYcUTKbQ3oH3e0eau1IMKk6Cy8gV7o2qPNp0U4nasYQItrkPAxTKZjkZthLNYl5YnnyKbWwq5xhLywP9EUVbRzdJnPb3yjqbZLIH3TWgYXEBoJPYK2arR5rew+lCsdDwrU1TB8tlmu/rdhtu/mrFwTwYAGy1Azgtj6D/l39F0iIgAAYHYbLcfiW+U/+ArRzrSvhExuZZze+zWi35qy0/ANM0AEvPmTb9FZw5Zuq3jh6CU5LpimDhmmYLBn1JKkqeH6d7eV0TSO1kcZFkShaoxXSOcpeym6l8MaGQHljMZ6FhIt7HCoHE/AMtGOdh+ZH1NrOb6jsu486D1Qj5bri4scd/JdKCl2bGbifOFRIW5CnhkbKy/9QUnFBd85wLAA4k3AIyTi3layr9JMWPuPcKaeFr+zJvk7HlO/FlkuQpnubhSxyol0TvsKBWJIAQonSKaJ6yWlZyBntstCERUSBDCq6KTUmN/JL6JoKk7Ked9wh4pQVmodhFGEU7QUZzk9gkYuVPyKCFE2SpdjkNgs8t7YWw2Cz1XnWU0Zb90n4iZfk9Sm4OyW6wPE33TvG/2oyf6lblp1r8hM3sWphvsF63NiuCCeHYvFdXSjVX0dnJcuwmsmtsZtlJnGU3pDYLiiyMepHSjuqTNxE4nGEMdScd3FdHxJPth80XySsbtzBVjix4laGA9cpPJX2G+UDNWHunQ8VRadgymmqN6fTIxuSc7BONH4mdFKIoIYywG3O5hc6/W2RYftdVo1JvumfCZvUjfcnFs56qmMVdk2SktI7domqfMaCd7Ztsmb68AZKrLankbje3kL/RVHiLiMjF8/RE2KSOgT8UsaSC4eXmoY+NIsguyPzXFJq17jzX5upAJx5o3Sy+V4AsCQc/l9f2W8H7OtHV9R4uawhvUoGo45ax1lSZNPlDHSSZ5b4z7foVX6g2HMSTm1vPoAi/GZyOy6bxi2TqM7ellY4qoSN7rgTf4iNvzTC9rB/XyWA9bG43G/ddK4L1T5jASeiBV9OwmvZHx9p4c1vhAPN0G3mT6LjUw8bvUr6RrqQSxuaeoI2HVfPmu0PyKh7Cb2cbFbkBRrEMLdhUTHrPMp2KkqZOH3K9JNZRMCxUQndLmrDjBsjkqCohL5LAClYxBSibSC6SoHZSVUmFBHF1WZCsUrQxRS2bwotDwN2RfKpZumNirGvZYO69zoHVqktjJb5fTqooQcpKPse5UMWRE7C6ZU+lQvb/PwTsb2KqsepB0XLGXA4J8z1sln+uP5+Rw5Wg9yXL2cHh48U75WyeeVyXVFl1PR4YbuLyQOmL+Sr9RX3/CLDoFJUPMl+U8wSWQEE3BT6VhRboMfVEqL5yGusXRmhLZSpBMgQ5bhaZZNLNlRGVYeFpZdZxq9yuXAdCJHmXOMe/e6pT1avh9qny5vluIDX9+/RaLkdB1A2af3K51VxGaqbGXWaTYu3sM7fp7rpVePD3XOOIoiyTmGL/Rc1aaToBaJ9W0eOKKR7BI10bm8rnOaWyAgcw5ckXJsM9Nl7hZpMoOwAz5Hsk9Tqj3gB7uYDYHI/NF6VV8jXHqTZo+67x4zjGpu2bkcW7iqOmTU7XxOGb/X1VCmpntmj5LExvDgHeEOsfMdroin19xa1oBvcC46nstNWk+a3nFuYD8TdiR19b3CpaUo0xSdOxnW6rGI5xd3NLfma5xeGlzQ11hc5sOnXeybfD8EsvawufzXOoKl73Hmue5OT7ldM+HLCYz25j7qXFghiVRvfsdObntl8qYSYX8ou7lNhe1z2wvnLiKCSOZ4lYWOJJsb/fdfTtGNlHrXDlNUi00THno4tHMPR26a1Yo+VIqhMKc3Vy43+FktOTJS/wAyLcj+tvt2VRpIi3BFikZI0dXJhsESxqeApKcobVXqVbkVNKMACNFRBBscioXLZxZKwt2yFduppX4UTN0qqQxbDKYIq6hjCmUknsckMGtWHwhwIOxUjPutnqS9jkBxUjWjASyop28xu0HPVOXu3Suo3Pqq/Gk+YrNqGjSmAYbxgDuNwUd4Xfia2/ogoTlZldkL0HZLDK0TO0djtm/RRScPt6EhPKAp5SsDm5AKUs7TLuBz6Th09CoH6K8brp409h6WQdRpTOl0f+Sl2D+OTOc/wDhghQS0Lh0JXQZdGO6VSiMGxeLo1mT6McWuyjTNtuFpBJZwcOhBVyqqCN4IBb9RdVStp+RxCoxzUhE7OtaZqLZoWEb8ouL5uq3xfTeAntlVjQtddA6wtYnN+gV9PJPHghwIzbIv1z1RvQKOYvapoRe7bgEtIaSbDmIxnoj9R075TiCMZI9EFKwYIzcIrMoJjrZ2FjTZhH4Ttvi5+m6K06TkHIHc2SSelzk2v0Vi0DgcSNa58nKDe3KAd8blS6nw2ylkB5udgbzkHfm2Y3HQk39GlYs1ugniaVsQVEPIOUDxHxPPYf0t+mfddJ+HcDhA0m93Eu22B238lTNKgfUSuxdnNk9N9791earV46KME22sADY36e2N0aBo6HQswi7Km8C8VtqWm9g7sTlXEFYpKW0dKLi6Zq9twud8cfD9sodNTDlk3c3o707FdGIUZXOnpgnzX/DuY4teCHA2IKV6qV3TjnhRszDLG0CQZNscw/dcO1mMgkHcFSPHwmUOfKAp5kTC9DhqKhYjbJyYuUkO6HvlEQKbKGhhEVKoIipedQyWxyY3Z91mRZDO60e5RfZQ9A70urxb6pk8pdqW3uFVg/dCMr+LIIyvX8QWkSkNK+3PbC9JsigtjuknsE106psCqtTzFNKebC8zJKSdnqxyRZYm12FuZbhKGSXsmFP4sBKxOeSfEa5wSsKfP4TbsqVJoUpc4mwBJIyri5tktqqor3sXjRiuyCeZyZTa+mexwuPcbICtFx5q017wQVUaie7yEXCpaAuxfIE00PUZ4jeNr3N6tDSQU24K0oSzEuFw3ObEX6XC6E+kAGAPomuQNFT/ANRhnYBM0sPZwIIxvdKauCBgJbKM3AyLXAzt7K0anQhwNxf7Kga5pLmXcBjr29VidnMumj8TtbFG0mxaA36du6h4l4kDZCH5DQGhgO7reIn0vYe6qHDcvI8yvPgiaX2vh8gH8tlv+Vj7JXLKXkuebuJuT1JO5QxguVjJZXKKRdZuObRtbDHykHPb/tIKjUZJnc0jy49PJKWlEMeEcmdClss2iaq6BzXtNrHK77wxr8dTE1zHAmw5h1B8wvmaKfoU30HWpKaRskTiO46EdiEvcXaHTipo+nmvWQVSuFuNoakAF3LJ1acXPkVb2ORxyJksoOPZJI265D8UeD7XqIhj+tv3C6+gtTphIwtcLgixRtJqmAz5bbApw2wT/izR/wCGnc23hJJb6JFMcKWUXYMZPoHZuUVChYwjIQp8o1BTVm6yAvcqkDoelyHmeozWNUE1WOimjilfQyWRM3L0FWuv+S3BedhZYqw1jD1cVbjwOLti5W4sHY1GN1IfKMds9FBEbhL5m+JURexMbTGNPG7sj479ilcIeNiUwhfJ3/JKnCDG1QdFIexVn0qHlZc7lVuge8uaDtfsrkG4CPxsMIvkjbYtrxhIaoJ/XhJamNehdIChFqBsCem391VPlOdK0NFy42A8yrPXGwePLmHr1CB0WjPzY5CbBrgfMgHNkuMrYbVI6Rw5pDaeIAfiNi4+aZPAKH+ffkDAXc3XoPVEUpubG9x5YHum8RdkbKG+4QGsaCHscLX9APurNG8NuTYKncU8bsYSyHxHZzhgDuFyVBU2c11+n+TywAbEvd5k4aMdh9ko5U31CvMjnOduTf8Asl7iujpG8CIBbtCyF666xijRLGEQ2RBtcpWuQtBpjjSdQ+VI1+cEbGy+huFtVE8LHDsML5mY5dN+FPEL2v8AkOA5TseqW1Ts2a5I7W1aShaxSXC2cU9MjaOZ/FLSw5gkAy3f0XIavGy+jeI6MSxPaRcFpXzpq8JZI5huOVxGd0GRdMHjuyKJ10bCg2MtZGQKHKHdBrVlaxhb8qjY2E0kCMnHX9FIJ222JP0Xmw2XiLK+4gJ/wRuqXnbCjqW+G57hSEZWa0eD6IJTRrtoFimIW0DuZ6Ge7CJ0Zl3FdXxbMxL5Ibsj2TCniWscGyYU0agnJpl/409maSKzgrI3ISyCPxeyZQ7Kzw26aE5opUCVcaU1YT2oZdK5Yr3uFaycqOpR2N+mb+iI0LS5ZGhzXNaG+EB1/Fb9Am7KPmfkcwHRN6ama1v4ALbXGPXZbhg+2bkl9C6hikju43aA52QSfqOuycQ6u0fjc04wQc28wg6p73bXAt02sqZrHXJ22+ie9AJWb8WcR/MeWx4YD5+LzVSfNe62qQbm/wBVAQgSDv6Pc61uvALYBEcmeC9ZZssgLAkYDVK1qy1qlaz3/VYGjDE84XrflTxuO1xfNrJMfy6KemGQha0GfUVFKHMa4G4LQbqZ5VT+HlWX0kfduD1Vme9FF2iWSp0DVrsLg/xEpCyqJzZ2Rf8AddzqH7rk3xRjuWOt36op/qBRRYpbbouEg7FANREbVI6fZt+xm2M9Cs2KGYD0K25T3S/xwO+IXZQPZlSErU9FEmyjiRluVms/CfZZetK0+A+iKPaOcdMS1LrJnw8b3KWTNunGgssFZLWMHCvkWaJuEypG7IOmFwE5p2WAUEo2y5PRmIeIoqIrELO6yTYqjx3xlQnNtG0iDmjTAbIacK5koDR2Drk7m3unkEbHAZJ90gezKbaO8WAJtYnH6J0JKqAaGLqRttv7+qr+qcMtlvyix7dD691bYnNtdZY4Ai3/AHda2ckcc1bhWWPpe3Udup81W5KQjcWPn6r6LqKYOBBANiFV9b4RjeHENyQcjzz9gha9BJ+zi4plGWf3Vp1rh18JJ3bj1GEgkbYFYmMoEDFloU/KCAf86rRrdkRyMEBbtdso2ZuPNSNCwKze24RdFFchQxsufb6qy8NaM6aRoAuAAT6ErG6NR1fgSmdHTNa4WvnGxv1T+bbP1CF02m+XGxo2Asi5dl0RE3bFtRJg3z5rnPxLDSxtzkH6hdBrHnK5x8SrWZdHL9WCygNCKiah40ZCF585GUTsat+Vbhq9ypCmc1RgbrV62aVh/X1SixLRpItaseA+i3kWKhvhPotj2jWhOQnmjNwEncE70U4CryvRmNbLRRxjCcsiSehNyncLsKUabhmyElf4vREvfvZKvmXLspUp8ZKgkrQ2jkuFpJlL6CoyQe6Yl69eMuSshap0BzsUkUVxcYXpW3U1FtZcYjVsrm9cKenrzzC+1/8APyW74VEYFm0Foe01cDudyj2SBw9Tf9lU+XsiYdQLbA+SYsnsFw9DPVtOa9pBG+/uVzvVuCzcln0PfbdXxmo81x/mM/ZazVzC3ztb1K109mxbRxqt0CVhsWk/t/hQEtK4EeEjPZdolfEQ5xtYW/XKXxQQShxxgkfRD8vYdo5C1hvkKWOB5d+En2XW5OH4fCQBmw/JaUlHA2RzTa7T5drovmweUSl6LwzI8gkcrb2ufsuraDorIA3lGS0C/okNJrcMjJIgRzB9mW64Dmn9QrLp0psLrGqeznJtaHsWy9K1RxHC3c9MiKYqrRZcv+IhBc3PsupaiQAuKcaVnzKg26Y9wsyOonMTQsujKcIOnfZHUpyvOyBRQYGray2LlhTI2S2QWsvOGCsk4WpGCsK0ar0x8J9Fo44W034T6Il2jfoTzyKwaU27R6KrSnI9VatOw0eiqz6SAw7ZYNMuN04bLZI6GTCYwzX3USlooa2EunwUra/dEVTrD1QodhTN3NJmM8X2ymNDVh4wUmqj4T6KtUGrujlIG18r2PH9EubR0SRylon5QdFUc7QUXHgiyoFDa2FFI23RSs2WsoNlzOQKRusloPra/wCalay+OixycrgfZBQRtJTdvMob+D3TyJgPthejj2RuCMTK/Uaf4bXVL1ejey5YSDcnHUBdXMAtf2+irmuaW03I2ybeuEE41tBwlumc0dxXO2MxE/7iHdRex/VJZNUlL+bnN7gnPWyYcQUwa827lJCE6E+SMljSY/4KaTVNNzvcrt9Ewm2Ldj38lxbgMf8AkNXcaVl2ghCtyZk9JDGI4XnuwUPzW91589rp6QkrnGGo/Khcb+i4rPKXvccm5v5rqHEdM2Z5Dy7lvflvhJ2aW2Nw5GMt53up80voZHE3sqdHRPd+FhPsnVNoUhtcWVwpYRgY9keyjUMk2x8cUUVem0C34yiv9IjVkhoAOt+uVv8AwoRRw/wFx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6" name="Picture 14" descr="http://i.telegraph.co.uk/multimedia/archive/01745/lemur-run_1745021i.jpg"/>
          <p:cNvPicPr>
            <a:picLocks noChangeAspect="1" noChangeArrowheads="1"/>
          </p:cNvPicPr>
          <p:nvPr/>
        </p:nvPicPr>
        <p:blipFill rotWithShape="1">
          <a:blip r:embed="rId6">
            <a:extLst>
              <a:ext uri="{28A0092B-C50C-407E-A947-70E740481C1C}">
                <a14:useLocalDpi xmlns:a14="http://schemas.microsoft.com/office/drawing/2010/main" val="0"/>
              </a:ext>
            </a:extLst>
          </a:blip>
          <a:srcRect r="29684" b="5995"/>
          <a:stretch/>
        </p:blipFill>
        <p:spPr bwMode="auto">
          <a:xfrm>
            <a:off x="5867400" y="3940037"/>
            <a:ext cx="3276600" cy="291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35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a:xfrm>
            <a:off x="457200" y="1143000"/>
            <a:ext cx="8508950" cy="2590800"/>
          </a:xfrm>
        </p:spPr>
        <p:txBody>
          <a:bodyPr>
            <a:normAutofit fontScale="77500" lnSpcReduction="20000"/>
          </a:bodyPr>
          <a:lstStyle/>
          <a:p>
            <a:r>
              <a:rPr lang="en-US" dirty="0" smtClean="0"/>
              <a:t>Founder Effect</a:t>
            </a:r>
          </a:p>
          <a:p>
            <a:pPr lvl="1"/>
            <a:r>
              <a:rPr lang="en-US" dirty="0" smtClean="0"/>
              <a:t>Many of our unique species owe their distinction from other species to the Founder Effect.</a:t>
            </a:r>
          </a:p>
          <a:p>
            <a:pPr lvl="1"/>
            <a:r>
              <a:rPr lang="en-US" dirty="0" err="1" smtClean="0"/>
              <a:t>Pukeko</a:t>
            </a:r>
            <a:r>
              <a:rPr lang="en-US" dirty="0" smtClean="0"/>
              <a:t>, </a:t>
            </a:r>
            <a:r>
              <a:rPr lang="en-US" dirty="0" err="1" smtClean="0"/>
              <a:t>Weka</a:t>
            </a:r>
            <a:r>
              <a:rPr lang="en-US" dirty="0" smtClean="0"/>
              <a:t> and </a:t>
            </a:r>
            <a:r>
              <a:rPr lang="en-US" dirty="0" err="1" smtClean="0"/>
              <a:t>Takahe</a:t>
            </a:r>
            <a:r>
              <a:rPr lang="en-US" dirty="0" smtClean="0"/>
              <a:t> are all from the Rail family. </a:t>
            </a:r>
            <a:r>
              <a:rPr lang="en-US" dirty="0" err="1" smtClean="0"/>
              <a:t>Weka</a:t>
            </a:r>
            <a:r>
              <a:rPr lang="en-US" dirty="0" smtClean="0"/>
              <a:t> and </a:t>
            </a:r>
            <a:r>
              <a:rPr lang="en-US" dirty="0" err="1" smtClean="0"/>
              <a:t>Takahe</a:t>
            </a:r>
            <a:r>
              <a:rPr lang="en-US" dirty="0" smtClean="0"/>
              <a:t> have lived in New Zealand for millions of years and show many unique characteristics compared to other Rails.</a:t>
            </a:r>
          </a:p>
          <a:p>
            <a:pPr lvl="1"/>
            <a:r>
              <a:rPr lang="en-US" dirty="0" err="1" smtClean="0"/>
              <a:t>Pukeko</a:t>
            </a:r>
            <a:r>
              <a:rPr lang="en-US" dirty="0" smtClean="0"/>
              <a:t> reached New Zealand in the last 300 years so still closely resemble their Australian cousins, Purple </a:t>
            </a:r>
            <a:r>
              <a:rPr lang="en-US" dirty="0" err="1" smtClean="0"/>
              <a:t>Swamphens</a:t>
            </a:r>
            <a:r>
              <a:rPr lang="en-US" dirty="0" smtClean="0"/>
              <a:t>.</a:t>
            </a:r>
            <a:endParaRPr lang="en-US" dirty="0"/>
          </a:p>
        </p:txBody>
      </p:sp>
      <p:pic>
        <p:nvPicPr>
          <p:cNvPr id="14338" name="Picture 2" descr="pukekos"/>
          <p:cNvPicPr>
            <a:picLocks noChangeAspect="1" noChangeArrowheads="1"/>
          </p:cNvPicPr>
          <p:nvPr/>
        </p:nvPicPr>
        <p:blipFill rotWithShape="1">
          <a:blip r:embed="rId2">
            <a:extLst>
              <a:ext uri="{28A0092B-C50C-407E-A947-70E740481C1C}">
                <a14:useLocalDpi xmlns:a14="http://schemas.microsoft.com/office/drawing/2010/main" val="0"/>
              </a:ext>
            </a:extLst>
          </a:blip>
          <a:srcRect l="64040"/>
          <a:stretch/>
        </p:blipFill>
        <p:spPr bwMode="auto">
          <a:xfrm>
            <a:off x="76200" y="3751406"/>
            <a:ext cx="1502535" cy="226054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we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010" y="3651309"/>
            <a:ext cx="208006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banded rail"/>
          <p:cNvPicPr>
            <a:picLocks noChangeAspect="1" noChangeArrowheads="1"/>
          </p:cNvPicPr>
          <p:nvPr/>
        </p:nvPicPr>
        <p:blipFill rotWithShape="1">
          <a:blip r:embed="rId4">
            <a:extLst>
              <a:ext uri="{28A0092B-C50C-407E-A947-70E740481C1C}">
                <a14:useLocalDpi xmlns:a14="http://schemas.microsoft.com/office/drawing/2010/main" val="0"/>
              </a:ext>
            </a:extLst>
          </a:blip>
          <a:srcRect l="20077" t="34533" r="29219"/>
          <a:stretch/>
        </p:blipFill>
        <p:spPr bwMode="auto">
          <a:xfrm>
            <a:off x="7018072" y="3651309"/>
            <a:ext cx="2045902"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199" y="5598724"/>
            <a:ext cx="2891775" cy="923330"/>
          </a:xfrm>
          <a:prstGeom prst="rect">
            <a:avLst/>
          </a:prstGeom>
          <a:noFill/>
        </p:spPr>
        <p:txBody>
          <a:bodyPr wrap="square" rtlCol="0">
            <a:spAutoFit/>
          </a:bodyPr>
          <a:lstStyle/>
          <a:p>
            <a:r>
              <a:rPr lang="en-US" dirty="0" smtClean="0"/>
              <a:t>Flightless </a:t>
            </a:r>
            <a:r>
              <a:rPr lang="en-US" dirty="0" err="1" smtClean="0"/>
              <a:t>weka</a:t>
            </a:r>
            <a:r>
              <a:rPr lang="en-US" dirty="0" smtClean="0"/>
              <a:t> (left) and flying Banded Rail found around Australasia (right)</a:t>
            </a:r>
            <a:endParaRPr lang="en-US" dirty="0"/>
          </a:p>
        </p:txBody>
      </p:sp>
      <p:pic>
        <p:nvPicPr>
          <p:cNvPr id="14348" name="Picture 12" descr="http://upload.wikimedia.org/wikipedia/commons/thumb/7/7a/Purple_Swamp_Hen_Wollongong.jpg/220px-Purple_Swamp_Hen_Wollong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735" y="3751406"/>
            <a:ext cx="20955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takah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090" y="5275605"/>
            <a:ext cx="1705082" cy="14726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23172" y="5313506"/>
            <a:ext cx="2558428" cy="1477328"/>
          </a:xfrm>
          <a:prstGeom prst="rect">
            <a:avLst/>
          </a:prstGeom>
          <a:noFill/>
        </p:spPr>
        <p:txBody>
          <a:bodyPr wrap="square" rtlCol="0">
            <a:spAutoFit/>
          </a:bodyPr>
          <a:lstStyle/>
          <a:p>
            <a:r>
              <a:rPr lang="en-US" dirty="0" smtClean="0"/>
              <a:t>Flying </a:t>
            </a:r>
            <a:r>
              <a:rPr lang="en-US" dirty="0" err="1" smtClean="0"/>
              <a:t>Pukeko</a:t>
            </a:r>
            <a:r>
              <a:rPr lang="en-US" dirty="0" smtClean="0"/>
              <a:t> (left) and Purple </a:t>
            </a:r>
            <a:r>
              <a:rPr lang="en-US" dirty="0" err="1" smtClean="0"/>
              <a:t>Swamphen</a:t>
            </a:r>
            <a:r>
              <a:rPr lang="en-US" dirty="0" smtClean="0"/>
              <a:t> </a:t>
            </a:r>
          </a:p>
          <a:p>
            <a:r>
              <a:rPr lang="en-US" dirty="0"/>
              <a:t>f</a:t>
            </a:r>
            <a:r>
              <a:rPr lang="en-US" dirty="0" smtClean="0"/>
              <a:t>ound around Australasia (right).</a:t>
            </a:r>
          </a:p>
          <a:p>
            <a:r>
              <a:rPr lang="en-US" dirty="0" smtClean="0"/>
              <a:t>Flightless </a:t>
            </a:r>
            <a:r>
              <a:rPr lang="en-US" dirty="0" err="1" smtClean="0"/>
              <a:t>Takahe</a:t>
            </a:r>
            <a:r>
              <a:rPr lang="en-US" dirty="0" smtClean="0"/>
              <a:t> (front).</a:t>
            </a:r>
            <a:endParaRPr lang="en-US" dirty="0"/>
          </a:p>
        </p:txBody>
      </p:sp>
    </p:spTree>
    <p:extLst>
      <p:ext uri="{BB962C8B-B14F-4D97-AF65-F5344CB8AC3E}">
        <p14:creationId xmlns:p14="http://schemas.microsoft.com/office/powerpoint/2010/main" val="2153824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a:xfrm>
            <a:off x="533400" y="1371600"/>
            <a:ext cx="4724400" cy="5562600"/>
          </a:xfrm>
        </p:spPr>
        <p:txBody>
          <a:bodyPr>
            <a:normAutofit fontScale="92500" lnSpcReduction="10000"/>
          </a:bodyPr>
          <a:lstStyle/>
          <a:p>
            <a:r>
              <a:rPr lang="en-US" dirty="0" smtClean="0"/>
              <a:t>Founder Effect</a:t>
            </a:r>
          </a:p>
          <a:p>
            <a:pPr lvl="1"/>
            <a:r>
              <a:rPr lang="en-US" dirty="0" smtClean="0"/>
              <a:t>Captive breeding programs in zoos and wildlife parks make increasing diversity an important focus. </a:t>
            </a:r>
          </a:p>
          <a:p>
            <a:pPr lvl="1"/>
            <a:r>
              <a:rPr lang="en-US" dirty="0" smtClean="0"/>
              <a:t>Despite this, the genetic diversity of pandas in captivity was found to be much lower than wild populations. </a:t>
            </a:r>
          </a:p>
          <a:p>
            <a:pPr lvl="1"/>
            <a:r>
              <a:rPr lang="en-US" dirty="0" smtClean="0"/>
              <a:t>This means they are more affected by evolution by genetic drift and at risk of inbreeding depression.</a:t>
            </a:r>
            <a:endParaRPr lang="en-US" dirty="0"/>
          </a:p>
        </p:txBody>
      </p:sp>
      <p:pic>
        <p:nvPicPr>
          <p:cNvPr id="15362" name="Picture 2" descr="http://biojournalism.com/wp-content/uploads/2012/09/2012-09-01-22.25.54-e1348787863916-835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15921"/>
            <a:ext cx="354173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78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Genetic Drift</a:t>
            </a:r>
            <a:endParaRPr lang="en-NZ" dirty="0"/>
          </a:p>
        </p:txBody>
      </p:sp>
      <p:sp>
        <p:nvSpPr>
          <p:cNvPr id="3" name="Content Placeholder 2"/>
          <p:cNvSpPr>
            <a:spLocks noGrp="1"/>
          </p:cNvSpPr>
          <p:nvPr>
            <p:ph idx="1"/>
          </p:nvPr>
        </p:nvSpPr>
        <p:spPr/>
        <p:txBody>
          <a:bodyPr/>
          <a:lstStyle/>
          <a:p>
            <a:r>
              <a:rPr lang="en-NZ" dirty="0" smtClean="0"/>
              <a:t>Summarise the examples of the Bottleneck Effect and the Founder Effect in the textbook on pages …</a:t>
            </a:r>
            <a:endParaRPr lang="en-NZ" dirty="0"/>
          </a:p>
        </p:txBody>
      </p:sp>
      <p:pic>
        <p:nvPicPr>
          <p:cNvPr id="1026" name="Picture 2" descr="http://t1.gstatic.com/images?q=tbn:ANd9GcSWfLqaVSOx_CsGakxNaGSaJQD8YXfzI6P8MkdKA4rIW_xnMmez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43746" y="3429000"/>
            <a:ext cx="3171254" cy="296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59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 Summary</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Change in allele frequencies due to chance</a:t>
            </a:r>
          </a:p>
          <a:p>
            <a:r>
              <a:rPr lang="en-US" dirty="0" smtClean="0"/>
              <a:t>More likely to affect small populations</a:t>
            </a:r>
          </a:p>
          <a:p>
            <a:r>
              <a:rPr lang="en-US" dirty="0" smtClean="0"/>
              <a:t>Examples of small populations likely to be affected by genetic drift:</a:t>
            </a:r>
          </a:p>
          <a:p>
            <a:pPr lvl="1"/>
            <a:r>
              <a:rPr lang="en-US" dirty="0" smtClean="0"/>
              <a:t>Bottleneck effect – disaster suddenly reduced population numbers</a:t>
            </a:r>
          </a:p>
          <a:p>
            <a:pPr lvl="1"/>
            <a:r>
              <a:rPr lang="en-US" dirty="0" smtClean="0"/>
              <a:t>Founder effect – new colonists of an isolated area</a:t>
            </a:r>
          </a:p>
          <a:p>
            <a:r>
              <a:rPr lang="en-US" dirty="0" smtClean="0"/>
              <a:t>In both cases:</a:t>
            </a:r>
          </a:p>
          <a:p>
            <a:pPr lvl="1"/>
            <a:r>
              <a:rPr lang="en-US" dirty="0"/>
              <a:t>a</a:t>
            </a:r>
            <a:r>
              <a:rPr lang="en-US" dirty="0" smtClean="0"/>
              <a:t>llele frequency different from original population</a:t>
            </a:r>
          </a:p>
          <a:p>
            <a:pPr lvl="1"/>
            <a:r>
              <a:rPr lang="en-US" dirty="0" smtClean="0"/>
              <a:t>range of alleles decreased</a:t>
            </a:r>
          </a:p>
          <a:p>
            <a:pPr lvl="1"/>
            <a:r>
              <a:rPr lang="en-US" dirty="0" smtClean="0"/>
              <a:t>less genetic diversity</a:t>
            </a:r>
          </a:p>
          <a:p>
            <a:pPr lvl="1"/>
            <a:r>
              <a:rPr lang="en-US" dirty="0"/>
              <a:t>a</a:t>
            </a:r>
            <a:r>
              <a:rPr lang="en-US" dirty="0" smtClean="0"/>
              <a:t>t risk of negative inbreeding effects e.g. disease susceptibility</a:t>
            </a:r>
            <a:endParaRPr lang="en-US" dirty="0"/>
          </a:p>
        </p:txBody>
      </p:sp>
    </p:spTree>
    <p:extLst>
      <p:ext uri="{BB962C8B-B14F-4D97-AF65-F5344CB8AC3E}">
        <p14:creationId xmlns:p14="http://schemas.microsoft.com/office/powerpoint/2010/main" val="1013286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Genetics</a:t>
            </a:r>
            <a:endParaRPr lang="en-US" dirty="0"/>
          </a:p>
        </p:txBody>
      </p:sp>
      <p:sp>
        <p:nvSpPr>
          <p:cNvPr id="3" name="Content Placeholder 2"/>
          <p:cNvSpPr>
            <a:spLocks noGrp="1"/>
          </p:cNvSpPr>
          <p:nvPr>
            <p:ph idx="1"/>
          </p:nvPr>
        </p:nvSpPr>
        <p:spPr/>
        <p:txBody>
          <a:bodyPr/>
          <a:lstStyle/>
          <a:p>
            <a:r>
              <a:rPr lang="en-US" dirty="0" smtClean="0"/>
              <a:t>Factors affecting allele frequencies in a gene pool:</a:t>
            </a:r>
          </a:p>
          <a:p>
            <a:pPr lvl="1"/>
            <a:endParaRPr lang="en-US" dirty="0" smtClean="0"/>
          </a:p>
          <a:p>
            <a:pPr lvl="1"/>
            <a:r>
              <a:rPr lang="en-US" dirty="0" smtClean="0"/>
              <a:t>Migration</a:t>
            </a:r>
          </a:p>
          <a:p>
            <a:pPr lvl="1"/>
            <a:endParaRPr lang="en-US" dirty="0"/>
          </a:p>
          <a:p>
            <a:pPr lvl="1"/>
            <a:r>
              <a:rPr lang="en-US" dirty="0" smtClean="0"/>
              <a:t>Genetic Drift</a:t>
            </a:r>
          </a:p>
          <a:p>
            <a:pPr lvl="1"/>
            <a:endParaRPr lang="en-US" dirty="0"/>
          </a:p>
          <a:p>
            <a:pPr lvl="1"/>
            <a:r>
              <a:rPr lang="en-US" dirty="0" smtClean="0"/>
              <a:t>Natural Selection</a:t>
            </a:r>
            <a:endParaRPr lang="en-US" dirty="0"/>
          </a:p>
        </p:txBody>
      </p:sp>
      <p:sp>
        <p:nvSpPr>
          <p:cNvPr id="4" name="Rectangle 3"/>
          <p:cNvSpPr/>
          <p:nvPr/>
        </p:nvSpPr>
        <p:spPr>
          <a:xfrm>
            <a:off x="1219200" y="5257800"/>
            <a:ext cx="2743200" cy="533400"/>
          </a:xfrm>
          <a:prstGeom prst="rect">
            <a:avLst/>
          </a:prstGeom>
          <a:solidFill>
            <a:srgbClr val="77933C">
              <a:alpha val="54902"/>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6895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Migration and Genetic Drift cause changes in the allele frequencies of populations mostly due to chance.</a:t>
            </a:r>
          </a:p>
          <a:p>
            <a:endParaRPr lang="en-US" dirty="0"/>
          </a:p>
          <a:p>
            <a:r>
              <a:rPr lang="en-US" dirty="0" smtClean="0"/>
              <a:t>However, it is not entirely chance that has shaped the characteristics of the species on Earth today.</a:t>
            </a:r>
          </a:p>
          <a:p>
            <a:endParaRPr lang="en-US" dirty="0"/>
          </a:p>
          <a:p>
            <a:r>
              <a:rPr lang="en-US" dirty="0" smtClean="0"/>
              <a:t>Species adapt to their environment by natural selection.</a:t>
            </a:r>
            <a:endParaRPr lang="en-US" dirty="0"/>
          </a:p>
        </p:txBody>
      </p:sp>
    </p:spTree>
    <p:extLst>
      <p:ext uri="{BB962C8B-B14F-4D97-AF65-F5344CB8AC3E}">
        <p14:creationId xmlns:p14="http://schemas.microsoft.com/office/powerpoint/2010/main" val="2964790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smtClean="0"/>
              <a:t>What is Natural Selection? </a:t>
            </a:r>
          </a:p>
          <a:p>
            <a:r>
              <a:rPr lang="en-US" dirty="0" smtClean="0"/>
              <a:t>Video - </a:t>
            </a:r>
            <a:r>
              <a:rPr lang="en-US" dirty="0">
                <a:hlinkClick r:id="rId2"/>
              </a:rPr>
              <a:t>http://www.youtube.com/watch?v=0SCjhI86grU</a:t>
            </a:r>
            <a:endParaRPr lang="en-US"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14" t="20000" r="32393" b="37465"/>
          <a:stretch/>
        </p:blipFill>
        <p:spPr bwMode="auto">
          <a:xfrm>
            <a:off x="1752600" y="3429000"/>
            <a:ext cx="5936600" cy="324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691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Genetics Terms</a:t>
            </a:r>
            <a:endParaRPr lang="en-US" dirty="0"/>
          </a:p>
        </p:txBody>
      </p:sp>
      <p:sp>
        <p:nvSpPr>
          <p:cNvPr id="4" name="Rectangle 18"/>
          <p:cNvSpPr>
            <a:spLocks noGrp="1" noChangeArrowheads="1"/>
          </p:cNvSpPr>
          <p:nvPr>
            <p:ph idx="1"/>
          </p:nvPr>
        </p:nvSpPr>
        <p:spPr>
          <a:xfrm>
            <a:off x="457200" y="1600200"/>
            <a:ext cx="5257800" cy="4525963"/>
          </a:xfrm>
        </p:spPr>
        <p:txBody>
          <a:bodyPr>
            <a:normAutofit fontScale="85000" lnSpcReduction="20000"/>
          </a:bodyPr>
          <a:lstStyle/>
          <a:p>
            <a:pPr marL="0" indent="0" eaLnBrk="1" hangingPunct="1">
              <a:lnSpc>
                <a:spcPct val="90000"/>
              </a:lnSpc>
            </a:pPr>
            <a:r>
              <a:rPr lang="en-US" b="0" dirty="0" smtClean="0">
                <a:solidFill>
                  <a:schemeClr val="accent3">
                    <a:lumMod val="75000"/>
                  </a:schemeClr>
                </a:solidFill>
                <a:latin typeface="Berlin Sans FB Demi" pitchFamily="34" charset="0"/>
                <a:cs typeface="Calibri" pitchFamily="34" charset="0"/>
              </a:rPr>
              <a:t>Species</a:t>
            </a:r>
            <a:r>
              <a:rPr lang="en-US" b="0" dirty="0" smtClean="0">
                <a:latin typeface="Calibri" pitchFamily="34" charset="0"/>
                <a:cs typeface="Calibri" pitchFamily="34" charset="0"/>
              </a:rPr>
              <a:t> – similar organisms which interbreed &amp; produce fertile offspring.</a:t>
            </a:r>
          </a:p>
          <a:p>
            <a:pPr marL="0" indent="0" eaLnBrk="1" hangingPunct="1">
              <a:lnSpc>
                <a:spcPct val="90000"/>
              </a:lnSpc>
            </a:pPr>
            <a:endParaRPr lang="en-US" b="0" dirty="0" smtClean="0">
              <a:latin typeface="Calibri" pitchFamily="34" charset="0"/>
              <a:cs typeface="Calibri" pitchFamily="34" charset="0"/>
            </a:endParaRPr>
          </a:p>
          <a:p>
            <a:pPr marL="0" indent="0" eaLnBrk="1" hangingPunct="1">
              <a:lnSpc>
                <a:spcPct val="90000"/>
              </a:lnSpc>
            </a:pPr>
            <a:r>
              <a:rPr lang="en-US" b="0" dirty="0" smtClean="0">
                <a:solidFill>
                  <a:schemeClr val="accent3">
                    <a:lumMod val="75000"/>
                  </a:schemeClr>
                </a:solidFill>
                <a:latin typeface="Berlin Sans FB Demi" pitchFamily="34" charset="0"/>
                <a:cs typeface="Calibri" pitchFamily="34" charset="0"/>
              </a:rPr>
              <a:t>Population</a:t>
            </a:r>
            <a:r>
              <a:rPr lang="en-US" b="0" dirty="0" smtClean="0">
                <a:latin typeface="Calibri" pitchFamily="34" charset="0"/>
                <a:cs typeface="Calibri" pitchFamily="34" charset="0"/>
              </a:rPr>
              <a:t> – all of the individuals of a species living in the same area.</a:t>
            </a:r>
          </a:p>
          <a:p>
            <a:pPr marL="0" indent="0" eaLnBrk="1" hangingPunct="1">
              <a:lnSpc>
                <a:spcPct val="90000"/>
              </a:lnSpc>
            </a:pPr>
            <a:endParaRPr lang="en-US" b="0" dirty="0" smtClean="0">
              <a:latin typeface="Calibri" pitchFamily="34" charset="0"/>
              <a:cs typeface="Calibri" pitchFamily="34" charset="0"/>
            </a:endParaRPr>
          </a:p>
          <a:p>
            <a:pPr marL="0" indent="0" eaLnBrk="1" hangingPunct="1">
              <a:lnSpc>
                <a:spcPct val="90000"/>
              </a:lnSpc>
            </a:pPr>
            <a:r>
              <a:rPr lang="en-US" b="0" dirty="0" smtClean="0">
                <a:solidFill>
                  <a:schemeClr val="accent3">
                    <a:lumMod val="75000"/>
                  </a:schemeClr>
                </a:solidFill>
                <a:latin typeface="Berlin Sans FB Demi" pitchFamily="34" charset="0"/>
                <a:cs typeface="Calibri" pitchFamily="34" charset="0"/>
              </a:rPr>
              <a:t>Gene pool </a:t>
            </a:r>
            <a:r>
              <a:rPr lang="en-US" b="0" dirty="0" smtClean="0">
                <a:latin typeface="Calibri" pitchFamily="34" charset="0"/>
                <a:cs typeface="Calibri" pitchFamily="34" charset="0"/>
              </a:rPr>
              <a:t>– all of the alleles of all the individuals in a population.</a:t>
            </a:r>
          </a:p>
          <a:p>
            <a:pPr marL="0" indent="0" eaLnBrk="1" hangingPunct="1">
              <a:lnSpc>
                <a:spcPct val="90000"/>
              </a:lnSpc>
            </a:pPr>
            <a:endParaRPr lang="en-US" b="0" dirty="0">
              <a:latin typeface="Calibri" pitchFamily="34" charset="0"/>
              <a:cs typeface="Calibri" pitchFamily="34" charset="0"/>
            </a:endParaRPr>
          </a:p>
          <a:p>
            <a:pPr marL="0" indent="0" eaLnBrk="1" hangingPunct="1">
              <a:lnSpc>
                <a:spcPct val="90000"/>
              </a:lnSpc>
            </a:pPr>
            <a:r>
              <a:rPr lang="en-US" b="0" dirty="0" smtClean="0">
                <a:solidFill>
                  <a:schemeClr val="accent3">
                    <a:lumMod val="75000"/>
                  </a:schemeClr>
                </a:solidFill>
                <a:latin typeface="Berlin Sans FB Demi" pitchFamily="34" charset="0"/>
                <a:cs typeface="Calibri" pitchFamily="34" charset="0"/>
              </a:rPr>
              <a:t>Allele frequency </a:t>
            </a:r>
            <a:r>
              <a:rPr lang="en-US" b="0" dirty="0" smtClean="0">
                <a:latin typeface="Calibri" pitchFamily="34" charset="0"/>
                <a:cs typeface="Calibri" pitchFamily="34" charset="0"/>
              </a:rPr>
              <a:t>– the frequency of different alleles in a gene pool.</a:t>
            </a:r>
          </a:p>
          <a:p>
            <a:pPr marL="0" indent="0" eaLnBrk="1" hangingPunct="1">
              <a:lnSpc>
                <a:spcPct val="90000"/>
              </a:lnSpc>
            </a:pPr>
            <a:endParaRPr lang="en-US" sz="2800" b="0" dirty="0">
              <a:latin typeface="Calibri" pitchFamily="34" charset="0"/>
              <a:cs typeface="Calibri" pitchFamily="34" charset="0"/>
            </a:endParaRPr>
          </a:p>
        </p:txBody>
      </p:sp>
      <p:pic>
        <p:nvPicPr>
          <p:cNvPr id="5" name="Picture 17" descr="gene_pool_s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095999" y="1524000"/>
            <a:ext cx="2487295" cy="45453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91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heckerboard(across)">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heckerboard(across)">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heckerboard(across)">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normAutofit/>
          </a:bodyPr>
          <a:lstStyle/>
          <a:p>
            <a:r>
              <a:rPr lang="en-US" dirty="0" smtClean="0"/>
              <a:t>There are two requirements for natural selection to occur:</a:t>
            </a:r>
          </a:p>
          <a:p>
            <a:pPr lvl="1"/>
            <a:r>
              <a:rPr lang="en-US" dirty="0"/>
              <a:t>Variation in a heritable </a:t>
            </a:r>
            <a:r>
              <a:rPr lang="en-US" dirty="0" smtClean="0"/>
              <a:t>trait</a:t>
            </a:r>
          </a:p>
          <a:p>
            <a:pPr marL="914400" lvl="2" indent="0">
              <a:buNone/>
            </a:pPr>
            <a:r>
              <a:rPr lang="en-US" dirty="0" smtClean="0"/>
              <a:t>(offspring are slightly different from </a:t>
            </a:r>
          </a:p>
          <a:p>
            <a:pPr marL="914400" lvl="2" indent="0">
              <a:buNone/>
            </a:pPr>
            <a:r>
              <a:rPr lang="en-US" dirty="0" smtClean="0"/>
              <a:t>their parents in some traits)</a:t>
            </a:r>
            <a:endParaRPr lang="en-US" dirty="0"/>
          </a:p>
          <a:p>
            <a:pPr lvl="1"/>
            <a:endParaRPr lang="en-US" dirty="0"/>
          </a:p>
          <a:p>
            <a:pPr lvl="1"/>
            <a:r>
              <a:rPr lang="en-US" dirty="0"/>
              <a:t>Differential </a:t>
            </a:r>
            <a:r>
              <a:rPr lang="en-US" dirty="0" smtClean="0"/>
              <a:t>survival</a:t>
            </a:r>
            <a:endParaRPr lang="en-US" dirty="0"/>
          </a:p>
          <a:p>
            <a:pPr marL="914400" lvl="2" indent="0">
              <a:buNone/>
            </a:pPr>
            <a:r>
              <a:rPr lang="en-US" dirty="0" smtClean="0"/>
              <a:t>(that trait makes them more or less </a:t>
            </a:r>
          </a:p>
          <a:p>
            <a:pPr marL="914400" lvl="2" indent="0">
              <a:buNone/>
            </a:pPr>
            <a:r>
              <a:rPr lang="en-US" dirty="0" smtClean="0"/>
              <a:t>likely to survive and reproduce)</a:t>
            </a:r>
            <a:endParaRPr lang="en-US" dirty="0"/>
          </a:p>
          <a:p>
            <a:pPr lvl="1"/>
            <a:endParaRPr lang="en-US" dirty="0"/>
          </a:p>
          <a:p>
            <a:pPr lvl="1"/>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407884" y="1898166"/>
            <a:ext cx="2133600" cy="306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descr="http://www.mikemalonedds.com/blog1/wp-content/uploads/2013/08/White-Sharks-Fresh-New-Hd-Wallpap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850" y="44958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5334000" y="4343400"/>
            <a:ext cx="1524000" cy="762000"/>
          </a:xfrm>
          <a:prstGeom prst="cloudCallout">
            <a:avLst>
              <a:gd name="adj1" fmla="val 66993"/>
              <a:gd name="adj2" fmla="val 346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Yummy pink one!</a:t>
            </a:r>
            <a:endParaRPr lang="en-US" dirty="0"/>
          </a:p>
        </p:txBody>
      </p:sp>
    </p:spTree>
    <p:extLst>
      <p:ext uri="{BB962C8B-B14F-4D97-AF65-F5344CB8AC3E}">
        <p14:creationId xmlns:p14="http://schemas.microsoft.com/office/powerpoint/2010/main" val="52102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Why does natural selection depend on heritable variation and differential survival?</a:t>
            </a:r>
          </a:p>
          <a:p>
            <a:endParaRPr lang="en-US" dirty="0" smtClean="0"/>
          </a:p>
          <a:p>
            <a:r>
              <a:rPr lang="en-US" dirty="0" smtClean="0"/>
              <a:t>If </a:t>
            </a:r>
            <a:r>
              <a:rPr lang="en-US" dirty="0"/>
              <a:t>the variation which helps you to survive is not heritable, natural selection cannot occur. </a:t>
            </a:r>
            <a:endParaRPr lang="en-US" dirty="0" smtClean="0"/>
          </a:p>
          <a:p>
            <a:pPr marL="457200" lvl="1" indent="0">
              <a:buNone/>
            </a:pPr>
            <a:r>
              <a:rPr lang="en-US" dirty="0" smtClean="0"/>
              <a:t>Your </a:t>
            </a:r>
            <a:r>
              <a:rPr lang="en-US" dirty="0" smtClean="0"/>
              <a:t>Mum’s knowledge of bush tucker will not help </a:t>
            </a:r>
            <a:r>
              <a:rPr lang="en-US" dirty="0" smtClean="0"/>
              <a:t>you </a:t>
            </a:r>
            <a:r>
              <a:rPr lang="en-US" dirty="0" smtClean="0"/>
              <a:t>survive in the wilderness if she didn’t teach you. </a:t>
            </a:r>
            <a:r>
              <a:rPr lang="en-US" dirty="0" smtClean="0"/>
              <a:t>You </a:t>
            </a:r>
            <a:r>
              <a:rPr lang="en-US" dirty="0" smtClean="0"/>
              <a:t>are not genetically more capable of surviving.</a:t>
            </a:r>
            <a:endParaRPr lang="en-US" dirty="0"/>
          </a:p>
          <a:p>
            <a:endParaRPr lang="en-US" dirty="0"/>
          </a:p>
          <a:p>
            <a:r>
              <a:rPr lang="en-US" dirty="0"/>
              <a:t>If survival is random, then selection will not occur because survival is pure chance i.e. genetic drift.</a:t>
            </a:r>
          </a:p>
          <a:p>
            <a:pPr marL="457200" lvl="1" indent="0">
              <a:buNone/>
            </a:pPr>
            <a:r>
              <a:rPr lang="en-US" dirty="0" smtClean="0"/>
              <a:t>	A tornado killing all of your </a:t>
            </a:r>
            <a:r>
              <a:rPr lang="en-US" dirty="0" err="1" smtClean="0"/>
              <a:t>neighbours</a:t>
            </a:r>
            <a:r>
              <a:rPr lang="en-US" dirty="0" smtClean="0"/>
              <a:t> but not you is 	not due to your genetic superiority.</a:t>
            </a:r>
            <a:endParaRPr lang="en-US" dirty="0"/>
          </a:p>
        </p:txBody>
      </p:sp>
    </p:spTree>
    <p:extLst>
      <p:ext uri="{BB962C8B-B14F-4D97-AF65-F5344CB8AC3E}">
        <p14:creationId xmlns:p14="http://schemas.microsoft.com/office/powerpoint/2010/main" val="41940015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Lff2FsYiSNE/TmRbn2kebLI/AAAAAAAAA2w/8yuaDb4u3Og/s1600/Ecosystem-definit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19400"/>
            <a:ext cx="6172200" cy="3771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a:xfrm>
            <a:off x="457200" y="1600200"/>
            <a:ext cx="8229600" cy="4991101"/>
          </a:xfrm>
        </p:spPr>
        <p:txBody>
          <a:bodyPr>
            <a:normAutofit fontScale="92500" lnSpcReduction="10000"/>
          </a:bodyPr>
          <a:lstStyle/>
          <a:p>
            <a:r>
              <a:rPr lang="en-US" dirty="0" smtClean="0"/>
              <a:t>The drivers of natural selection are called “selection pressures”. These can be:</a:t>
            </a:r>
          </a:p>
          <a:p>
            <a:pPr lvl="1"/>
            <a:r>
              <a:rPr lang="en-US" dirty="0" smtClean="0"/>
              <a:t>Predators</a:t>
            </a:r>
          </a:p>
          <a:p>
            <a:pPr lvl="1"/>
            <a:r>
              <a:rPr lang="en-US" dirty="0" smtClean="0"/>
              <a:t>Food availability</a:t>
            </a:r>
          </a:p>
          <a:p>
            <a:pPr lvl="1"/>
            <a:r>
              <a:rPr lang="en-US" dirty="0"/>
              <a:t>Light exposure</a:t>
            </a:r>
          </a:p>
          <a:p>
            <a:pPr lvl="1"/>
            <a:r>
              <a:rPr lang="en-US" dirty="0"/>
              <a:t>Temperature</a:t>
            </a:r>
          </a:p>
          <a:p>
            <a:pPr lvl="1"/>
            <a:r>
              <a:rPr lang="en-US" dirty="0" smtClean="0"/>
              <a:t>Disease</a:t>
            </a:r>
          </a:p>
          <a:p>
            <a:pPr lvl="1"/>
            <a:r>
              <a:rPr lang="en-US" dirty="0" smtClean="0"/>
              <a:t>Salinity</a:t>
            </a:r>
          </a:p>
          <a:p>
            <a:pPr lvl="1"/>
            <a:r>
              <a:rPr lang="en-US" dirty="0" smtClean="0"/>
              <a:t>Parasites</a:t>
            </a:r>
          </a:p>
          <a:p>
            <a:pPr lvl="1"/>
            <a:r>
              <a:rPr lang="en-US" dirty="0" smtClean="0"/>
              <a:t>Altitude</a:t>
            </a:r>
          </a:p>
          <a:p>
            <a:pPr lvl="1"/>
            <a:r>
              <a:rPr lang="en-US" dirty="0" smtClean="0"/>
              <a:t>Chemicals</a:t>
            </a:r>
          </a:p>
          <a:p>
            <a:pPr lvl="1"/>
            <a:endParaRPr lang="en-US" dirty="0"/>
          </a:p>
        </p:txBody>
      </p:sp>
      <p:sp>
        <p:nvSpPr>
          <p:cNvPr id="4" name="TextBox 3"/>
          <p:cNvSpPr txBox="1"/>
          <p:nvPr/>
        </p:nvSpPr>
        <p:spPr>
          <a:xfrm>
            <a:off x="4114800" y="2971800"/>
            <a:ext cx="3581400" cy="923330"/>
          </a:xfrm>
          <a:prstGeom prst="rect">
            <a:avLst/>
          </a:prstGeom>
          <a:noFill/>
        </p:spPr>
        <p:txBody>
          <a:bodyPr wrap="square" rtlCol="0">
            <a:spAutoFit/>
          </a:bodyPr>
          <a:lstStyle/>
          <a:p>
            <a:r>
              <a:rPr lang="en-US" i="1" dirty="0" smtClean="0"/>
              <a:t>Anything </a:t>
            </a:r>
            <a:r>
              <a:rPr lang="en-US" dirty="0" smtClean="0"/>
              <a:t> that makes an animal more or less likely to survive and reproduce is a selection pressure.</a:t>
            </a:r>
          </a:p>
        </p:txBody>
      </p:sp>
    </p:spTree>
    <p:extLst>
      <p:ext uri="{BB962C8B-B14F-4D97-AF65-F5344CB8AC3E}">
        <p14:creationId xmlns:p14="http://schemas.microsoft.com/office/powerpoint/2010/main" val="385016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warrenphotographic.co.uk/photography/bigs/00520-Windmill-ears-Rabbit-family-white-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67224"/>
            <a:ext cx="8382000" cy="2619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smtClean="0"/>
              <a:t>Fitness is the measure of natural selection success.</a:t>
            </a:r>
          </a:p>
          <a:p>
            <a:r>
              <a:rPr lang="en-US" dirty="0" smtClean="0"/>
              <a:t>Fitness is how well an individual/species can survive and reproduce.</a:t>
            </a:r>
          </a:p>
          <a:p>
            <a:r>
              <a:rPr lang="en-US" dirty="0" smtClean="0"/>
              <a:t>Individuals with high fitness will produce lots of offspring, passing on more of their genetic material than less fit individuals.</a:t>
            </a:r>
            <a:endParaRPr lang="en-US" dirty="0"/>
          </a:p>
        </p:txBody>
      </p:sp>
    </p:spTree>
    <p:extLst>
      <p:ext uri="{BB962C8B-B14F-4D97-AF65-F5344CB8AC3E}">
        <p14:creationId xmlns:p14="http://schemas.microsoft.com/office/powerpoint/2010/main" val="2117136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smtClean="0"/>
              <a:t>Traits which increase fitness will accumulate in the gene pool over successive generations.</a:t>
            </a:r>
          </a:p>
          <a:p>
            <a:r>
              <a:rPr lang="en-US" dirty="0" smtClean="0"/>
              <a:t>Example, green </a:t>
            </a:r>
            <a:r>
              <a:rPr lang="en-US" dirty="0" err="1" smtClean="0"/>
              <a:t>colour</a:t>
            </a:r>
            <a:r>
              <a:rPr lang="en-US" dirty="0" smtClean="0"/>
              <a:t> increases camouflage.</a:t>
            </a:r>
            <a:endParaRPr lang="en-US" dirty="0"/>
          </a:p>
        </p:txBody>
      </p:sp>
      <p:sp>
        <p:nvSpPr>
          <p:cNvPr id="4" name="TextBox 3"/>
          <p:cNvSpPr txBox="1"/>
          <p:nvPr/>
        </p:nvSpPr>
        <p:spPr>
          <a:xfrm>
            <a:off x="838200" y="3581400"/>
            <a:ext cx="4852162" cy="369332"/>
          </a:xfrm>
          <a:prstGeom prst="rect">
            <a:avLst/>
          </a:prstGeom>
          <a:noFill/>
        </p:spPr>
        <p:txBody>
          <a:bodyPr wrap="none" rtlCol="0">
            <a:spAutoFit/>
          </a:bodyPr>
          <a:lstStyle/>
          <a:p>
            <a:r>
              <a:rPr lang="en-US" dirty="0" smtClean="0"/>
              <a:t>Generation   1          2            3          4         5         6</a:t>
            </a:r>
            <a:endParaRPr lang="en-US" dirty="0"/>
          </a:p>
        </p:txBody>
      </p:sp>
      <p:sp>
        <p:nvSpPr>
          <p:cNvPr id="5" name="Oval 4"/>
          <p:cNvSpPr/>
          <p:nvPr/>
        </p:nvSpPr>
        <p:spPr>
          <a:xfrm>
            <a:off x="2071335" y="4213815"/>
            <a:ext cx="268698" cy="317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71335" y="4607694"/>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p:cNvSpPr/>
          <p:nvPr/>
        </p:nvSpPr>
        <p:spPr>
          <a:xfrm>
            <a:off x="2065298" y="5064894"/>
            <a:ext cx="268698" cy="3176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2071335" y="5445894"/>
            <a:ext cx="268698" cy="3176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p:cNvSpPr/>
          <p:nvPr/>
        </p:nvSpPr>
        <p:spPr>
          <a:xfrm>
            <a:off x="2071335" y="5890215"/>
            <a:ext cx="268698" cy="31767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04800" y="4372654"/>
            <a:ext cx="1524000" cy="1754326"/>
          </a:xfrm>
          <a:prstGeom prst="rect">
            <a:avLst/>
          </a:prstGeom>
          <a:noFill/>
        </p:spPr>
        <p:txBody>
          <a:bodyPr wrap="square" rtlCol="0">
            <a:spAutoFit/>
          </a:bodyPr>
          <a:lstStyle/>
          <a:p>
            <a:r>
              <a:rPr lang="en-US" dirty="0" smtClean="0"/>
              <a:t>Chance of producing next generation:</a:t>
            </a:r>
          </a:p>
          <a:p>
            <a:r>
              <a:rPr lang="en-US" dirty="0" smtClean="0"/>
              <a:t>green = 100%</a:t>
            </a:r>
          </a:p>
          <a:p>
            <a:r>
              <a:rPr lang="en-US" dirty="0"/>
              <a:t>o</a:t>
            </a:r>
            <a:r>
              <a:rPr lang="en-US" dirty="0" smtClean="0"/>
              <a:t>ther = 50%</a:t>
            </a:r>
            <a:endParaRPr lang="en-US" dirty="0"/>
          </a:p>
        </p:txBody>
      </p:sp>
      <p:sp>
        <p:nvSpPr>
          <p:cNvPr id="23" name="Oval 22"/>
          <p:cNvSpPr/>
          <p:nvPr/>
        </p:nvSpPr>
        <p:spPr>
          <a:xfrm>
            <a:off x="2740570" y="4218755"/>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p:cNvSpPr/>
          <p:nvPr/>
        </p:nvSpPr>
        <p:spPr>
          <a:xfrm>
            <a:off x="2740570" y="4582816"/>
            <a:ext cx="268698" cy="3176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Oval 24"/>
          <p:cNvSpPr/>
          <p:nvPr/>
        </p:nvSpPr>
        <p:spPr>
          <a:xfrm>
            <a:off x="2740570" y="5060268"/>
            <a:ext cx="268698" cy="31767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2740570" y="5459332"/>
            <a:ext cx="268698" cy="31767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726515" y="5863146"/>
            <a:ext cx="268698" cy="317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0" y="4213814"/>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p:cNvSpPr/>
          <p:nvPr/>
        </p:nvSpPr>
        <p:spPr>
          <a:xfrm>
            <a:off x="3410949" y="4609884"/>
            <a:ext cx="268698" cy="3176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p:cNvSpPr/>
          <p:nvPr/>
        </p:nvSpPr>
        <p:spPr>
          <a:xfrm>
            <a:off x="3432655" y="5087335"/>
            <a:ext cx="268698" cy="31767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432655" y="5495590"/>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3432655" y="5930721"/>
            <a:ext cx="268698" cy="317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114800" y="4198871"/>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4115141" y="4609884"/>
            <a:ext cx="268698" cy="3176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4114800" y="5049769"/>
            <a:ext cx="268698" cy="31767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15141" y="5445894"/>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4114800" y="5867400"/>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4724400" y="4192431"/>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4726568" y="4609884"/>
            <a:ext cx="268698" cy="3176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4724400" y="5060267"/>
            <a:ext cx="268698" cy="31767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698236" y="5465022"/>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Oval 41"/>
          <p:cNvSpPr/>
          <p:nvPr/>
        </p:nvSpPr>
        <p:spPr>
          <a:xfrm>
            <a:off x="4733997" y="5867400"/>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Oval 42"/>
          <p:cNvSpPr/>
          <p:nvPr/>
        </p:nvSpPr>
        <p:spPr>
          <a:xfrm>
            <a:off x="5257800" y="4183922"/>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p:cNvSpPr/>
          <p:nvPr/>
        </p:nvSpPr>
        <p:spPr>
          <a:xfrm>
            <a:off x="5257800" y="4619950"/>
            <a:ext cx="268698" cy="3176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p:cNvSpPr/>
          <p:nvPr/>
        </p:nvSpPr>
        <p:spPr>
          <a:xfrm>
            <a:off x="5232660" y="5041270"/>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p:cNvSpPr/>
          <p:nvPr/>
        </p:nvSpPr>
        <p:spPr>
          <a:xfrm>
            <a:off x="5217702" y="5509654"/>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5232660" y="5930721"/>
            <a:ext cx="268698" cy="3176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TextBox 47"/>
          <p:cNvSpPr txBox="1"/>
          <p:nvPr/>
        </p:nvSpPr>
        <p:spPr>
          <a:xfrm>
            <a:off x="5974307" y="3436662"/>
            <a:ext cx="2895600" cy="3139321"/>
          </a:xfrm>
          <a:prstGeom prst="rect">
            <a:avLst/>
          </a:prstGeom>
          <a:noFill/>
        </p:spPr>
        <p:txBody>
          <a:bodyPr wrap="square" rtlCol="0">
            <a:spAutoFit/>
          </a:bodyPr>
          <a:lstStyle/>
          <a:p>
            <a:r>
              <a:rPr lang="en-US" dirty="0" smtClean="0"/>
              <a:t>Working down the column, roll the dice for non-green </a:t>
            </a:r>
            <a:r>
              <a:rPr lang="en-US" dirty="0" err="1" smtClean="0"/>
              <a:t>colours</a:t>
            </a:r>
            <a:r>
              <a:rPr lang="en-US" dirty="0" smtClean="0"/>
              <a:t> – if even, they produce offspring, if odd they don’t.</a:t>
            </a:r>
            <a:r>
              <a:rPr lang="en-US" dirty="0"/>
              <a:t> </a:t>
            </a:r>
            <a:endParaRPr lang="en-US" dirty="0" smtClean="0"/>
          </a:p>
          <a:p>
            <a:r>
              <a:rPr lang="en-US" dirty="0" smtClean="0"/>
              <a:t>Unlike </a:t>
            </a:r>
            <a:r>
              <a:rPr lang="en-US" dirty="0"/>
              <a:t>the genetic drift scenario, one </a:t>
            </a:r>
            <a:r>
              <a:rPr lang="en-US" dirty="0" err="1"/>
              <a:t>colour</a:t>
            </a:r>
            <a:r>
              <a:rPr lang="en-US" dirty="0"/>
              <a:t> has greater fitness than the others.</a:t>
            </a:r>
          </a:p>
          <a:p>
            <a:r>
              <a:rPr lang="en-US" dirty="0" smtClean="0"/>
              <a:t>Selection drives the allele frequency towards green.</a:t>
            </a:r>
          </a:p>
        </p:txBody>
      </p:sp>
      <p:sp>
        <p:nvSpPr>
          <p:cNvPr id="49" name="Rectangle 48"/>
          <p:cNvSpPr/>
          <p:nvPr/>
        </p:nvSpPr>
        <p:spPr>
          <a:xfrm>
            <a:off x="33728" y="6401978"/>
            <a:ext cx="7066551" cy="369332"/>
          </a:xfrm>
          <a:prstGeom prst="rect">
            <a:avLst/>
          </a:prstGeom>
        </p:spPr>
        <p:txBody>
          <a:bodyPr wrap="square">
            <a:spAutoFit/>
          </a:bodyPr>
          <a:lstStyle/>
          <a:p>
            <a:r>
              <a:rPr lang="en-US" dirty="0" smtClean="0"/>
              <a:t>Also try: </a:t>
            </a:r>
            <a:r>
              <a:rPr lang="en-US" dirty="0" smtClean="0">
                <a:hlinkClick r:id="rId2"/>
              </a:rPr>
              <a:t>http</a:t>
            </a:r>
            <a:r>
              <a:rPr lang="en-US" dirty="0">
                <a:hlinkClick r:id="rId2"/>
              </a:rPr>
              <a:t>://phet.colorado.edu/en/simulation/natural-selection</a:t>
            </a:r>
            <a:endParaRPr lang="en-US" dirty="0"/>
          </a:p>
        </p:txBody>
      </p:sp>
    </p:spTree>
    <p:extLst>
      <p:ext uri="{BB962C8B-B14F-4D97-AF65-F5344CB8AC3E}">
        <p14:creationId xmlns:p14="http://schemas.microsoft.com/office/powerpoint/2010/main" val="653072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Selection</a:t>
            </a:r>
            <a:endParaRPr lang="en-US" dirty="0"/>
          </a:p>
        </p:txBody>
      </p:sp>
      <p:sp>
        <p:nvSpPr>
          <p:cNvPr id="3" name="Content Placeholder 2"/>
          <p:cNvSpPr>
            <a:spLocks noGrp="1"/>
          </p:cNvSpPr>
          <p:nvPr>
            <p:ph idx="1"/>
          </p:nvPr>
        </p:nvSpPr>
        <p:spPr>
          <a:xfrm>
            <a:off x="381000" y="1371600"/>
            <a:ext cx="8229600" cy="3200399"/>
          </a:xfrm>
        </p:spPr>
        <p:txBody>
          <a:bodyPr>
            <a:normAutofit fontScale="92500"/>
          </a:bodyPr>
          <a:lstStyle/>
          <a:p>
            <a:r>
              <a:rPr lang="en-US" dirty="0" smtClean="0"/>
              <a:t>Different selection pressures can result in different alleles being </a:t>
            </a:r>
            <a:r>
              <a:rPr lang="en-US" dirty="0" err="1" smtClean="0"/>
              <a:t>favourable</a:t>
            </a:r>
            <a:r>
              <a:rPr lang="en-US" dirty="0" smtClean="0"/>
              <a:t> or </a:t>
            </a:r>
            <a:r>
              <a:rPr lang="en-US" dirty="0" err="1" smtClean="0"/>
              <a:t>unfavourable</a:t>
            </a:r>
            <a:r>
              <a:rPr lang="en-US" dirty="0" smtClean="0"/>
              <a:t> (i.e. increasing or decreasing fitness).</a:t>
            </a:r>
          </a:p>
          <a:p>
            <a:r>
              <a:rPr lang="en-US" dirty="0" smtClean="0"/>
              <a:t>In large populations, most variation can be measured as a bell-shaped curve, e.g. human height, weight etc.</a:t>
            </a:r>
            <a:endParaRPr lang="en-US" dirty="0"/>
          </a:p>
        </p:txBody>
      </p:sp>
      <p:sp>
        <p:nvSpPr>
          <p:cNvPr id="9" name="Freeform 8"/>
          <p:cNvSpPr/>
          <p:nvPr/>
        </p:nvSpPr>
        <p:spPr>
          <a:xfrm>
            <a:off x="2093674" y="4580343"/>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Group 16"/>
          <p:cNvGrpSpPr/>
          <p:nvPr/>
        </p:nvGrpSpPr>
        <p:grpSpPr>
          <a:xfrm>
            <a:off x="2093674" y="4350670"/>
            <a:ext cx="3276600" cy="1752600"/>
            <a:chOff x="2209800" y="4800600"/>
            <a:chExt cx="3276600" cy="1752600"/>
          </a:xfrm>
        </p:grpSpPr>
        <p:cxnSp>
          <p:nvCxnSpPr>
            <p:cNvPr id="11" name="Straight Arrow Connector 10"/>
            <p:cNvCxnSpPr/>
            <p:nvPr/>
          </p:nvCxnSpPr>
          <p:spPr>
            <a:xfrm flipV="1">
              <a:off x="2209800" y="4800600"/>
              <a:ext cx="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09800" y="6553200"/>
              <a:ext cx="3276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88064" y="4601213"/>
            <a:ext cx="1828801" cy="1477328"/>
          </a:xfrm>
          <a:prstGeom prst="rect">
            <a:avLst/>
          </a:prstGeom>
          <a:noFill/>
        </p:spPr>
        <p:txBody>
          <a:bodyPr wrap="square" rtlCol="0">
            <a:spAutoFit/>
          </a:bodyPr>
          <a:lstStyle/>
          <a:p>
            <a:pPr algn="ctr"/>
            <a:r>
              <a:rPr lang="en-US" b="1" dirty="0" smtClean="0"/>
              <a:t>Frequency</a:t>
            </a:r>
          </a:p>
          <a:p>
            <a:pPr algn="ctr"/>
            <a:r>
              <a:rPr lang="en-US" dirty="0" smtClean="0"/>
              <a:t>(the proportion of individuals who show the trait)</a:t>
            </a:r>
          </a:p>
        </p:txBody>
      </p:sp>
      <p:sp>
        <p:nvSpPr>
          <p:cNvPr id="16" name="TextBox 15"/>
          <p:cNvSpPr txBox="1"/>
          <p:nvPr/>
        </p:nvSpPr>
        <p:spPr>
          <a:xfrm>
            <a:off x="-9939" y="6104129"/>
            <a:ext cx="7162923" cy="646331"/>
          </a:xfrm>
          <a:prstGeom prst="rect">
            <a:avLst/>
          </a:prstGeom>
          <a:noFill/>
        </p:spPr>
        <p:txBody>
          <a:bodyPr wrap="none" rtlCol="0">
            <a:spAutoFit/>
          </a:bodyPr>
          <a:lstStyle/>
          <a:p>
            <a:pPr algn="ctr"/>
            <a:r>
              <a:rPr lang="en-US" b="1" dirty="0" smtClean="0"/>
              <a:t>Trait</a:t>
            </a:r>
          </a:p>
          <a:p>
            <a:pPr algn="ctr"/>
            <a:r>
              <a:rPr lang="en-US" dirty="0" smtClean="0"/>
              <a:t> (something physical, </a:t>
            </a:r>
            <a:r>
              <a:rPr lang="en-US" dirty="0" err="1" smtClean="0"/>
              <a:t>behavioural</a:t>
            </a:r>
            <a:r>
              <a:rPr lang="en-US" dirty="0" smtClean="0"/>
              <a:t> or physiological e.g. disease resistance)</a:t>
            </a:r>
            <a:endParaRPr lang="en-US" dirty="0"/>
          </a:p>
        </p:txBody>
      </p:sp>
      <p:sp>
        <p:nvSpPr>
          <p:cNvPr id="18" name="TextBox 17"/>
          <p:cNvSpPr txBox="1"/>
          <p:nvPr/>
        </p:nvSpPr>
        <p:spPr>
          <a:xfrm>
            <a:off x="5370274" y="4211308"/>
            <a:ext cx="3505200" cy="2031325"/>
          </a:xfrm>
          <a:prstGeom prst="rect">
            <a:avLst/>
          </a:prstGeom>
          <a:noFill/>
        </p:spPr>
        <p:txBody>
          <a:bodyPr wrap="square" rtlCol="0">
            <a:spAutoFit/>
          </a:bodyPr>
          <a:lstStyle/>
          <a:p>
            <a:r>
              <a:rPr lang="en-US" dirty="0" smtClean="0"/>
              <a:t>Most individuals are in the middle of the range of trait, while very few are at the extremes.</a:t>
            </a:r>
          </a:p>
          <a:p>
            <a:r>
              <a:rPr lang="en-US" dirty="0" smtClean="0"/>
              <a:t>If this were height, most people would be average height, while only a few are extremely short or extremely tall.</a:t>
            </a:r>
            <a:endParaRPr lang="en-US" dirty="0"/>
          </a:p>
        </p:txBody>
      </p:sp>
    </p:spTree>
    <p:extLst>
      <p:ext uri="{BB962C8B-B14F-4D97-AF65-F5344CB8AC3E}">
        <p14:creationId xmlns:p14="http://schemas.microsoft.com/office/powerpoint/2010/main" val="404660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Selection</a:t>
            </a:r>
            <a:endParaRPr lang="en-US" dirty="0"/>
          </a:p>
        </p:txBody>
      </p:sp>
      <p:sp>
        <p:nvSpPr>
          <p:cNvPr id="3" name="Content Placeholder 2"/>
          <p:cNvSpPr>
            <a:spLocks noGrp="1"/>
          </p:cNvSpPr>
          <p:nvPr>
            <p:ph idx="1"/>
          </p:nvPr>
        </p:nvSpPr>
        <p:spPr/>
        <p:txBody>
          <a:bodyPr/>
          <a:lstStyle/>
          <a:p>
            <a:r>
              <a:rPr lang="en-US" dirty="0" smtClean="0"/>
              <a:t>One end of the range has increased fitness.</a:t>
            </a:r>
          </a:p>
          <a:p>
            <a:pPr marL="0" indent="0">
              <a:buNone/>
            </a:pPr>
            <a:r>
              <a:rPr lang="en-US" dirty="0" smtClean="0"/>
              <a:t>e.g. Hares with longer legs are faster and better 	able to escape from foxes.</a:t>
            </a:r>
            <a:endParaRPr lang="en-US" dirty="0"/>
          </a:p>
        </p:txBody>
      </p:sp>
      <p:sp>
        <p:nvSpPr>
          <p:cNvPr id="4" name="Freeform 3"/>
          <p:cNvSpPr/>
          <p:nvPr/>
        </p:nvSpPr>
        <p:spPr>
          <a:xfrm>
            <a:off x="939942" y="4156857"/>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p:cNvGrpSpPr/>
          <p:nvPr/>
        </p:nvGrpSpPr>
        <p:grpSpPr>
          <a:xfrm>
            <a:off x="939942" y="3927184"/>
            <a:ext cx="3276600" cy="1752600"/>
            <a:chOff x="2209800" y="4800600"/>
            <a:chExt cx="3276600" cy="1752600"/>
          </a:xfrm>
        </p:grpSpPr>
        <p:cxnSp>
          <p:nvCxnSpPr>
            <p:cNvPr id="6" name="Straight Arrow Connector 5"/>
            <p:cNvCxnSpPr/>
            <p:nvPr/>
          </p:nvCxnSpPr>
          <p:spPr>
            <a:xfrm flipV="1">
              <a:off x="2209800" y="4800600"/>
              <a:ext cx="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09800" y="6553200"/>
              <a:ext cx="3276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rot="16200000">
            <a:off x="-348734" y="4580718"/>
            <a:ext cx="1828801" cy="369332"/>
          </a:xfrm>
          <a:prstGeom prst="rect">
            <a:avLst/>
          </a:prstGeom>
          <a:noFill/>
        </p:spPr>
        <p:txBody>
          <a:bodyPr wrap="square" rtlCol="0">
            <a:spAutoFit/>
          </a:bodyPr>
          <a:lstStyle/>
          <a:p>
            <a:pPr algn="ctr"/>
            <a:r>
              <a:rPr lang="en-US" b="1" dirty="0" smtClean="0"/>
              <a:t>Frequency</a:t>
            </a:r>
          </a:p>
        </p:txBody>
      </p:sp>
      <p:sp>
        <p:nvSpPr>
          <p:cNvPr id="9" name="TextBox 8"/>
          <p:cNvSpPr txBox="1"/>
          <p:nvPr/>
        </p:nvSpPr>
        <p:spPr>
          <a:xfrm>
            <a:off x="1525123" y="5697390"/>
            <a:ext cx="1714508" cy="369332"/>
          </a:xfrm>
          <a:prstGeom prst="rect">
            <a:avLst/>
          </a:prstGeom>
          <a:noFill/>
        </p:spPr>
        <p:txBody>
          <a:bodyPr wrap="none" rtlCol="0">
            <a:spAutoFit/>
          </a:bodyPr>
          <a:lstStyle/>
          <a:p>
            <a:pPr algn="ctr"/>
            <a:r>
              <a:rPr lang="en-US" b="1" dirty="0" smtClean="0"/>
              <a:t>Hare Leg Length</a:t>
            </a:r>
            <a:endParaRPr lang="en-US" dirty="0"/>
          </a:p>
        </p:txBody>
      </p:sp>
      <p:cxnSp>
        <p:nvCxnSpPr>
          <p:cNvPr id="11" name="Straight Arrow Connector 10"/>
          <p:cNvCxnSpPr/>
          <p:nvPr/>
        </p:nvCxnSpPr>
        <p:spPr>
          <a:xfrm>
            <a:off x="1477101" y="4014552"/>
            <a:ext cx="0" cy="10673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0007" y="3297351"/>
            <a:ext cx="1763753" cy="646331"/>
          </a:xfrm>
          <a:prstGeom prst="rect">
            <a:avLst/>
          </a:prstGeom>
          <a:noFill/>
        </p:spPr>
        <p:txBody>
          <a:bodyPr wrap="none" rtlCol="0">
            <a:spAutoFit/>
          </a:bodyPr>
          <a:lstStyle/>
          <a:p>
            <a:r>
              <a:rPr lang="en-US" dirty="0" smtClean="0"/>
              <a:t>More likely to be</a:t>
            </a:r>
          </a:p>
          <a:p>
            <a:r>
              <a:rPr lang="en-US" dirty="0"/>
              <a:t>e</a:t>
            </a:r>
            <a:r>
              <a:rPr lang="en-US" dirty="0" smtClean="0"/>
              <a:t>aten by foxes</a:t>
            </a:r>
            <a:endParaRPr lang="en-US" dirty="0"/>
          </a:p>
        </p:txBody>
      </p:sp>
      <p:cxnSp>
        <p:nvCxnSpPr>
          <p:cNvPr id="13" name="Straight Arrow Connector 12"/>
          <p:cNvCxnSpPr/>
          <p:nvPr/>
        </p:nvCxnSpPr>
        <p:spPr>
          <a:xfrm>
            <a:off x="3420922" y="4014553"/>
            <a:ext cx="0" cy="10673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52687" y="3368221"/>
            <a:ext cx="1526508" cy="646331"/>
          </a:xfrm>
          <a:prstGeom prst="rect">
            <a:avLst/>
          </a:prstGeom>
          <a:noFill/>
        </p:spPr>
        <p:txBody>
          <a:bodyPr wrap="none" rtlCol="0">
            <a:spAutoFit/>
          </a:bodyPr>
          <a:lstStyle/>
          <a:p>
            <a:pPr algn="ctr"/>
            <a:r>
              <a:rPr lang="en-US" dirty="0" smtClean="0"/>
              <a:t>More likely to </a:t>
            </a:r>
          </a:p>
          <a:p>
            <a:pPr algn="ctr"/>
            <a:r>
              <a:rPr lang="en-US" dirty="0" smtClean="0"/>
              <a:t>escape</a:t>
            </a:r>
            <a:endParaRPr lang="en-US" dirty="0"/>
          </a:p>
        </p:txBody>
      </p:sp>
      <p:sp>
        <p:nvSpPr>
          <p:cNvPr id="15" name="Freeform 14"/>
          <p:cNvSpPr/>
          <p:nvPr/>
        </p:nvSpPr>
        <p:spPr>
          <a:xfrm>
            <a:off x="5105400" y="4209480"/>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p:cNvGrpSpPr/>
          <p:nvPr/>
        </p:nvGrpSpPr>
        <p:grpSpPr>
          <a:xfrm>
            <a:off x="5105400" y="3979806"/>
            <a:ext cx="3733800" cy="1770207"/>
            <a:chOff x="2209800" y="4800600"/>
            <a:chExt cx="3276600" cy="1770206"/>
          </a:xfrm>
        </p:grpSpPr>
        <p:cxnSp>
          <p:nvCxnSpPr>
            <p:cNvPr id="17" name="Straight Arrow Connector 16"/>
            <p:cNvCxnSpPr/>
            <p:nvPr/>
          </p:nvCxnSpPr>
          <p:spPr>
            <a:xfrm flipV="1">
              <a:off x="2209800" y="4800600"/>
              <a:ext cx="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09800" y="6553200"/>
              <a:ext cx="3276600" cy="176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3816724" y="4633341"/>
            <a:ext cx="1828801" cy="369332"/>
          </a:xfrm>
          <a:prstGeom prst="rect">
            <a:avLst/>
          </a:prstGeom>
          <a:noFill/>
        </p:spPr>
        <p:txBody>
          <a:bodyPr wrap="square" rtlCol="0">
            <a:spAutoFit/>
          </a:bodyPr>
          <a:lstStyle/>
          <a:p>
            <a:pPr algn="ctr"/>
            <a:r>
              <a:rPr lang="en-US" b="1" dirty="0" smtClean="0"/>
              <a:t>Frequency</a:t>
            </a:r>
          </a:p>
        </p:txBody>
      </p:sp>
      <p:sp>
        <p:nvSpPr>
          <p:cNvPr id="20" name="TextBox 19"/>
          <p:cNvSpPr txBox="1"/>
          <p:nvPr/>
        </p:nvSpPr>
        <p:spPr>
          <a:xfrm>
            <a:off x="5690581" y="5750013"/>
            <a:ext cx="1714508" cy="369332"/>
          </a:xfrm>
          <a:prstGeom prst="rect">
            <a:avLst/>
          </a:prstGeom>
          <a:noFill/>
        </p:spPr>
        <p:txBody>
          <a:bodyPr wrap="none" rtlCol="0">
            <a:spAutoFit/>
          </a:bodyPr>
          <a:lstStyle/>
          <a:p>
            <a:pPr algn="ctr"/>
            <a:r>
              <a:rPr lang="en-US" b="1" dirty="0" smtClean="0"/>
              <a:t>Hare Leg Length</a:t>
            </a:r>
            <a:endParaRPr lang="en-US" dirty="0"/>
          </a:p>
        </p:txBody>
      </p:sp>
      <p:sp>
        <p:nvSpPr>
          <p:cNvPr id="24" name="Freeform 23"/>
          <p:cNvSpPr/>
          <p:nvPr/>
        </p:nvSpPr>
        <p:spPr>
          <a:xfrm>
            <a:off x="5725732" y="4191000"/>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482" name="Picture 2" descr="http://www.corbisimages.com/images/Corbis-BF001064.jpg?size=67&amp;uid=c927c4b0-f085-4fde-8e32-d07160e097f7"/>
          <p:cNvPicPr>
            <a:picLocks noChangeAspect="1" noChangeArrowheads="1"/>
          </p:cNvPicPr>
          <p:nvPr/>
        </p:nvPicPr>
        <p:blipFill rotWithShape="1">
          <a:blip r:embed="rId3">
            <a:extLst>
              <a:ext uri="{28A0092B-C50C-407E-A947-70E740481C1C}">
                <a14:useLocalDpi xmlns:a14="http://schemas.microsoft.com/office/drawing/2010/main" val="0"/>
              </a:ext>
            </a:extLst>
          </a:blip>
          <a:srcRect l="-614" t="47387" r="614" b="20810"/>
          <a:stretch/>
        </p:blipFill>
        <p:spPr bwMode="auto">
          <a:xfrm>
            <a:off x="175471" y="5999864"/>
            <a:ext cx="4413810" cy="9343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34970" y="6143866"/>
            <a:ext cx="4234692" cy="646331"/>
          </a:xfrm>
          <a:prstGeom prst="rect">
            <a:avLst/>
          </a:prstGeom>
          <a:noFill/>
        </p:spPr>
        <p:txBody>
          <a:bodyPr wrap="square" rtlCol="0">
            <a:spAutoFit/>
          </a:bodyPr>
          <a:lstStyle/>
          <a:p>
            <a:r>
              <a:rPr lang="en-US" dirty="0" smtClean="0"/>
              <a:t>Hare population shows longer legs as a result of directional selection.</a:t>
            </a:r>
            <a:endParaRPr lang="en-US" dirty="0"/>
          </a:p>
        </p:txBody>
      </p:sp>
      <p:cxnSp>
        <p:nvCxnSpPr>
          <p:cNvPr id="21" name="Straight Arrow Connector 20"/>
          <p:cNvCxnSpPr/>
          <p:nvPr/>
        </p:nvCxnSpPr>
        <p:spPr>
          <a:xfrm>
            <a:off x="6477000" y="4800600"/>
            <a:ext cx="928089"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60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9" grpId="0"/>
      <p:bldP spid="20" grpId="0"/>
      <p:bldP spid="24" grpId="0" animBg="1"/>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Directional Selection</a:t>
            </a:r>
            <a:endParaRPr lang="en-US" dirty="0"/>
          </a:p>
        </p:txBody>
      </p:sp>
      <p:sp>
        <p:nvSpPr>
          <p:cNvPr id="3" name="Content Placeholder 2"/>
          <p:cNvSpPr>
            <a:spLocks noGrp="1"/>
          </p:cNvSpPr>
          <p:nvPr>
            <p:ph idx="1"/>
          </p:nvPr>
        </p:nvSpPr>
        <p:spPr/>
        <p:txBody>
          <a:bodyPr/>
          <a:lstStyle/>
          <a:p>
            <a:r>
              <a:rPr lang="en-US" dirty="0" smtClean="0"/>
              <a:t>One end of the range has increased fitness.</a:t>
            </a:r>
          </a:p>
          <a:p>
            <a:pPr marL="0" indent="0">
              <a:buNone/>
            </a:pPr>
            <a:r>
              <a:rPr lang="en-US" dirty="0" smtClean="0"/>
              <a:t>e.g. Shorter alpine daisies are less damaged by 	frost.</a:t>
            </a:r>
            <a:endParaRPr lang="en-US" dirty="0"/>
          </a:p>
        </p:txBody>
      </p:sp>
      <p:sp>
        <p:nvSpPr>
          <p:cNvPr id="4" name="Freeform 3"/>
          <p:cNvSpPr/>
          <p:nvPr/>
        </p:nvSpPr>
        <p:spPr>
          <a:xfrm>
            <a:off x="939942" y="4156857"/>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p:cNvGrpSpPr/>
          <p:nvPr/>
        </p:nvGrpSpPr>
        <p:grpSpPr>
          <a:xfrm>
            <a:off x="939942" y="3927184"/>
            <a:ext cx="3276600" cy="1752600"/>
            <a:chOff x="2209800" y="4800600"/>
            <a:chExt cx="3276600" cy="1752600"/>
          </a:xfrm>
        </p:grpSpPr>
        <p:cxnSp>
          <p:nvCxnSpPr>
            <p:cNvPr id="6" name="Straight Arrow Connector 5"/>
            <p:cNvCxnSpPr/>
            <p:nvPr/>
          </p:nvCxnSpPr>
          <p:spPr>
            <a:xfrm flipV="1">
              <a:off x="2209800" y="4800600"/>
              <a:ext cx="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09800" y="6553200"/>
              <a:ext cx="3276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rot="16200000">
            <a:off x="-348734" y="4580718"/>
            <a:ext cx="1828801" cy="369332"/>
          </a:xfrm>
          <a:prstGeom prst="rect">
            <a:avLst/>
          </a:prstGeom>
          <a:noFill/>
        </p:spPr>
        <p:txBody>
          <a:bodyPr wrap="square" rtlCol="0">
            <a:spAutoFit/>
          </a:bodyPr>
          <a:lstStyle/>
          <a:p>
            <a:pPr algn="ctr"/>
            <a:r>
              <a:rPr lang="en-US" b="1" dirty="0" smtClean="0"/>
              <a:t>Frequency</a:t>
            </a:r>
          </a:p>
        </p:txBody>
      </p:sp>
      <p:sp>
        <p:nvSpPr>
          <p:cNvPr id="9" name="TextBox 8"/>
          <p:cNvSpPr txBox="1"/>
          <p:nvPr/>
        </p:nvSpPr>
        <p:spPr>
          <a:xfrm>
            <a:off x="1693312" y="5697390"/>
            <a:ext cx="1378134" cy="369332"/>
          </a:xfrm>
          <a:prstGeom prst="rect">
            <a:avLst/>
          </a:prstGeom>
          <a:noFill/>
        </p:spPr>
        <p:txBody>
          <a:bodyPr wrap="none" rtlCol="0">
            <a:spAutoFit/>
          </a:bodyPr>
          <a:lstStyle/>
          <a:p>
            <a:pPr algn="ctr"/>
            <a:r>
              <a:rPr lang="en-US" b="1" dirty="0" smtClean="0"/>
              <a:t>Daisy Height</a:t>
            </a:r>
            <a:endParaRPr lang="en-US" dirty="0"/>
          </a:p>
        </p:txBody>
      </p:sp>
      <p:cxnSp>
        <p:nvCxnSpPr>
          <p:cNvPr id="11" name="Straight Arrow Connector 10"/>
          <p:cNvCxnSpPr/>
          <p:nvPr/>
        </p:nvCxnSpPr>
        <p:spPr>
          <a:xfrm>
            <a:off x="1477101" y="4014552"/>
            <a:ext cx="0" cy="10673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7008" y="3606305"/>
            <a:ext cx="1380186" cy="369332"/>
          </a:xfrm>
          <a:prstGeom prst="rect">
            <a:avLst/>
          </a:prstGeom>
          <a:noFill/>
        </p:spPr>
        <p:txBody>
          <a:bodyPr wrap="none" rtlCol="0">
            <a:spAutoFit/>
          </a:bodyPr>
          <a:lstStyle/>
          <a:p>
            <a:r>
              <a:rPr lang="en-US" dirty="0" smtClean="0"/>
              <a:t>Less damage</a:t>
            </a:r>
            <a:endParaRPr lang="en-US" dirty="0"/>
          </a:p>
        </p:txBody>
      </p:sp>
      <p:cxnSp>
        <p:nvCxnSpPr>
          <p:cNvPr id="13" name="Straight Arrow Connector 12"/>
          <p:cNvCxnSpPr/>
          <p:nvPr/>
        </p:nvCxnSpPr>
        <p:spPr>
          <a:xfrm>
            <a:off x="3420922" y="4014553"/>
            <a:ext cx="0" cy="10673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23526" y="3552887"/>
            <a:ext cx="1984839" cy="369332"/>
          </a:xfrm>
          <a:prstGeom prst="rect">
            <a:avLst/>
          </a:prstGeom>
          <a:noFill/>
        </p:spPr>
        <p:txBody>
          <a:bodyPr wrap="none" rtlCol="0">
            <a:spAutoFit/>
          </a:bodyPr>
          <a:lstStyle/>
          <a:p>
            <a:pPr algn="ctr"/>
            <a:r>
              <a:rPr lang="en-US" dirty="0" smtClean="0"/>
              <a:t>More frost damage</a:t>
            </a:r>
            <a:endParaRPr lang="en-US" dirty="0"/>
          </a:p>
        </p:txBody>
      </p:sp>
      <p:sp>
        <p:nvSpPr>
          <p:cNvPr id="15" name="Freeform 14"/>
          <p:cNvSpPr/>
          <p:nvPr/>
        </p:nvSpPr>
        <p:spPr>
          <a:xfrm>
            <a:off x="5105400" y="4209480"/>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p:cNvGrpSpPr/>
          <p:nvPr/>
        </p:nvGrpSpPr>
        <p:grpSpPr>
          <a:xfrm>
            <a:off x="5105400" y="3979806"/>
            <a:ext cx="3733800" cy="1770207"/>
            <a:chOff x="2209800" y="4800600"/>
            <a:chExt cx="3276600" cy="1770206"/>
          </a:xfrm>
        </p:grpSpPr>
        <p:cxnSp>
          <p:nvCxnSpPr>
            <p:cNvPr id="17" name="Straight Arrow Connector 16"/>
            <p:cNvCxnSpPr/>
            <p:nvPr/>
          </p:nvCxnSpPr>
          <p:spPr>
            <a:xfrm flipV="1">
              <a:off x="2209800" y="4800600"/>
              <a:ext cx="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09800" y="6553200"/>
              <a:ext cx="3276600" cy="176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3816724" y="4633341"/>
            <a:ext cx="1828801" cy="369332"/>
          </a:xfrm>
          <a:prstGeom prst="rect">
            <a:avLst/>
          </a:prstGeom>
          <a:noFill/>
        </p:spPr>
        <p:txBody>
          <a:bodyPr wrap="square" rtlCol="0">
            <a:spAutoFit/>
          </a:bodyPr>
          <a:lstStyle/>
          <a:p>
            <a:pPr algn="ctr"/>
            <a:r>
              <a:rPr lang="en-US" b="1" dirty="0" smtClean="0"/>
              <a:t>Frequency</a:t>
            </a:r>
          </a:p>
        </p:txBody>
      </p:sp>
      <p:sp>
        <p:nvSpPr>
          <p:cNvPr id="20" name="TextBox 19"/>
          <p:cNvSpPr txBox="1"/>
          <p:nvPr/>
        </p:nvSpPr>
        <p:spPr>
          <a:xfrm>
            <a:off x="5858770" y="5750013"/>
            <a:ext cx="1378134" cy="369332"/>
          </a:xfrm>
          <a:prstGeom prst="rect">
            <a:avLst/>
          </a:prstGeom>
          <a:noFill/>
        </p:spPr>
        <p:txBody>
          <a:bodyPr wrap="none" rtlCol="0">
            <a:spAutoFit/>
          </a:bodyPr>
          <a:lstStyle/>
          <a:p>
            <a:pPr algn="ctr"/>
            <a:r>
              <a:rPr lang="en-US" b="1" dirty="0" smtClean="0"/>
              <a:t>Daisy Height</a:t>
            </a:r>
            <a:endParaRPr lang="en-US" dirty="0"/>
          </a:p>
        </p:txBody>
      </p:sp>
      <p:sp>
        <p:nvSpPr>
          <p:cNvPr id="24" name="Freeform 23"/>
          <p:cNvSpPr/>
          <p:nvPr/>
        </p:nvSpPr>
        <p:spPr>
          <a:xfrm>
            <a:off x="4546458" y="4241246"/>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4915791" y="6149014"/>
            <a:ext cx="4234692" cy="646331"/>
          </a:xfrm>
          <a:prstGeom prst="rect">
            <a:avLst/>
          </a:prstGeom>
          <a:noFill/>
        </p:spPr>
        <p:txBody>
          <a:bodyPr wrap="square" rtlCol="0">
            <a:spAutoFit/>
          </a:bodyPr>
          <a:lstStyle/>
          <a:p>
            <a:r>
              <a:rPr lang="en-US" dirty="0" smtClean="0"/>
              <a:t>Daisy population shows shorter stems as a result of directional selection.</a:t>
            </a:r>
            <a:endParaRPr lang="en-US" dirty="0"/>
          </a:p>
        </p:txBody>
      </p:sp>
      <p:pic>
        <p:nvPicPr>
          <p:cNvPr id="21506" name="Picture 2" descr="http://www.ultimatehikes.co.nz/media/82777/10flowers1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581" y="2787307"/>
            <a:ext cx="1875162" cy="10200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06618" y="5410200"/>
            <a:ext cx="576062" cy="471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a:off x="5842981" y="4572000"/>
            <a:ext cx="786419"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8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9" grpId="0"/>
      <p:bldP spid="20" grpId="0"/>
      <p:bldP spid="24" grpId="0" animBg="1"/>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Stabilising</a:t>
            </a:r>
            <a:r>
              <a:rPr lang="en-US" dirty="0" smtClean="0"/>
              <a:t> Selection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The middle of the range has increased fitness.</a:t>
            </a:r>
          </a:p>
          <a:p>
            <a:pPr marL="0" indent="0">
              <a:buNone/>
            </a:pPr>
            <a:r>
              <a:rPr lang="en-US" dirty="0" smtClean="0"/>
              <a:t>e.g. Birds who lay few eggs decrease their fitness, birds with too many may starve offspring.</a:t>
            </a:r>
            <a:endParaRPr lang="en-US" dirty="0"/>
          </a:p>
        </p:txBody>
      </p:sp>
      <p:sp>
        <p:nvSpPr>
          <p:cNvPr id="4" name="Freeform 3"/>
          <p:cNvSpPr/>
          <p:nvPr/>
        </p:nvSpPr>
        <p:spPr>
          <a:xfrm>
            <a:off x="939942" y="4156857"/>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p:cNvGrpSpPr/>
          <p:nvPr/>
        </p:nvGrpSpPr>
        <p:grpSpPr>
          <a:xfrm>
            <a:off x="939942" y="3927184"/>
            <a:ext cx="3276600" cy="1752600"/>
            <a:chOff x="2209800" y="4800600"/>
            <a:chExt cx="3276600" cy="1752600"/>
          </a:xfrm>
        </p:grpSpPr>
        <p:cxnSp>
          <p:nvCxnSpPr>
            <p:cNvPr id="6" name="Straight Arrow Connector 5"/>
            <p:cNvCxnSpPr/>
            <p:nvPr/>
          </p:nvCxnSpPr>
          <p:spPr>
            <a:xfrm flipV="1">
              <a:off x="2209800" y="4800600"/>
              <a:ext cx="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09800" y="6553200"/>
              <a:ext cx="3276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rot="16200000">
            <a:off x="-348734" y="4580718"/>
            <a:ext cx="1828801" cy="369332"/>
          </a:xfrm>
          <a:prstGeom prst="rect">
            <a:avLst/>
          </a:prstGeom>
          <a:noFill/>
        </p:spPr>
        <p:txBody>
          <a:bodyPr wrap="square" rtlCol="0">
            <a:spAutoFit/>
          </a:bodyPr>
          <a:lstStyle/>
          <a:p>
            <a:pPr algn="ctr"/>
            <a:r>
              <a:rPr lang="en-US" b="1" dirty="0" smtClean="0"/>
              <a:t>Frequency</a:t>
            </a:r>
          </a:p>
        </p:txBody>
      </p:sp>
      <p:sp>
        <p:nvSpPr>
          <p:cNvPr id="9" name="TextBox 8"/>
          <p:cNvSpPr txBox="1"/>
          <p:nvPr/>
        </p:nvSpPr>
        <p:spPr>
          <a:xfrm>
            <a:off x="1312858" y="5697390"/>
            <a:ext cx="2139048" cy="369332"/>
          </a:xfrm>
          <a:prstGeom prst="rect">
            <a:avLst/>
          </a:prstGeom>
          <a:noFill/>
        </p:spPr>
        <p:txBody>
          <a:bodyPr wrap="none" rtlCol="0">
            <a:spAutoFit/>
          </a:bodyPr>
          <a:lstStyle/>
          <a:p>
            <a:pPr algn="ctr"/>
            <a:r>
              <a:rPr lang="en-US" b="1" dirty="0" smtClean="0"/>
              <a:t>Number of Eggs Laid</a:t>
            </a:r>
            <a:endParaRPr lang="en-US" dirty="0"/>
          </a:p>
        </p:txBody>
      </p:sp>
      <p:cxnSp>
        <p:nvCxnSpPr>
          <p:cNvPr id="11" name="Straight Arrow Connector 10"/>
          <p:cNvCxnSpPr/>
          <p:nvPr/>
        </p:nvCxnSpPr>
        <p:spPr>
          <a:xfrm>
            <a:off x="1477101" y="4014552"/>
            <a:ext cx="0" cy="10673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5858" y="3345870"/>
            <a:ext cx="1636518" cy="646331"/>
          </a:xfrm>
          <a:prstGeom prst="rect">
            <a:avLst/>
          </a:prstGeom>
          <a:noFill/>
        </p:spPr>
        <p:txBody>
          <a:bodyPr wrap="square" rtlCol="0">
            <a:spAutoFit/>
          </a:bodyPr>
          <a:lstStyle/>
          <a:p>
            <a:pPr algn="ctr"/>
            <a:r>
              <a:rPr lang="en-US" dirty="0" smtClean="0"/>
              <a:t>Few offspring = low fitness</a:t>
            </a:r>
            <a:endParaRPr lang="en-US" dirty="0"/>
          </a:p>
        </p:txBody>
      </p:sp>
      <p:cxnSp>
        <p:nvCxnSpPr>
          <p:cNvPr id="13" name="Straight Arrow Connector 12"/>
          <p:cNvCxnSpPr/>
          <p:nvPr/>
        </p:nvCxnSpPr>
        <p:spPr>
          <a:xfrm>
            <a:off x="3420922" y="4014553"/>
            <a:ext cx="0" cy="10673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76460" y="3200400"/>
            <a:ext cx="1843140" cy="923330"/>
          </a:xfrm>
          <a:prstGeom prst="rect">
            <a:avLst/>
          </a:prstGeom>
          <a:noFill/>
        </p:spPr>
        <p:txBody>
          <a:bodyPr wrap="square" rtlCol="0">
            <a:spAutoFit/>
          </a:bodyPr>
          <a:lstStyle/>
          <a:p>
            <a:pPr algn="ctr"/>
            <a:r>
              <a:rPr lang="en-US" dirty="0" smtClean="0"/>
              <a:t>Too many young to feed, will starve</a:t>
            </a:r>
            <a:endParaRPr lang="en-US" dirty="0"/>
          </a:p>
        </p:txBody>
      </p:sp>
      <p:sp>
        <p:nvSpPr>
          <p:cNvPr id="15" name="Freeform 14"/>
          <p:cNvSpPr/>
          <p:nvPr/>
        </p:nvSpPr>
        <p:spPr>
          <a:xfrm>
            <a:off x="5105400" y="4209480"/>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p:cNvGrpSpPr/>
          <p:nvPr/>
        </p:nvGrpSpPr>
        <p:grpSpPr>
          <a:xfrm>
            <a:off x="5105400" y="3979806"/>
            <a:ext cx="3733800" cy="1770207"/>
            <a:chOff x="2209800" y="4800600"/>
            <a:chExt cx="3276600" cy="1770206"/>
          </a:xfrm>
        </p:grpSpPr>
        <p:cxnSp>
          <p:nvCxnSpPr>
            <p:cNvPr id="17" name="Straight Arrow Connector 16"/>
            <p:cNvCxnSpPr/>
            <p:nvPr/>
          </p:nvCxnSpPr>
          <p:spPr>
            <a:xfrm flipV="1">
              <a:off x="2209800" y="4800600"/>
              <a:ext cx="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09800" y="6553200"/>
              <a:ext cx="3276600" cy="176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3816724" y="4633341"/>
            <a:ext cx="1828801" cy="369332"/>
          </a:xfrm>
          <a:prstGeom prst="rect">
            <a:avLst/>
          </a:prstGeom>
          <a:noFill/>
        </p:spPr>
        <p:txBody>
          <a:bodyPr wrap="square" rtlCol="0">
            <a:spAutoFit/>
          </a:bodyPr>
          <a:lstStyle/>
          <a:p>
            <a:pPr algn="ctr"/>
            <a:r>
              <a:rPr lang="en-US" b="1" dirty="0" smtClean="0"/>
              <a:t>Frequency</a:t>
            </a:r>
          </a:p>
        </p:txBody>
      </p:sp>
      <p:sp>
        <p:nvSpPr>
          <p:cNvPr id="20" name="TextBox 19"/>
          <p:cNvSpPr txBox="1"/>
          <p:nvPr/>
        </p:nvSpPr>
        <p:spPr>
          <a:xfrm>
            <a:off x="5478316" y="5750013"/>
            <a:ext cx="2139048" cy="369332"/>
          </a:xfrm>
          <a:prstGeom prst="rect">
            <a:avLst/>
          </a:prstGeom>
          <a:noFill/>
        </p:spPr>
        <p:txBody>
          <a:bodyPr wrap="none" rtlCol="0">
            <a:spAutoFit/>
          </a:bodyPr>
          <a:lstStyle/>
          <a:p>
            <a:pPr algn="ctr"/>
            <a:r>
              <a:rPr lang="en-US" b="1" dirty="0" smtClean="0"/>
              <a:t>Number of Eggs Laid</a:t>
            </a:r>
            <a:endParaRPr lang="en-US" dirty="0"/>
          </a:p>
        </p:txBody>
      </p:sp>
      <p:sp>
        <p:nvSpPr>
          <p:cNvPr id="24" name="Freeform 23"/>
          <p:cNvSpPr/>
          <p:nvPr/>
        </p:nvSpPr>
        <p:spPr>
          <a:xfrm>
            <a:off x="5858770" y="4237800"/>
            <a:ext cx="1462184" cy="1494608"/>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085522" y="6149013"/>
            <a:ext cx="4234692" cy="646331"/>
          </a:xfrm>
          <a:prstGeom prst="rect">
            <a:avLst/>
          </a:prstGeom>
          <a:noFill/>
        </p:spPr>
        <p:txBody>
          <a:bodyPr wrap="square" rtlCol="0">
            <a:spAutoFit/>
          </a:bodyPr>
          <a:lstStyle/>
          <a:p>
            <a:r>
              <a:rPr lang="en-US" dirty="0" smtClean="0"/>
              <a:t>Brood size is optimized to increase mother’s fitness and offspring survival.</a:t>
            </a:r>
            <a:endParaRPr lang="en-US" dirty="0"/>
          </a:p>
        </p:txBody>
      </p:sp>
      <p:cxnSp>
        <p:nvCxnSpPr>
          <p:cNvPr id="25" name="Straight Arrow Connector 24"/>
          <p:cNvCxnSpPr/>
          <p:nvPr/>
        </p:nvCxnSpPr>
        <p:spPr>
          <a:xfrm flipV="1">
            <a:off x="6115051" y="4786077"/>
            <a:ext cx="432789" cy="1740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606232" y="4800600"/>
            <a:ext cx="457200" cy="1452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9" grpId="0"/>
      <p:bldP spid="20" grpId="0"/>
      <p:bldP spid="24" grpId="0" animBg="1"/>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Illustrations of new species of exotic butterflies Papilio XII.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1000" contrast="52000"/>
                    </a14:imgEffect>
                  </a14:imgLayer>
                </a14:imgProps>
              </a:ext>
              <a:ext uri="{28A0092B-C50C-407E-A947-70E740481C1C}">
                <a14:useLocalDpi xmlns:a14="http://schemas.microsoft.com/office/drawing/2010/main" val="0"/>
              </a:ext>
            </a:extLst>
          </a:blip>
          <a:srcRect/>
          <a:stretch>
            <a:fillRect/>
          </a:stretch>
        </p:blipFill>
        <p:spPr bwMode="auto">
          <a:xfrm>
            <a:off x="7108064" y="-152400"/>
            <a:ext cx="2035936" cy="27389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Diverging Selection</a:t>
            </a:r>
            <a:endParaRPr lang="en-US" dirty="0"/>
          </a:p>
        </p:txBody>
      </p:sp>
      <p:sp>
        <p:nvSpPr>
          <p:cNvPr id="3" name="Content Placeholder 2"/>
          <p:cNvSpPr>
            <a:spLocks noGrp="1"/>
          </p:cNvSpPr>
          <p:nvPr>
            <p:ph idx="1"/>
          </p:nvPr>
        </p:nvSpPr>
        <p:spPr>
          <a:xfrm>
            <a:off x="228600" y="1478970"/>
            <a:ext cx="8610600" cy="2535583"/>
          </a:xfrm>
        </p:spPr>
        <p:txBody>
          <a:bodyPr>
            <a:normAutofit lnSpcReduction="10000"/>
          </a:bodyPr>
          <a:lstStyle/>
          <a:p>
            <a:r>
              <a:rPr lang="en-US" dirty="0" smtClean="0"/>
              <a:t>The extremes of the range have increased fitness.</a:t>
            </a:r>
          </a:p>
          <a:p>
            <a:pPr marL="0" indent="0">
              <a:buNone/>
            </a:pPr>
            <a:r>
              <a:rPr lang="en-US" dirty="0" smtClean="0"/>
              <a:t>e.g. Very pale and very bright African swallowtail butterflies look poisonous to birds and are avoided.</a:t>
            </a:r>
            <a:endParaRPr lang="en-US" dirty="0"/>
          </a:p>
        </p:txBody>
      </p:sp>
      <p:sp>
        <p:nvSpPr>
          <p:cNvPr id="4" name="Freeform 3"/>
          <p:cNvSpPr/>
          <p:nvPr/>
        </p:nvSpPr>
        <p:spPr>
          <a:xfrm>
            <a:off x="939942" y="4156857"/>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p:cNvGrpSpPr/>
          <p:nvPr/>
        </p:nvGrpSpPr>
        <p:grpSpPr>
          <a:xfrm>
            <a:off x="939942" y="3927184"/>
            <a:ext cx="3276600" cy="1752600"/>
            <a:chOff x="2209800" y="4800600"/>
            <a:chExt cx="3276600" cy="1752600"/>
          </a:xfrm>
        </p:grpSpPr>
        <p:cxnSp>
          <p:nvCxnSpPr>
            <p:cNvPr id="6" name="Straight Arrow Connector 5"/>
            <p:cNvCxnSpPr/>
            <p:nvPr/>
          </p:nvCxnSpPr>
          <p:spPr>
            <a:xfrm flipV="1">
              <a:off x="2209800" y="4800600"/>
              <a:ext cx="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09800" y="6553200"/>
              <a:ext cx="3276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rot="16200000">
            <a:off x="-348734" y="4580718"/>
            <a:ext cx="1828801" cy="369332"/>
          </a:xfrm>
          <a:prstGeom prst="rect">
            <a:avLst/>
          </a:prstGeom>
          <a:noFill/>
        </p:spPr>
        <p:txBody>
          <a:bodyPr wrap="square" rtlCol="0">
            <a:spAutoFit/>
          </a:bodyPr>
          <a:lstStyle/>
          <a:p>
            <a:pPr algn="ctr"/>
            <a:r>
              <a:rPr lang="en-US" b="1" dirty="0" smtClean="0"/>
              <a:t>Frequency</a:t>
            </a:r>
          </a:p>
        </p:txBody>
      </p:sp>
      <p:sp>
        <p:nvSpPr>
          <p:cNvPr id="9" name="TextBox 8"/>
          <p:cNvSpPr txBox="1"/>
          <p:nvPr/>
        </p:nvSpPr>
        <p:spPr>
          <a:xfrm>
            <a:off x="1699343" y="5697390"/>
            <a:ext cx="1366080" cy="369332"/>
          </a:xfrm>
          <a:prstGeom prst="rect">
            <a:avLst/>
          </a:prstGeom>
          <a:noFill/>
        </p:spPr>
        <p:txBody>
          <a:bodyPr wrap="none" rtlCol="0">
            <a:spAutoFit/>
          </a:bodyPr>
          <a:lstStyle/>
          <a:p>
            <a:pPr algn="ctr"/>
            <a:r>
              <a:rPr lang="en-US" b="1" dirty="0" smtClean="0"/>
              <a:t>Wing </a:t>
            </a:r>
            <a:r>
              <a:rPr lang="en-US" b="1" dirty="0" err="1" smtClean="0"/>
              <a:t>Colour</a:t>
            </a:r>
            <a:endParaRPr lang="en-US" dirty="0"/>
          </a:p>
        </p:txBody>
      </p:sp>
      <p:cxnSp>
        <p:nvCxnSpPr>
          <p:cNvPr id="11" name="Straight Arrow Connector 10"/>
          <p:cNvCxnSpPr/>
          <p:nvPr/>
        </p:nvCxnSpPr>
        <p:spPr>
          <a:xfrm>
            <a:off x="1477101" y="4269815"/>
            <a:ext cx="0" cy="10673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3897868"/>
            <a:ext cx="1636518" cy="369332"/>
          </a:xfrm>
          <a:prstGeom prst="rect">
            <a:avLst/>
          </a:prstGeom>
          <a:noFill/>
        </p:spPr>
        <p:txBody>
          <a:bodyPr wrap="square" rtlCol="0">
            <a:spAutoFit/>
          </a:bodyPr>
          <a:lstStyle/>
          <a:p>
            <a:pPr algn="ctr"/>
            <a:r>
              <a:rPr lang="en-US" dirty="0" smtClean="0"/>
              <a:t>Look poisonous</a:t>
            </a:r>
            <a:endParaRPr lang="en-US" dirty="0"/>
          </a:p>
        </p:txBody>
      </p:sp>
      <p:cxnSp>
        <p:nvCxnSpPr>
          <p:cNvPr id="13" name="Straight Arrow Connector 12"/>
          <p:cNvCxnSpPr/>
          <p:nvPr/>
        </p:nvCxnSpPr>
        <p:spPr>
          <a:xfrm>
            <a:off x="3420922" y="4361396"/>
            <a:ext cx="0" cy="10673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30336" y="3974068"/>
            <a:ext cx="1843140" cy="369332"/>
          </a:xfrm>
          <a:prstGeom prst="rect">
            <a:avLst/>
          </a:prstGeom>
          <a:noFill/>
        </p:spPr>
        <p:txBody>
          <a:bodyPr wrap="square" rtlCol="0">
            <a:spAutoFit/>
          </a:bodyPr>
          <a:lstStyle/>
          <a:p>
            <a:pPr algn="ctr"/>
            <a:r>
              <a:rPr lang="en-US" dirty="0" smtClean="0"/>
              <a:t>Look poisonous</a:t>
            </a:r>
            <a:endParaRPr lang="en-US" dirty="0"/>
          </a:p>
        </p:txBody>
      </p:sp>
      <p:sp>
        <p:nvSpPr>
          <p:cNvPr id="15" name="Freeform 14"/>
          <p:cNvSpPr/>
          <p:nvPr/>
        </p:nvSpPr>
        <p:spPr>
          <a:xfrm>
            <a:off x="5105400" y="4209480"/>
            <a:ext cx="2884868" cy="1522927"/>
          </a:xfrm>
          <a:custGeom>
            <a:avLst/>
            <a:gdLst>
              <a:gd name="connsiteX0" fmla="*/ 0 w 2678806"/>
              <a:gd name="connsiteY0" fmla="*/ 1701321 h 1701321"/>
              <a:gd name="connsiteX1" fmla="*/ 502276 w 2678806"/>
              <a:gd name="connsiteY1" fmla="*/ 1482380 h 1701321"/>
              <a:gd name="connsiteX2" fmla="*/ 785612 w 2678806"/>
              <a:gd name="connsiteY2" fmla="*/ 1044498 h 1701321"/>
              <a:gd name="connsiteX3" fmla="*/ 965916 w 2678806"/>
              <a:gd name="connsiteY3" fmla="*/ 439191 h 1701321"/>
              <a:gd name="connsiteX4" fmla="*/ 1210614 w 2678806"/>
              <a:gd name="connsiteY4" fmla="*/ 91462 h 1701321"/>
              <a:gd name="connsiteX5" fmla="*/ 1493950 w 2678806"/>
              <a:gd name="connsiteY5" fmla="*/ 14188 h 1701321"/>
              <a:gd name="connsiteX6" fmla="*/ 1777285 w 2678806"/>
              <a:gd name="connsiteY6" fmla="*/ 323281 h 1701321"/>
              <a:gd name="connsiteX7" fmla="*/ 1931831 w 2678806"/>
              <a:gd name="connsiteY7" fmla="*/ 889952 h 1701321"/>
              <a:gd name="connsiteX8" fmla="*/ 2176530 w 2678806"/>
              <a:gd name="connsiteY8" fmla="*/ 1456622 h 1701321"/>
              <a:gd name="connsiteX9" fmla="*/ 2678806 w 2678806"/>
              <a:gd name="connsiteY9" fmla="*/ 1701321 h 1701321"/>
              <a:gd name="connsiteX10" fmla="*/ 2678806 w 2678806"/>
              <a:gd name="connsiteY10" fmla="*/ 1701321 h 170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8806" h="1701321">
                <a:moveTo>
                  <a:pt x="0" y="1701321"/>
                </a:moveTo>
                <a:cubicBezTo>
                  <a:pt x="185670" y="1646586"/>
                  <a:pt x="371341" y="1591851"/>
                  <a:pt x="502276" y="1482380"/>
                </a:cubicBezTo>
                <a:cubicBezTo>
                  <a:pt x="633211" y="1372909"/>
                  <a:pt x="708339" y="1218363"/>
                  <a:pt x="785612" y="1044498"/>
                </a:cubicBezTo>
                <a:cubicBezTo>
                  <a:pt x="862885" y="870633"/>
                  <a:pt x="895082" y="598030"/>
                  <a:pt x="965916" y="439191"/>
                </a:cubicBezTo>
                <a:cubicBezTo>
                  <a:pt x="1036750" y="280352"/>
                  <a:pt x="1122608" y="162296"/>
                  <a:pt x="1210614" y="91462"/>
                </a:cubicBezTo>
                <a:cubicBezTo>
                  <a:pt x="1298620" y="20628"/>
                  <a:pt x="1399505" y="-24448"/>
                  <a:pt x="1493950" y="14188"/>
                </a:cubicBezTo>
                <a:cubicBezTo>
                  <a:pt x="1588395" y="52824"/>
                  <a:pt x="1704305" y="177320"/>
                  <a:pt x="1777285" y="323281"/>
                </a:cubicBezTo>
                <a:cubicBezTo>
                  <a:pt x="1850265" y="469242"/>
                  <a:pt x="1865290" y="701062"/>
                  <a:pt x="1931831" y="889952"/>
                </a:cubicBezTo>
                <a:cubicBezTo>
                  <a:pt x="1998372" y="1078842"/>
                  <a:pt x="2052034" y="1321394"/>
                  <a:pt x="2176530" y="1456622"/>
                </a:cubicBezTo>
                <a:cubicBezTo>
                  <a:pt x="2301026" y="1591850"/>
                  <a:pt x="2678806" y="1701321"/>
                  <a:pt x="2678806" y="1701321"/>
                </a:cubicBezTo>
                <a:lnTo>
                  <a:pt x="2678806" y="1701321"/>
                </a:lnTo>
              </a:path>
            </a:pathLst>
          </a:cu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p:cNvGrpSpPr/>
          <p:nvPr/>
        </p:nvGrpSpPr>
        <p:grpSpPr>
          <a:xfrm>
            <a:off x="5105400" y="3979806"/>
            <a:ext cx="3733800" cy="1770207"/>
            <a:chOff x="2209800" y="4800600"/>
            <a:chExt cx="3276600" cy="1770206"/>
          </a:xfrm>
        </p:grpSpPr>
        <p:cxnSp>
          <p:nvCxnSpPr>
            <p:cNvPr id="17" name="Straight Arrow Connector 16"/>
            <p:cNvCxnSpPr/>
            <p:nvPr/>
          </p:nvCxnSpPr>
          <p:spPr>
            <a:xfrm flipV="1">
              <a:off x="2209800" y="4800600"/>
              <a:ext cx="0" cy="175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09800" y="6553200"/>
              <a:ext cx="3276600" cy="176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rot="16200000">
            <a:off x="3816724" y="4633341"/>
            <a:ext cx="1828801" cy="369332"/>
          </a:xfrm>
          <a:prstGeom prst="rect">
            <a:avLst/>
          </a:prstGeom>
          <a:noFill/>
        </p:spPr>
        <p:txBody>
          <a:bodyPr wrap="square" rtlCol="0">
            <a:spAutoFit/>
          </a:bodyPr>
          <a:lstStyle/>
          <a:p>
            <a:pPr algn="ctr"/>
            <a:r>
              <a:rPr lang="en-US" b="1" dirty="0" smtClean="0"/>
              <a:t>Frequency</a:t>
            </a:r>
          </a:p>
        </p:txBody>
      </p:sp>
      <p:sp>
        <p:nvSpPr>
          <p:cNvPr id="20" name="TextBox 19"/>
          <p:cNvSpPr txBox="1"/>
          <p:nvPr/>
        </p:nvSpPr>
        <p:spPr>
          <a:xfrm>
            <a:off x="5864801" y="5750013"/>
            <a:ext cx="1366080" cy="369332"/>
          </a:xfrm>
          <a:prstGeom prst="rect">
            <a:avLst/>
          </a:prstGeom>
          <a:noFill/>
        </p:spPr>
        <p:txBody>
          <a:bodyPr wrap="none" rtlCol="0">
            <a:spAutoFit/>
          </a:bodyPr>
          <a:lstStyle/>
          <a:p>
            <a:pPr algn="ctr"/>
            <a:r>
              <a:rPr lang="en-US" b="1" dirty="0" smtClean="0"/>
              <a:t>Wing </a:t>
            </a:r>
            <a:r>
              <a:rPr lang="en-US" b="1" dirty="0" err="1" smtClean="0"/>
              <a:t>Colour</a:t>
            </a:r>
            <a:endParaRPr lang="en-US" dirty="0"/>
          </a:p>
        </p:txBody>
      </p:sp>
      <p:sp>
        <p:nvSpPr>
          <p:cNvPr id="26" name="TextBox 25"/>
          <p:cNvSpPr txBox="1"/>
          <p:nvPr/>
        </p:nvSpPr>
        <p:spPr>
          <a:xfrm>
            <a:off x="4915791" y="6149013"/>
            <a:ext cx="4234692" cy="646331"/>
          </a:xfrm>
          <a:prstGeom prst="rect">
            <a:avLst/>
          </a:prstGeom>
          <a:noFill/>
        </p:spPr>
        <p:txBody>
          <a:bodyPr wrap="square" rtlCol="0">
            <a:spAutoFit/>
          </a:bodyPr>
          <a:lstStyle/>
          <a:p>
            <a:r>
              <a:rPr lang="en-US" dirty="0" smtClean="0"/>
              <a:t>The extremes phenotypes are </a:t>
            </a:r>
            <a:r>
              <a:rPr lang="en-US" dirty="0" err="1" smtClean="0"/>
              <a:t>favoured</a:t>
            </a:r>
            <a:r>
              <a:rPr lang="en-US" dirty="0" smtClean="0"/>
              <a:t>. This could lead to two species evolving.</a:t>
            </a:r>
            <a:endParaRPr lang="en-US" dirty="0"/>
          </a:p>
        </p:txBody>
      </p:sp>
      <p:sp>
        <p:nvSpPr>
          <p:cNvPr id="10" name="Freeform 9"/>
          <p:cNvSpPr/>
          <p:nvPr/>
        </p:nvSpPr>
        <p:spPr>
          <a:xfrm>
            <a:off x="5088835" y="4134599"/>
            <a:ext cx="3366052" cy="1616844"/>
          </a:xfrm>
          <a:custGeom>
            <a:avLst/>
            <a:gdLst>
              <a:gd name="connsiteX0" fmla="*/ 0 w 3366052"/>
              <a:gd name="connsiteY0" fmla="*/ 1703462 h 1756470"/>
              <a:gd name="connsiteX1" fmla="*/ 212035 w 3366052"/>
              <a:gd name="connsiteY1" fmla="*/ 1491427 h 1756470"/>
              <a:gd name="connsiteX2" fmla="*/ 344556 w 3366052"/>
              <a:gd name="connsiteY2" fmla="*/ 1146870 h 1756470"/>
              <a:gd name="connsiteX3" fmla="*/ 530087 w 3366052"/>
              <a:gd name="connsiteY3" fmla="*/ 139705 h 1756470"/>
              <a:gd name="connsiteX4" fmla="*/ 755374 w 3366052"/>
              <a:gd name="connsiteY4" fmla="*/ 7184 h 1756470"/>
              <a:gd name="connsiteX5" fmla="*/ 954156 w 3366052"/>
              <a:gd name="connsiteY5" fmla="*/ 126453 h 1756470"/>
              <a:gd name="connsiteX6" fmla="*/ 1152939 w 3366052"/>
              <a:gd name="connsiteY6" fmla="*/ 484262 h 1756470"/>
              <a:gd name="connsiteX7" fmla="*/ 1205948 w 3366052"/>
              <a:gd name="connsiteY7" fmla="*/ 987844 h 1756470"/>
              <a:gd name="connsiteX8" fmla="*/ 1378226 w 3366052"/>
              <a:gd name="connsiteY8" fmla="*/ 1173375 h 1756470"/>
              <a:gd name="connsiteX9" fmla="*/ 1603513 w 3366052"/>
              <a:gd name="connsiteY9" fmla="*/ 1239636 h 1756470"/>
              <a:gd name="connsiteX10" fmla="*/ 1881808 w 3366052"/>
              <a:gd name="connsiteY10" fmla="*/ 736053 h 1756470"/>
              <a:gd name="connsiteX11" fmla="*/ 2014330 w 3366052"/>
              <a:gd name="connsiteY11" fmla="*/ 232470 h 1756470"/>
              <a:gd name="connsiteX12" fmla="*/ 2252869 w 3366052"/>
              <a:gd name="connsiteY12" fmla="*/ 33688 h 1756470"/>
              <a:gd name="connsiteX13" fmla="*/ 2478156 w 3366052"/>
              <a:gd name="connsiteY13" fmla="*/ 126453 h 1756470"/>
              <a:gd name="connsiteX14" fmla="*/ 2650435 w 3366052"/>
              <a:gd name="connsiteY14" fmla="*/ 603531 h 1756470"/>
              <a:gd name="connsiteX15" fmla="*/ 2729948 w 3366052"/>
              <a:gd name="connsiteY15" fmla="*/ 961340 h 1756470"/>
              <a:gd name="connsiteX16" fmla="*/ 2902226 w 3366052"/>
              <a:gd name="connsiteY16" fmla="*/ 1345653 h 1756470"/>
              <a:gd name="connsiteX17" fmla="*/ 3299791 w 3366052"/>
              <a:gd name="connsiteY17" fmla="*/ 1690210 h 1756470"/>
              <a:gd name="connsiteX18" fmla="*/ 3352800 w 3366052"/>
              <a:gd name="connsiteY18" fmla="*/ 1743218 h 1756470"/>
              <a:gd name="connsiteX19" fmla="*/ 3366052 w 3366052"/>
              <a:gd name="connsiteY19" fmla="*/ 1756470 h 1756470"/>
              <a:gd name="connsiteX0" fmla="*/ 0 w 3366052"/>
              <a:gd name="connsiteY0" fmla="*/ 1712731 h 1765739"/>
              <a:gd name="connsiteX1" fmla="*/ 212035 w 3366052"/>
              <a:gd name="connsiteY1" fmla="*/ 1500696 h 1765739"/>
              <a:gd name="connsiteX2" fmla="*/ 344556 w 3366052"/>
              <a:gd name="connsiteY2" fmla="*/ 1156139 h 1765739"/>
              <a:gd name="connsiteX3" fmla="*/ 437322 w 3366052"/>
              <a:gd name="connsiteY3" fmla="*/ 467027 h 1765739"/>
              <a:gd name="connsiteX4" fmla="*/ 755374 w 3366052"/>
              <a:gd name="connsiteY4" fmla="*/ 16453 h 1765739"/>
              <a:gd name="connsiteX5" fmla="*/ 954156 w 3366052"/>
              <a:gd name="connsiteY5" fmla="*/ 135722 h 1765739"/>
              <a:gd name="connsiteX6" fmla="*/ 1152939 w 3366052"/>
              <a:gd name="connsiteY6" fmla="*/ 493531 h 1765739"/>
              <a:gd name="connsiteX7" fmla="*/ 1205948 w 3366052"/>
              <a:gd name="connsiteY7" fmla="*/ 997113 h 1765739"/>
              <a:gd name="connsiteX8" fmla="*/ 1378226 w 3366052"/>
              <a:gd name="connsiteY8" fmla="*/ 1182644 h 1765739"/>
              <a:gd name="connsiteX9" fmla="*/ 1603513 w 3366052"/>
              <a:gd name="connsiteY9" fmla="*/ 1248905 h 1765739"/>
              <a:gd name="connsiteX10" fmla="*/ 1881808 w 3366052"/>
              <a:gd name="connsiteY10" fmla="*/ 745322 h 1765739"/>
              <a:gd name="connsiteX11" fmla="*/ 2014330 w 3366052"/>
              <a:gd name="connsiteY11" fmla="*/ 241739 h 1765739"/>
              <a:gd name="connsiteX12" fmla="*/ 2252869 w 3366052"/>
              <a:gd name="connsiteY12" fmla="*/ 42957 h 1765739"/>
              <a:gd name="connsiteX13" fmla="*/ 2478156 w 3366052"/>
              <a:gd name="connsiteY13" fmla="*/ 135722 h 1765739"/>
              <a:gd name="connsiteX14" fmla="*/ 2650435 w 3366052"/>
              <a:gd name="connsiteY14" fmla="*/ 612800 h 1765739"/>
              <a:gd name="connsiteX15" fmla="*/ 2729948 w 3366052"/>
              <a:gd name="connsiteY15" fmla="*/ 970609 h 1765739"/>
              <a:gd name="connsiteX16" fmla="*/ 2902226 w 3366052"/>
              <a:gd name="connsiteY16" fmla="*/ 1354922 h 1765739"/>
              <a:gd name="connsiteX17" fmla="*/ 3299791 w 3366052"/>
              <a:gd name="connsiteY17" fmla="*/ 1699479 h 1765739"/>
              <a:gd name="connsiteX18" fmla="*/ 3352800 w 3366052"/>
              <a:gd name="connsiteY18" fmla="*/ 1752487 h 1765739"/>
              <a:gd name="connsiteX19" fmla="*/ 3366052 w 3366052"/>
              <a:gd name="connsiteY19" fmla="*/ 1765739 h 1765739"/>
              <a:gd name="connsiteX0" fmla="*/ 0 w 3366052"/>
              <a:gd name="connsiteY0" fmla="*/ 1712731 h 1765739"/>
              <a:gd name="connsiteX1" fmla="*/ 212035 w 3366052"/>
              <a:gd name="connsiteY1" fmla="*/ 1500696 h 1765739"/>
              <a:gd name="connsiteX2" fmla="*/ 318052 w 3366052"/>
              <a:gd name="connsiteY2" fmla="*/ 1089879 h 1765739"/>
              <a:gd name="connsiteX3" fmla="*/ 437322 w 3366052"/>
              <a:gd name="connsiteY3" fmla="*/ 467027 h 1765739"/>
              <a:gd name="connsiteX4" fmla="*/ 755374 w 3366052"/>
              <a:gd name="connsiteY4" fmla="*/ 16453 h 1765739"/>
              <a:gd name="connsiteX5" fmla="*/ 954156 w 3366052"/>
              <a:gd name="connsiteY5" fmla="*/ 135722 h 1765739"/>
              <a:gd name="connsiteX6" fmla="*/ 1152939 w 3366052"/>
              <a:gd name="connsiteY6" fmla="*/ 493531 h 1765739"/>
              <a:gd name="connsiteX7" fmla="*/ 1205948 w 3366052"/>
              <a:gd name="connsiteY7" fmla="*/ 997113 h 1765739"/>
              <a:gd name="connsiteX8" fmla="*/ 1378226 w 3366052"/>
              <a:gd name="connsiteY8" fmla="*/ 1182644 h 1765739"/>
              <a:gd name="connsiteX9" fmla="*/ 1603513 w 3366052"/>
              <a:gd name="connsiteY9" fmla="*/ 1248905 h 1765739"/>
              <a:gd name="connsiteX10" fmla="*/ 1881808 w 3366052"/>
              <a:gd name="connsiteY10" fmla="*/ 745322 h 1765739"/>
              <a:gd name="connsiteX11" fmla="*/ 2014330 w 3366052"/>
              <a:gd name="connsiteY11" fmla="*/ 241739 h 1765739"/>
              <a:gd name="connsiteX12" fmla="*/ 2252869 w 3366052"/>
              <a:gd name="connsiteY12" fmla="*/ 42957 h 1765739"/>
              <a:gd name="connsiteX13" fmla="*/ 2478156 w 3366052"/>
              <a:gd name="connsiteY13" fmla="*/ 135722 h 1765739"/>
              <a:gd name="connsiteX14" fmla="*/ 2650435 w 3366052"/>
              <a:gd name="connsiteY14" fmla="*/ 612800 h 1765739"/>
              <a:gd name="connsiteX15" fmla="*/ 2729948 w 3366052"/>
              <a:gd name="connsiteY15" fmla="*/ 970609 h 1765739"/>
              <a:gd name="connsiteX16" fmla="*/ 2902226 w 3366052"/>
              <a:gd name="connsiteY16" fmla="*/ 1354922 h 1765739"/>
              <a:gd name="connsiteX17" fmla="*/ 3299791 w 3366052"/>
              <a:gd name="connsiteY17" fmla="*/ 1699479 h 1765739"/>
              <a:gd name="connsiteX18" fmla="*/ 3352800 w 3366052"/>
              <a:gd name="connsiteY18" fmla="*/ 1752487 h 1765739"/>
              <a:gd name="connsiteX19" fmla="*/ 3366052 w 3366052"/>
              <a:gd name="connsiteY19" fmla="*/ 1765739 h 1765739"/>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662608 w 3366052"/>
              <a:gd name="connsiteY4" fmla="*/ 138892 h 1729152"/>
              <a:gd name="connsiteX5" fmla="*/ 954156 w 3366052"/>
              <a:gd name="connsiteY5" fmla="*/ 99135 h 1729152"/>
              <a:gd name="connsiteX6" fmla="*/ 1152939 w 3366052"/>
              <a:gd name="connsiteY6" fmla="*/ 456944 h 1729152"/>
              <a:gd name="connsiteX7" fmla="*/ 1205948 w 3366052"/>
              <a:gd name="connsiteY7" fmla="*/ 960526 h 1729152"/>
              <a:gd name="connsiteX8" fmla="*/ 1378226 w 3366052"/>
              <a:gd name="connsiteY8" fmla="*/ 1146057 h 1729152"/>
              <a:gd name="connsiteX9" fmla="*/ 1603513 w 3366052"/>
              <a:gd name="connsiteY9" fmla="*/ 1212318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662608 w 3366052"/>
              <a:gd name="connsiteY4" fmla="*/ 138892 h 1729152"/>
              <a:gd name="connsiteX5" fmla="*/ 993912 w 3366052"/>
              <a:gd name="connsiteY5" fmla="*/ 244909 h 1729152"/>
              <a:gd name="connsiteX6" fmla="*/ 1152939 w 3366052"/>
              <a:gd name="connsiteY6" fmla="*/ 456944 h 1729152"/>
              <a:gd name="connsiteX7" fmla="*/ 1205948 w 3366052"/>
              <a:gd name="connsiteY7" fmla="*/ 960526 h 1729152"/>
              <a:gd name="connsiteX8" fmla="*/ 1378226 w 3366052"/>
              <a:gd name="connsiteY8" fmla="*/ 1146057 h 1729152"/>
              <a:gd name="connsiteX9" fmla="*/ 1603513 w 3366052"/>
              <a:gd name="connsiteY9" fmla="*/ 1212318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662608 w 3366052"/>
              <a:gd name="connsiteY4" fmla="*/ 138892 h 1729152"/>
              <a:gd name="connsiteX5" fmla="*/ 993912 w 3366052"/>
              <a:gd name="connsiteY5" fmla="*/ 244909 h 1729152"/>
              <a:gd name="connsiteX6" fmla="*/ 1113183 w 3366052"/>
              <a:gd name="connsiteY6" fmla="*/ 602718 h 1729152"/>
              <a:gd name="connsiteX7" fmla="*/ 1205948 w 3366052"/>
              <a:gd name="connsiteY7" fmla="*/ 960526 h 1729152"/>
              <a:gd name="connsiteX8" fmla="*/ 1378226 w 3366052"/>
              <a:gd name="connsiteY8" fmla="*/ 1146057 h 1729152"/>
              <a:gd name="connsiteX9" fmla="*/ 1603513 w 3366052"/>
              <a:gd name="connsiteY9" fmla="*/ 1212318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662608 w 3366052"/>
              <a:gd name="connsiteY4" fmla="*/ 138892 h 1729152"/>
              <a:gd name="connsiteX5" fmla="*/ 954155 w 3366052"/>
              <a:gd name="connsiteY5" fmla="*/ 403935 h 1729152"/>
              <a:gd name="connsiteX6" fmla="*/ 1113183 w 3366052"/>
              <a:gd name="connsiteY6" fmla="*/ 602718 h 1729152"/>
              <a:gd name="connsiteX7" fmla="*/ 1205948 w 3366052"/>
              <a:gd name="connsiteY7" fmla="*/ 960526 h 1729152"/>
              <a:gd name="connsiteX8" fmla="*/ 1378226 w 3366052"/>
              <a:gd name="connsiteY8" fmla="*/ 1146057 h 1729152"/>
              <a:gd name="connsiteX9" fmla="*/ 1603513 w 3366052"/>
              <a:gd name="connsiteY9" fmla="*/ 1212318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662608 w 3366052"/>
              <a:gd name="connsiteY4" fmla="*/ 138892 h 1729152"/>
              <a:gd name="connsiteX5" fmla="*/ 954155 w 3366052"/>
              <a:gd name="connsiteY5" fmla="*/ 403935 h 1729152"/>
              <a:gd name="connsiteX6" fmla="*/ 1073427 w 3366052"/>
              <a:gd name="connsiteY6" fmla="*/ 801500 h 1729152"/>
              <a:gd name="connsiteX7" fmla="*/ 1205948 w 3366052"/>
              <a:gd name="connsiteY7" fmla="*/ 960526 h 1729152"/>
              <a:gd name="connsiteX8" fmla="*/ 1378226 w 3366052"/>
              <a:gd name="connsiteY8" fmla="*/ 1146057 h 1729152"/>
              <a:gd name="connsiteX9" fmla="*/ 1603513 w 3366052"/>
              <a:gd name="connsiteY9" fmla="*/ 1212318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742122 w 3366052"/>
              <a:gd name="connsiteY4" fmla="*/ 138892 h 1729152"/>
              <a:gd name="connsiteX5" fmla="*/ 954155 w 3366052"/>
              <a:gd name="connsiteY5" fmla="*/ 403935 h 1729152"/>
              <a:gd name="connsiteX6" fmla="*/ 1073427 w 3366052"/>
              <a:gd name="connsiteY6" fmla="*/ 801500 h 1729152"/>
              <a:gd name="connsiteX7" fmla="*/ 1205948 w 3366052"/>
              <a:gd name="connsiteY7" fmla="*/ 960526 h 1729152"/>
              <a:gd name="connsiteX8" fmla="*/ 1378226 w 3366052"/>
              <a:gd name="connsiteY8" fmla="*/ 1146057 h 1729152"/>
              <a:gd name="connsiteX9" fmla="*/ 1603513 w 3366052"/>
              <a:gd name="connsiteY9" fmla="*/ 1212318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675861 w 3366052"/>
              <a:gd name="connsiteY4" fmla="*/ 112388 h 1729152"/>
              <a:gd name="connsiteX5" fmla="*/ 954155 w 3366052"/>
              <a:gd name="connsiteY5" fmla="*/ 403935 h 1729152"/>
              <a:gd name="connsiteX6" fmla="*/ 1073427 w 3366052"/>
              <a:gd name="connsiteY6" fmla="*/ 801500 h 1729152"/>
              <a:gd name="connsiteX7" fmla="*/ 1205948 w 3366052"/>
              <a:gd name="connsiteY7" fmla="*/ 960526 h 1729152"/>
              <a:gd name="connsiteX8" fmla="*/ 1378226 w 3366052"/>
              <a:gd name="connsiteY8" fmla="*/ 1146057 h 1729152"/>
              <a:gd name="connsiteX9" fmla="*/ 1603513 w 3366052"/>
              <a:gd name="connsiteY9" fmla="*/ 1212318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675861 w 3366052"/>
              <a:gd name="connsiteY4" fmla="*/ 112388 h 1729152"/>
              <a:gd name="connsiteX5" fmla="*/ 954155 w 3366052"/>
              <a:gd name="connsiteY5" fmla="*/ 403935 h 1729152"/>
              <a:gd name="connsiteX6" fmla="*/ 1073427 w 3366052"/>
              <a:gd name="connsiteY6" fmla="*/ 801500 h 1729152"/>
              <a:gd name="connsiteX7" fmla="*/ 1205948 w 3366052"/>
              <a:gd name="connsiteY7" fmla="*/ 960526 h 1729152"/>
              <a:gd name="connsiteX8" fmla="*/ 1378226 w 3366052"/>
              <a:gd name="connsiteY8" fmla="*/ 1146057 h 1729152"/>
              <a:gd name="connsiteX9" fmla="*/ 1603513 w 3366052"/>
              <a:gd name="connsiteY9" fmla="*/ 1212318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675861 w 3366052"/>
              <a:gd name="connsiteY4" fmla="*/ 112388 h 1729152"/>
              <a:gd name="connsiteX5" fmla="*/ 954155 w 3366052"/>
              <a:gd name="connsiteY5" fmla="*/ 403935 h 1729152"/>
              <a:gd name="connsiteX6" fmla="*/ 1073427 w 3366052"/>
              <a:gd name="connsiteY6" fmla="*/ 801500 h 1729152"/>
              <a:gd name="connsiteX7" fmla="*/ 1205948 w 3366052"/>
              <a:gd name="connsiteY7" fmla="*/ 960526 h 1729152"/>
              <a:gd name="connsiteX8" fmla="*/ 1404730 w 3366052"/>
              <a:gd name="connsiteY8" fmla="*/ 1053291 h 1729152"/>
              <a:gd name="connsiteX9" fmla="*/ 1603513 w 3366052"/>
              <a:gd name="connsiteY9" fmla="*/ 1212318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76144 h 1729152"/>
              <a:gd name="connsiteX1" fmla="*/ 212035 w 3366052"/>
              <a:gd name="connsiteY1" fmla="*/ 1464109 h 1729152"/>
              <a:gd name="connsiteX2" fmla="*/ 318052 w 3366052"/>
              <a:gd name="connsiteY2" fmla="*/ 1053292 h 1729152"/>
              <a:gd name="connsiteX3" fmla="*/ 437322 w 3366052"/>
              <a:gd name="connsiteY3" fmla="*/ 430440 h 1729152"/>
              <a:gd name="connsiteX4" fmla="*/ 675861 w 3366052"/>
              <a:gd name="connsiteY4" fmla="*/ 112388 h 1729152"/>
              <a:gd name="connsiteX5" fmla="*/ 954155 w 3366052"/>
              <a:gd name="connsiteY5" fmla="*/ 403935 h 1729152"/>
              <a:gd name="connsiteX6" fmla="*/ 1073427 w 3366052"/>
              <a:gd name="connsiteY6" fmla="*/ 801500 h 1729152"/>
              <a:gd name="connsiteX7" fmla="*/ 1205948 w 3366052"/>
              <a:gd name="connsiteY7" fmla="*/ 960526 h 1729152"/>
              <a:gd name="connsiteX8" fmla="*/ 1404730 w 3366052"/>
              <a:gd name="connsiteY8" fmla="*/ 1053291 h 1729152"/>
              <a:gd name="connsiteX9" fmla="*/ 1683026 w 3366052"/>
              <a:gd name="connsiteY9" fmla="*/ 973779 h 1729152"/>
              <a:gd name="connsiteX10" fmla="*/ 1881808 w 3366052"/>
              <a:gd name="connsiteY10" fmla="*/ 708735 h 1729152"/>
              <a:gd name="connsiteX11" fmla="*/ 2014330 w 3366052"/>
              <a:gd name="connsiteY11" fmla="*/ 205152 h 1729152"/>
              <a:gd name="connsiteX12" fmla="*/ 2252869 w 3366052"/>
              <a:gd name="connsiteY12" fmla="*/ 6370 h 1729152"/>
              <a:gd name="connsiteX13" fmla="*/ 2478156 w 3366052"/>
              <a:gd name="connsiteY13" fmla="*/ 99135 h 1729152"/>
              <a:gd name="connsiteX14" fmla="*/ 2650435 w 3366052"/>
              <a:gd name="connsiteY14" fmla="*/ 576213 h 1729152"/>
              <a:gd name="connsiteX15" fmla="*/ 2729948 w 3366052"/>
              <a:gd name="connsiteY15" fmla="*/ 934022 h 1729152"/>
              <a:gd name="connsiteX16" fmla="*/ 2902226 w 3366052"/>
              <a:gd name="connsiteY16" fmla="*/ 1318335 h 1729152"/>
              <a:gd name="connsiteX17" fmla="*/ 3299791 w 3366052"/>
              <a:gd name="connsiteY17" fmla="*/ 1662892 h 1729152"/>
              <a:gd name="connsiteX18" fmla="*/ 3352800 w 3366052"/>
              <a:gd name="connsiteY18" fmla="*/ 1715900 h 1729152"/>
              <a:gd name="connsiteX19" fmla="*/ 3366052 w 3366052"/>
              <a:gd name="connsiteY19" fmla="*/ 1729152 h 1729152"/>
              <a:gd name="connsiteX0" fmla="*/ 0 w 3366052"/>
              <a:gd name="connsiteY0" fmla="*/ 1688322 h 1741330"/>
              <a:gd name="connsiteX1" fmla="*/ 212035 w 3366052"/>
              <a:gd name="connsiteY1" fmla="*/ 1476287 h 1741330"/>
              <a:gd name="connsiteX2" fmla="*/ 318052 w 3366052"/>
              <a:gd name="connsiteY2" fmla="*/ 1065470 h 1741330"/>
              <a:gd name="connsiteX3" fmla="*/ 437322 w 3366052"/>
              <a:gd name="connsiteY3" fmla="*/ 442618 h 1741330"/>
              <a:gd name="connsiteX4" fmla="*/ 675861 w 3366052"/>
              <a:gd name="connsiteY4" fmla="*/ 124566 h 1741330"/>
              <a:gd name="connsiteX5" fmla="*/ 954155 w 3366052"/>
              <a:gd name="connsiteY5" fmla="*/ 416113 h 1741330"/>
              <a:gd name="connsiteX6" fmla="*/ 1073427 w 3366052"/>
              <a:gd name="connsiteY6" fmla="*/ 813678 h 1741330"/>
              <a:gd name="connsiteX7" fmla="*/ 1205948 w 3366052"/>
              <a:gd name="connsiteY7" fmla="*/ 972704 h 1741330"/>
              <a:gd name="connsiteX8" fmla="*/ 1404730 w 3366052"/>
              <a:gd name="connsiteY8" fmla="*/ 1065469 h 1741330"/>
              <a:gd name="connsiteX9" fmla="*/ 1683026 w 3366052"/>
              <a:gd name="connsiteY9" fmla="*/ 985957 h 1741330"/>
              <a:gd name="connsiteX10" fmla="*/ 1881808 w 3366052"/>
              <a:gd name="connsiteY10" fmla="*/ 720913 h 1741330"/>
              <a:gd name="connsiteX11" fmla="*/ 2014330 w 3366052"/>
              <a:gd name="connsiteY11" fmla="*/ 389608 h 1741330"/>
              <a:gd name="connsiteX12" fmla="*/ 2252869 w 3366052"/>
              <a:gd name="connsiteY12" fmla="*/ 18548 h 1741330"/>
              <a:gd name="connsiteX13" fmla="*/ 2478156 w 3366052"/>
              <a:gd name="connsiteY13" fmla="*/ 111313 h 1741330"/>
              <a:gd name="connsiteX14" fmla="*/ 2650435 w 3366052"/>
              <a:gd name="connsiteY14" fmla="*/ 588391 h 1741330"/>
              <a:gd name="connsiteX15" fmla="*/ 2729948 w 3366052"/>
              <a:gd name="connsiteY15" fmla="*/ 946200 h 1741330"/>
              <a:gd name="connsiteX16" fmla="*/ 2902226 w 3366052"/>
              <a:gd name="connsiteY16" fmla="*/ 1330513 h 1741330"/>
              <a:gd name="connsiteX17" fmla="*/ 3299791 w 3366052"/>
              <a:gd name="connsiteY17" fmla="*/ 1675070 h 1741330"/>
              <a:gd name="connsiteX18" fmla="*/ 3352800 w 3366052"/>
              <a:gd name="connsiteY18" fmla="*/ 1728078 h 1741330"/>
              <a:gd name="connsiteX19" fmla="*/ 3366052 w 3366052"/>
              <a:gd name="connsiteY19" fmla="*/ 1741330 h 1741330"/>
              <a:gd name="connsiteX0" fmla="*/ 0 w 3366052"/>
              <a:gd name="connsiteY0" fmla="*/ 1594192 h 1647200"/>
              <a:gd name="connsiteX1" fmla="*/ 212035 w 3366052"/>
              <a:gd name="connsiteY1" fmla="*/ 1382157 h 1647200"/>
              <a:gd name="connsiteX2" fmla="*/ 318052 w 3366052"/>
              <a:gd name="connsiteY2" fmla="*/ 971340 h 1647200"/>
              <a:gd name="connsiteX3" fmla="*/ 437322 w 3366052"/>
              <a:gd name="connsiteY3" fmla="*/ 348488 h 1647200"/>
              <a:gd name="connsiteX4" fmla="*/ 675861 w 3366052"/>
              <a:gd name="connsiteY4" fmla="*/ 30436 h 1647200"/>
              <a:gd name="connsiteX5" fmla="*/ 954155 w 3366052"/>
              <a:gd name="connsiteY5" fmla="*/ 321983 h 1647200"/>
              <a:gd name="connsiteX6" fmla="*/ 1073427 w 3366052"/>
              <a:gd name="connsiteY6" fmla="*/ 719548 h 1647200"/>
              <a:gd name="connsiteX7" fmla="*/ 1205948 w 3366052"/>
              <a:gd name="connsiteY7" fmla="*/ 878574 h 1647200"/>
              <a:gd name="connsiteX8" fmla="*/ 1404730 w 3366052"/>
              <a:gd name="connsiteY8" fmla="*/ 971339 h 1647200"/>
              <a:gd name="connsiteX9" fmla="*/ 1683026 w 3366052"/>
              <a:gd name="connsiteY9" fmla="*/ 891827 h 1647200"/>
              <a:gd name="connsiteX10" fmla="*/ 1881808 w 3366052"/>
              <a:gd name="connsiteY10" fmla="*/ 626783 h 1647200"/>
              <a:gd name="connsiteX11" fmla="*/ 2014330 w 3366052"/>
              <a:gd name="connsiteY11" fmla="*/ 295478 h 1647200"/>
              <a:gd name="connsiteX12" fmla="*/ 2279373 w 3366052"/>
              <a:gd name="connsiteY12" fmla="*/ 123200 h 1647200"/>
              <a:gd name="connsiteX13" fmla="*/ 2478156 w 3366052"/>
              <a:gd name="connsiteY13" fmla="*/ 17183 h 1647200"/>
              <a:gd name="connsiteX14" fmla="*/ 2650435 w 3366052"/>
              <a:gd name="connsiteY14" fmla="*/ 494261 h 1647200"/>
              <a:gd name="connsiteX15" fmla="*/ 2729948 w 3366052"/>
              <a:gd name="connsiteY15" fmla="*/ 852070 h 1647200"/>
              <a:gd name="connsiteX16" fmla="*/ 2902226 w 3366052"/>
              <a:gd name="connsiteY16" fmla="*/ 1236383 h 1647200"/>
              <a:gd name="connsiteX17" fmla="*/ 3299791 w 3366052"/>
              <a:gd name="connsiteY17" fmla="*/ 1580940 h 1647200"/>
              <a:gd name="connsiteX18" fmla="*/ 3352800 w 3366052"/>
              <a:gd name="connsiteY18" fmla="*/ 1633948 h 1647200"/>
              <a:gd name="connsiteX19" fmla="*/ 3366052 w 3366052"/>
              <a:gd name="connsiteY19" fmla="*/ 1647200 h 1647200"/>
              <a:gd name="connsiteX0" fmla="*/ 0 w 3366052"/>
              <a:gd name="connsiteY0" fmla="*/ 1563836 h 1616844"/>
              <a:gd name="connsiteX1" fmla="*/ 212035 w 3366052"/>
              <a:gd name="connsiteY1" fmla="*/ 1351801 h 1616844"/>
              <a:gd name="connsiteX2" fmla="*/ 318052 w 3366052"/>
              <a:gd name="connsiteY2" fmla="*/ 940984 h 1616844"/>
              <a:gd name="connsiteX3" fmla="*/ 437322 w 3366052"/>
              <a:gd name="connsiteY3" fmla="*/ 318132 h 1616844"/>
              <a:gd name="connsiteX4" fmla="*/ 675861 w 3366052"/>
              <a:gd name="connsiteY4" fmla="*/ 80 h 1616844"/>
              <a:gd name="connsiteX5" fmla="*/ 954155 w 3366052"/>
              <a:gd name="connsiteY5" fmla="*/ 291627 h 1616844"/>
              <a:gd name="connsiteX6" fmla="*/ 1073427 w 3366052"/>
              <a:gd name="connsiteY6" fmla="*/ 689192 h 1616844"/>
              <a:gd name="connsiteX7" fmla="*/ 1205948 w 3366052"/>
              <a:gd name="connsiteY7" fmla="*/ 848218 h 1616844"/>
              <a:gd name="connsiteX8" fmla="*/ 1404730 w 3366052"/>
              <a:gd name="connsiteY8" fmla="*/ 940983 h 1616844"/>
              <a:gd name="connsiteX9" fmla="*/ 1683026 w 3366052"/>
              <a:gd name="connsiteY9" fmla="*/ 861471 h 1616844"/>
              <a:gd name="connsiteX10" fmla="*/ 1881808 w 3366052"/>
              <a:gd name="connsiteY10" fmla="*/ 596427 h 1616844"/>
              <a:gd name="connsiteX11" fmla="*/ 2014330 w 3366052"/>
              <a:gd name="connsiteY11" fmla="*/ 265122 h 1616844"/>
              <a:gd name="connsiteX12" fmla="*/ 2279373 w 3366052"/>
              <a:gd name="connsiteY12" fmla="*/ 92844 h 1616844"/>
              <a:gd name="connsiteX13" fmla="*/ 2544417 w 3366052"/>
              <a:gd name="connsiteY13" fmla="*/ 278375 h 1616844"/>
              <a:gd name="connsiteX14" fmla="*/ 2650435 w 3366052"/>
              <a:gd name="connsiteY14" fmla="*/ 463905 h 1616844"/>
              <a:gd name="connsiteX15" fmla="*/ 2729948 w 3366052"/>
              <a:gd name="connsiteY15" fmla="*/ 821714 h 1616844"/>
              <a:gd name="connsiteX16" fmla="*/ 2902226 w 3366052"/>
              <a:gd name="connsiteY16" fmla="*/ 1206027 h 1616844"/>
              <a:gd name="connsiteX17" fmla="*/ 3299791 w 3366052"/>
              <a:gd name="connsiteY17" fmla="*/ 1550584 h 1616844"/>
              <a:gd name="connsiteX18" fmla="*/ 3352800 w 3366052"/>
              <a:gd name="connsiteY18" fmla="*/ 1603592 h 1616844"/>
              <a:gd name="connsiteX19" fmla="*/ 3366052 w 3366052"/>
              <a:gd name="connsiteY19" fmla="*/ 1616844 h 1616844"/>
              <a:gd name="connsiteX0" fmla="*/ 0 w 3366052"/>
              <a:gd name="connsiteY0" fmla="*/ 1563836 h 1616844"/>
              <a:gd name="connsiteX1" fmla="*/ 212035 w 3366052"/>
              <a:gd name="connsiteY1" fmla="*/ 1351801 h 1616844"/>
              <a:gd name="connsiteX2" fmla="*/ 318052 w 3366052"/>
              <a:gd name="connsiteY2" fmla="*/ 940984 h 1616844"/>
              <a:gd name="connsiteX3" fmla="*/ 437322 w 3366052"/>
              <a:gd name="connsiteY3" fmla="*/ 318132 h 1616844"/>
              <a:gd name="connsiteX4" fmla="*/ 675861 w 3366052"/>
              <a:gd name="connsiteY4" fmla="*/ 80 h 1616844"/>
              <a:gd name="connsiteX5" fmla="*/ 954155 w 3366052"/>
              <a:gd name="connsiteY5" fmla="*/ 291627 h 1616844"/>
              <a:gd name="connsiteX6" fmla="*/ 1073427 w 3366052"/>
              <a:gd name="connsiteY6" fmla="*/ 689192 h 1616844"/>
              <a:gd name="connsiteX7" fmla="*/ 1205948 w 3366052"/>
              <a:gd name="connsiteY7" fmla="*/ 848218 h 1616844"/>
              <a:gd name="connsiteX8" fmla="*/ 1404730 w 3366052"/>
              <a:gd name="connsiteY8" fmla="*/ 940983 h 1616844"/>
              <a:gd name="connsiteX9" fmla="*/ 1683026 w 3366052"/>
              <a:gd name="connsiteY9" fmla="*/ 861471 h 1616844"/>
              <a:gd name="connsiteX10" fmla="*/ 1881808 w 3366052"/>
              <a:gd name="connsiteY10" fmla="*/ 596427 h 1616844"/>
              <a:gd name="connsiteX11" fmla="*/ 2014330 w 3366052"/>
              <a:gd name="connsiteY11" fmla="*/ 265122 h 1616844"/>
              <a:gd name="connsiteX12" fmla="*/ 2279373 w 3366052"/>
              <a:gd name="connsiteY12" fmla="*/ 92844 h 1616844"/>
              <a:gd name="connsiteX13" fmla="*/ 2544417 w 3366052"/>
              <a:gd name="connsiteY13" fmla="*/ 278375 h 1616844"/>
              <a:gd name="connsiteX14" fmla="*/ 2610679 w 3366052"/>
              <a:gd name="connsiteY14" fmla="*/ 622931 h 1616844"/>
              <a:gd name="connsiteX15" fmla="*/ 2729948 w 3366052"/>
              <a:gd name="connsiteY15" fmla="*/ 821714 h 1616844"/>
              <a:gd name="connsiteX16" fmla="*/ 2902226 w 3366052"/>
              <a:gd name="connsiteY16" fmla="*/ 1206027 h 1616844"/>
              <a:gd name="connsiteX17" fmla="*/ 3299791 w 3366052"/>
              <a:gd name="connsiteY17" fmla="*/ 1550584 h 1616844"/>
              <a:gd name="connsiteX18" fmla="*/ 3352800 w 3366052"/>
              <a:gd name="connsiteY18" fmla="*/ 1603592 h 1616844"/>
              <a:gd name="connsiteX19" fmla="*/ 3366052 w 3366052"/>
              <a:gd name="connsiteY19" fmla="*/ 1616844 h 1616844"/>
              <a:gd name="connsiteX0" fmla="*/ 0 w 3366052"/>
              <a:gd name="connsiteY0" fmla="*/ 1563836 h 1616844"/>
              <a:gd name="connsiteX1" fmla="*/ 212035 w 3366052"/>
              <a:gd name="connsiteY1" fmla="*/ 1351801 h 1616844"/>
              <a:gd name="connsiteX2" fmla="*/ 318052 w 3366052"/>
              <a:gd name="connsiteY2" fmla="*/ 940984 h 1616844"/>
              <a:gd name="connsiteX3" fmla="*/ 437322 w 3366052"/>
              <a:gd name="connsiteY3" fmla="*/ 318132 h 1616844"/>
              <a:gd name="connsiteX4" fmla="*/ 675861 w 3366052"/>
              <a:gd name="connsiteY4" fmla="*/ 80 h 1616844"/>
              <a:gd name="connsiteX5" fmla="*/ 954155 w 3366052"/>
              <a:gd name="connsiteY5" fmla="*/ 291627 h 1616844"/>
              <a:gd name="connsiteX6" fmla="*/ 1073427 w 3366052"/>
              <a:gd name="connsiteY6" fmla="*/ 689192 h 1616844"/>
              <a:gd name="connsiteX7" fmla="*/ 1205948 w 3366052"/>
              <a:gd name="connsiteY7" fmla="*/ 848218 h 1616844"/>
              <a:gd name="connsiteX8" fmla="*/ 1404730 w 3366052"/>
              <a:gd name="connsiteY8" fmla="*/ 940983 h 1616844"/>
              <a:gd name="connsiteX9" fmla="*/ 1683026 w 3366052"/>
              <a:gd name="connsiteY9" fmla="*/ 861471 h 1616844"/>
              <a:gd name="connsiteX10" fmla="*/ 1881808 w 3366052"/>
              <a:gd name="connsiteY10" fmla="*/ 596427 h 1616844"/>
              <a:gd name="connsiteX11" fmla="*/ 2014330 w 3366052"/>
              <a:gd name="connsiteY11" fmla="*/ 265122 h 1616844"/>
              <a:gd name="connsiteX12" fmla="*/ 2279373 w 3366052"/>
              <a:gd name="connsiteY12" fmla="*/ 92844 h 1616844"/>
              <a:gd name="connsiteX13" fmla="*/ 2544417 w 3366052"/>
              <a:gd name="connsiteY13" fmla="*/ 278375 h 1616844"/>
              <a:gd name="connsiteX14" fmla="*/ 2610679 w 3366052"/>
              <a:gd name="connsiteY14" fmla="*/ 622931 h 1616844"/>
              <a:gd name="connsiteX15" fmla="*/ 2729948 w 3366052"/>
              <a:gd name="connsiteY15" fmla="*/ 927731 h 1616844"/>
              <a:gd name="connsiteX16" fmla="*/ 2902226 w 3366052"/>
              <a:gd name="connsiteY16" fmla="*/ 1206027 h 1616844"/>
              <a:gd name="connsiteX17" fmla="*/ 3299791 w 3366052"/>
              <a:gd name="connsiteY17" fmla="*/ 1550584 h 1616844"/>
              <a:gd name="connsiteX18" fmla="*/ 3352800 w 3366052"/>
              <a:gd name="connsiteY18" fmla="*/ 1603592 h 1616844"/>
              <a:gd name="connsiteX19" fmla="*/ 3366052 w 3366052"/>
              <a:gd name="connsiteY19" fmla="*/ 1616844 h 1616844"/>
              <a:gd name="connsiteX0" fmla="*/ 0 w 3366052"/>
              <a:gd name="connsiteY0" fmla="*/ 1563836 h 1616844"/>
              <a:gd name="connsiteX1" fmla="*/ 212035 w 3366052"/>
              <a:gd name="connsiteY1" fmla="*/ 1351801 h 1616844"/>
              <a:gd name="connsiteX2" fmla="*/ 318052 w 3366052"/>
              <a:gd name="connsiteY2" fmla="*/ 940984 h 1616844"/>
              <a:gd name="connsiteX3" fmla="*/ 437322 w 3366052"/>
              <a:gd name="connsiteY3" fmla="*/ 318132 h 1616844"/>
              <a:gd name="connsiteX4" fmla="*/ 675861 w 3366052"/>
              <a:gd name="connsiteY4" fmla="*/ 80 h 1616844"/>
              <a:gd name="connsiteX5" fmla="*/ 954155 w 3366052"/>
              <a:gd name="connsiteY5" fmla="*/ 291627 h 1616844"/>
              <a:gd name="connsiteX6" fmla="*/ 1073427 w 3366052"/>
              <a:gd name="connsiteY6" fmla="*/ 689192 h 1616844"/>
              <a:gd name="connsiteX7" fmla="*/ 1205948 w 3366052"/>
              <a:gd name="connsiteY7" fmla="*/ 848218 h 1616844"/>
              <a:gd name="connsiteX8" fmla="*/ 1404730 w 3366052"/>
              <a:gd name="connsiteY8" fmla="*/ 940983 h 1616844"/>
              <a:gd name="connsiteX9" fmla="*/ 1683026 w 3366052"/>
              <a:gd name="connsiteY9" fmla="*/ 861471 h 1616844"/>
              <a:gd name="connsiteX10" fmla="*/ 1881808 w 3366052"/>
              <a:gd name="connsiteY10" fmla="*/ 596427 h 1616844"/>
              <a:gd name="connsiteX11" fmla="*/ 2014330 w 3366052"/>
              <a:gd name="connsiteY11" fmla="*/ 265122 h 1616844"/>
              <a:gd name="connsiteX12" fmla="*/ 2279373 w 3366052"/>
              <a:gd name="connsiteY12" fmla="*/ 92844 h 1616844"/>
              <a:gd name="connsiteX13" fmla="*/ 2464904 w 3366052"/>
              <a:gd name="connsiteY13" fmla="*/ 291627 h 1616844"/>
              <a:gd name="connsiteX14" fmla="*/ 2610679 w 3366052"/>
              <a:gd name="connsiteY14" fmla="*/ 622931 h 1616844"/>
              <a:gd name="connsiteX15" fmla="*/ 2729948 w 3366052"/>
              <a:gd name="connsiteY15" fmla="*/ 927731 h 1616844"/>
              <a:gd name="connsiteX16" fmla="*/ 2902226 w 3366052"/>
              <a:gd name="connsiteY16" fmla="*/ 1206027 h 1616844"/>
              <a:gd name="connsiteX17" fmla="*/ 3299791 w 3366052"/>
              <a:gd name="connsiteY17" fmla="*/ 1550584 h 1616844"/>
              <a:gd name="connsiteX18" fmla="*/ 3352800 w 3366052"/>
              <a:gd name="connsiteY18" fmla="*/ 1603592 h 1616844"/>
              <a:gd name="connsiteX19" fmla="*/ 3366052 w 3366052"/>
              <a:gd name="connsiteY19" fmla="*/ 1616844 h 1616844"/>
              <a:gd name="connsiteX0" fmla="*/ 0 w 3366052"/>
              <a:gd name="connsiteY0" fmla="*/ 1563836 h 1616844"/>
              <a:gd name="connsiteX1" fmla="*/ 212035 w 3366052"/>
              <a:gd name="connsiteY1" fmla="*/ 1351801 h 1616844"/>
              <a:gd name="connsiteX2" fmla="*/ 318052 w 3366052"/>
              <a:gd name="connsiteY2" fmla="*/ 940984 h 1616844"/>
              <a:gd name="connsiteX3" fmla="*/ 437322 w 3366052"/>
              <a:gd name="connsiteY3" fmla="*/ 318132 h 1616844"/>
              <a:gd name="connsiteX4" fmla="*/ 675861 w 3366052"/>
              <a:gd name="connsiteY4" fmla="*/ 80 h 1616844"/>
              <a:gd name="connsiteX5" fmla="*/ 954155 w 3366052"/>
              <a:gd name="connsiteY5" fmla="*/ 291627 h 1616844"/>
              <a:gd name="connsiteX6" fmla="*/ 1073427 w 3366052"/>
              <a:gd name="connsiteY6" fmla="*/ 689192 h 1616844"/>
              <a:gd name="connsiteX7" fmla="*/ 1205948 w 3366052"/>
              <a:gd name="connsiteY7" fmla="*/ 848218 h 1616844"/>
              <a:gd name="connsiteX8" fmla="*/ 1404730 w 3366052"/>
              <a:gd name="connsiteY8" fmla="*/ 940983 h 1616844"/>
              <a:gd name="connsiteX9" fmla="*/ 1683026 w 3366052"/>
              <a:gd name="connsiteY9" fmla="*/ 861471 h 1616844"/>
              <a:gd name="connsiteX10" fmla="*/ 1881808 w 3366052"/>
              <a:gd name="connsiteY10" fmla="*/ 596427 h 1616844"/>
              <a:gd name="connsiteX11" fmla="*/ 2014330 w 3366052"/>
              <a:gd name="connsiteY11" fmla="*/ 265122 h 1616844"/>
              <a:gd name="connsiteX12" fmla="*/ 2279373 w 3366052"/>
              <a:gd name="connsiteY12" fmla="*/ 13331 h 1616844"/>
              <a:gd name="connsiteX13" fmla="*/ 2464904 w 3366052"/>
              <a:gd name="connsiteY13" fmla="*/ 291627 h 1616844"/>
              <a:gd name="connsiteX14" fmla="*/ 2610679 w 3366052"/>
              <a:gd name="connsiteY14" fmla="*/ 622931 h 1616844"/>
              <a:gd name="connsiteX15" fmla="*/ 2729948 w 3366052"/>
              <a:gd name="connsiteY15" fmla="*/ 927731 h 1616844"/>
              <a:gd name="connsiteX16" fmla="*/ 2902226 w 3366052"/>
              <a:gd name="connsiteY16" fmla="*/ 1206027 h 1616844"/>
              <a:gd name="connsiteX17" fmla="*/ 3299791 w 3366052"/>
              <a:gd name="connsiteY17" fmla="*/ 1550584 h 1616844"/>
              <a:gd name="connsiteX18" fmla="*/ 3352800 w 3366052"/>
              <a:gd name="connsiteY18" fmla="*/ 1603592 h 1616844"/>
              <a:gd name="connsiteX19" fmla="*/ 3366052 w 3366052"/>
              <a:gd name="connsiteY19" fmla="*/ 1616844 h 1616844"/>
              <a:gd name="connsiteX0" fmla="*/ 0 w 3366052"/>
              <a:gd name="connsiteY0" fmla="*/ 1563836 h 1616844"/>
              <a:gd name="connsiteX1" fmla="*/ 212035 w 3366052"/>
              <a:gd name="connsiteY1" fmla="*/ 1351801 h 1616844"/>
              <a:gd name="connsiteX2" fmla="*/ 318052 w 3366052"/>
              <a:gd name="connsiteY2" fmla="*/ 940984 h 1616844"/>
              <a:gd name="connsiteX3" fmla="*/ 437322 w 3366052"/>
              <a:gd name="connsiteY3" fmla="*/ 318132 h 1616844"/>
              <a:gd name="connsiteX4" fmla="*/ 675861 w 3366052"/>
              <a:gd name="connsiteY4" fmla="*/ 80 h 1616844"/>
              <a:gd name="connsiteX5" fmla="*/ 954155 w 3366052"/>
              <a:gd name="connsiteY5" fmla="*/ 291627 h 1616844"/>
              <a:gd name="connsiteX6" fmla="*/ 1073427 w 3366052"/>
              <a:gd name="connsiteY6" fmla="*/ 689192 h 1616844"/>
              <a:gd name="connsiteX7" fmla="*/ 1205948 w 3366052"/>
              <a:gd name="connsiteY7" fmla="*/ 848218 h 1616844"/>
              <a:gd name="connsiteX8" fmla="*/ 1404730 w 3366052"/>
              <a:gd name="connsiteY8" fmla="*/ 940983 h 1616844"/>
              <a:gd name="connsiteX9" fmla="*/ 1683026 w 3366052"/>
              <a:gd name="connsiteY9" fmla="*/ 861471 h 1616844"/>
              <a:gd name="connsiteX10" fmla="*/ 1881808 w 3366052"/>
              <a:gd name="connsiteY10" fmla="*/ 596427 h 1616844"/>
              <a:gd name="connsiteX11" fmla="*/ 2027582 w 3366052"/>
              <a:gd name="connsiteY11" fmla="*/ 159105 h 1616844"/>
              <a:gd name="connsiteX12" fmla="*/ 2279373 w 3366052"/>
              <a:gd name="connsiteY12" fmla="*/ 13331 h 1616844"/>
              <a:gd name="connsiteX13" fmla="*/ 2464904 w 3366052"/>
              <a:gd name="connsiteY13" fmla="*/ 291627 h 1616844"/>
              <a:gd name="connsiteX14" fmla="*/ 2610679 w 3366052"/>
              <a:gd name="connsiteY14" fmla="*/ 622931 h 1616844"/>
              <a:gd name="connsiteX15" fmla="*/ 2729948 w 3366052"/>
              <a:gd name="connsiteY15" fmla="*/ 927731 h 1616844"/>
              <a:gd name="connsiteX16" fmla="*/ 2902226 w 3366052"/>
              <a:gd name="connsiteY16" fmla="*/ 1206027 h 1616844"/>
              <a:gd name="connsiteX17" fmla="*/ 3299791 w 3366052"/>
              <a:gd name="connsiteY17" fmla="*/ 1550584 h 1616844"/>
              <a:gd name="connsiteX18" fmla="*/ 3352800 w 3366052"/>
              <a:gd name="connsiteY18" fmla="*/ 1603592 h 1616844"/>
              <a:gd name="connsiteX19" fmla="*/ 3366052 w 3366052"/>
              <a:gd name="connsiteY19" fmla="*/ 1616844 h 1616844"/>
              <a:gd name="connsiteX0" fmla="*/ 0 w 3366052"/>
              <a:gd name="connsiteY0" fmla="*/ 1563836 h 1616844"/>
              <a:gd name="connsiteX1" fmla="*/ 212035 w 3366052"/>
              <a:gd name="connsiteY1" fmla="*/ 1351801 h 1616844"/>
              <a:gd name="connsiteX2" fmla="*/ 318052 w 3366052"/>
              <a:gd name="connsiteY2" fmla="*/ 940984 h 1616844"/>
              <a:gd name="connsiteX3" fmla="*/ 437322 w 3366052"/>
              <a:gd name="connsiteY3" fmla="*/ 318132 h 1616844"/>
              <a:gd name="connsiteX4" fmla="*/ 675861 w 3366052"/>
              <a:gd name="connsiteY4" fmla="*/ 80 h 1616844"/>
              <a:gd name="connsiteX5" fmla="*/ 954155 w 3366052"/>
              <a:gd name="connsiteY5" fmla="*/ 291627 h 1616844"/>
              <a:gd name="connsiteX6" fmla="*/ 1073427 w 3366052"/>
              <a:gd name="connsiteY6" fmla="*/ 689192 h 1616844"/>
              <a:gd name="connsiteX7" fmla="*/ 1205948 w 3366052"/>
              <a:gd name="connsiteY7" fmla="*/ 848218 h 1616844"/>
              <a:gd name="connsiteX8" fmla="*/ 1404730 w 3366052"/>
              <a:gd name="connsiteY8" fmla="*/ 940983 h 1616844"/>
              <a:gd name="connsiteX9" fmla="*/ 1683026 w 3366052"/>
              <a:gd name="connsiteY9" fmla="*/ 861471 h 1616844"/>
              <a:gd name="connsiteX10" fmla="*/ 1881808 w 3366052"/>
              <a:gd name="connsiteY10" fmla="*/ 596427 h 1616844"/>
              <a:gd name="connsiteX11" fmla="*/ 2027582 w 3366052"/>
              <a:gd name="connsiteY11" fmla="*/ 159105 h 1616844"/>
              <a:gd name="connsiteX12" fmla="*/ 2279373 w 3366052"/>
              <a:gd name="connsiteY12" fmla="*/ 13331 h 1616844"/>
              <a:gd name="connsiteX13" fmla="*/ 2491408 w 3366052"/>
              <a:gd name="connsiteY13" fmla="*/ 212114 h 1616844"/>
              <a:gd name="connsiteX14" fmla="*/ 2610679 w 3366052"/>
              <a:gd name="connsiteY14" fmla="*/ 622931 h 1616844"/>
              <a:gd name="connsiteX15" fmla="*/ 2729948 w 3366052"/>
              <a:gd name="connsiteY15" fmla="*/ 927731 h 1616844"/>
              <a:gd name="connsiteX16" fmla="*/ 2902226 w 3366052"/>
              <a:gd name="connsiteY16" fmla="*/ 1206027 h 1616844"/>
              <a:gd name="connsiteX17" fmla="*/ 3299791 w 3366052"/>
              <a:gd name="connsiteY17" fmla="*/ 1550584 h 1616844"/>
              <a:gd name="connsiteX18" fmla="*/ 3352800 w 3366052"/>
              <a:gd name="connsiteY18" fmla="*/ 1603592 h 1616844"/>
              <a:gd name="connsiteX19" fmla="*/ 3366052 w 3366052"/>
              <a:gd name="connsiteY19" fmla="*/ 1616844 h 161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6052" h="1616844">
                <a:moveTo>
                  <a:pt x="0" y="1563836"/>
                </a:moveTo>
                <a:cubicBezTo>
                  <a:pt x="77304" y="1504201"/>
                  <a:pt x="159026" y="1455610"/>
                  <a:pt x="212035" y="1351801"/>
                </a:cubicBezTo>
                <a:cubicBezTo>
                  <a:pt x="265044" y="1247992"/>
                  <a:pt x="280504" y="1113262"/>
                  <a:pt x="318052" y="940984"/>
                </a:cubicBezTo>
                <a:cubicBezTo>
                  <a:pt x="355600" y="768706"/>
                  <a:pt x="377687" y="474949"/>
                  <a:pt x="437322" y="318132"/>
                </a:cubicBezTo>
                <a:cubicBezTo>
                  <a:pt x="496957" y="161315"/>
                  <a:pt x="576470" y="4497"/>
                  <a:pt x="675861" y="80"/>
                </a:cubicBezTo>
                <a:cubicBezTo>
                  <a:pt x="775252" y="-4337"/>
                  <a:pt x="887894" y="176775"/>
                  <a:pt x="954155" y="291627"/>
                </a:cubicBezTo>
                <a:cubicBezTo>
                  <a:pt x="1020416" y="406479"/>
                  <a:pt x="1031461" y="596427"/>
                  <a:pt x="1073427" y="689192"/>
                </a:cubicBezTo>
                <a:cubicBezTo>
                  <a:pt x="1115393" y="781957"/>
                  <a:pt x="1150731" y="806253"/>
                  <a:pt x="1205948" y="848218"/>
                </a:cubicBezTo>
                <a:cubicBezTo>
                  <a:pt x="1261165" y="890183"/>
                  <a:pt x="1325217" y="938774"/>
                  <a:pt x="1404730" y="940983"/>
                </a:cubicBezTo>
                <a:cubicBezTo>
                  <a:pt x="1484243" y="943192"/>
                  <a:pt x="1603513" y="918897"/>
                  <a:pt x="1683026" y="861471"/>
                </a:cubicBezTo>
                <a:cubicBezTo>
                  <a:pt x="1762539" y="804045"/>
                  <a:pt x="1824382" y="713488"/>
                  <a:pt x="1881808" y="596427"/>
                </a:cubicBezTo>
                <a:cubicBezTo>
                  <a:pt x="1939234" y="479366"/>
                  <a:pt x="1961321" y="256288"/>
                  <a:pt x="2027582" y="159105"/>
                </a:cubicBezTo>
                <a:cubicBezTo>
                  <a:pt x="2093843" y="61922"/>
                  <a:pt x="2202069" y="4496"/>
                  <a:pt x="2279373" y="13331"/>
                </a:cubicBezTo>
                <a:cubicBezTo>
                  <a:pt x="2356677" y="22166"/>
                  <a:pt x="2436190" y="110514"/>
                  <a:pt x="2491408" y="212114"/>
                </a:cubicBezTo>
                <a:cubicBezTo>
                  <a:pt x="2546626" y="313714"/>
                  <a:pt x="2570922" y="503662"/>
                  <a:pt x="2610679" y="622931"/>
                </a:cubicBezTo>
                <a:cubicBezTo>
                  <a:pt x="2650436" y="742200"/>
                  <a:pt x="2681357" y="830548"/>
                  <a:pt x="2729948" y="927731"/>
                </a:cubicBezTo>
                <a:cubicBezTo>
                  <a:pt x="2778539" y="1024914"/>
                  <a:pt x="2807252" y="1102218"/>
                  <a:pt x="2902226" y="1206027"/>
                </a:cubicBezTo>
                <a:cubicBezTo>
                  <a:pt x="2997200" y="1309836"/>
                  <a:pt x="3224695" y="1484323"/>
                  <a:pt x="3299791" y="1550584"/>
                </a:cubicBezTo>
                <a:cubicBezTo>
                  <a:pt x="3374887" y="1616845"/>
                  <a:pt x="3352800" y="1603592"/>
                  <a:pt x="3352800" y="1603592"/>
                </a:cubicBezTo>
                <a:lnTo>
                  <a:pt x="3366052" y="1616844"/>
                </a:lnTo>
              </a:path>
            </a:pathLst>
          </a:cu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flipH="1">
            <a:off x="5791200" y="4607216"/>
            <a:ext cx="612200"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771861" y="4572000"/>
            <a:ext cx="633228" cy="1740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77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9" grpId="0"/>
      <p:bldP spid="20"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8586"/>
            <a:ext cx="8229600" cy="1143000"/>
          </a:xfrm>
        </p:spPr>
        <p:txBody>
          <a:bodyPr/>
          <a:lstStyle/>
          <a:p>
            <a:r>
              <a:rPr lang="en-NZ" dirty="0" smtClean="0"/>
              <a:t>Species</a:t>
            </a:r>
            <a:endParaRPr lang="en-NZ" dirty="0"/>
          </a:p>
        </p:txBody>
      </p:sp>
      <p:sp>
        <p:nvSpPr>
          <p:cNvPr id="3" name="Content Placeholder 2"/>
          <p:cNvSpPr>
            <a:spLocks noGrp="1"/>
          </p:cNvSpPr>
          <p:nvPr>
            <p:ph idx="1"/>
          </p:nvPr>
        </p:nvSpPr>
        <p:spPr>
          <a:xfrm>
            <a:off x="447675" y="1143000"/>
            <a:ext cx="8229600" cy="4525963"/>
          </a:xfrm>
        </p:spPr>
        <p:txBody>
          <a:bodyPr/>
          <a:lstStyle/>
          <a:p>
            <a:r>
              <a:rPr lang="en-NZ" dirty="0" smtClean="0"/>
              <a:t>How many different species?</a:t>
            </a:r>
          </a:p>
          <a:p>
            <a:endParaRPr lang="en-NZ" dirty="0"/>
          </a:p>
        </p:txBody>
      </p:sp>
      <p:pic>
        <p:nvPicPr>
          <p:cNvPr id="1028" name="Picture 4" descr="http://www.geek.com/wp-content/uploads/2011/08/natl-geographic-species-590x4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614" y="1905000"/>
            <a:ext cx="6667722" cy="484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62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Selection</a:t>
            </a:r>
            <a:endParaRPr lang="en-US" dirty="0"/>
          </a:p>
        </p:txBody>
      </p:sp>
      <p:sp>
        <p:nvSpPr>
          <p:cNvPr id="3" name="Content Placeholder 2"/>
          <p:cNvSpPr>
            <a:spLocks noGrp="1"/>
          </p:cNvSpPr>
          <p:nvPr>
            <p:ph idx="1"/>
          </p:nvPr>
        </p:nvSpPr>
        <p:spPr/>
        <p:txBody>
          <a:bodyPr/>
          <a:lstStyle/>
          <a:p>
            <a:r>
              <a:rPr lang="en-US" dirty="0" smtClean="0"/>
              <a:t>Non-random mating means that mate choice can also be a selection pressure. It can sometimes result in phenotypes that seem to defy the logic of natural selection.</a:t>
            </a:r>
            <a:endParaRPr lang="en-US" dirty="0"/>
          </a:p>
        </p:txBody>
      </p:sp>
      <p:pic>
        <p:nvPicPr>
          <p:cNvPr id="24578" name="Picture 2" descr="http://heyitsjethere.files.wordpress.com/2011/11/peac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733800"/>
            <a:ext cx="3800602" cy="286118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investvine.com/wp-content/uploads/wilsons-bird-of-parad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7406" y="5317850"/>
            <a:ext cx="2172184" cy="144920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images2.wikia.nocookie.net/__cb20130123034518/farcry/images/0/07/FC3B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406" y="3599573"/>
            <a:ext cx="2091716" cy="1590676"/>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2.bp.blogspot.com/_cFj1hHiu8jg/TUVNyQZbUwI/AAAAAAAAAHE/8k5VZUjCCa8/s640/CENDRAWASI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772266"/>
            <a:ext cx="1900096" cy="283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179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4000" dirty="0" smtClean="0">
                <a:solidFill>
                  <a:schemeClr val="tx1"/>
                </a:solidFill>
                <a:effectLst>
                  <a:outerShdw blurRad="38100" dist="38100" dir="2700000" algn="tl">
                    <a:srgbClr val="000000">
                      <a:alpha val="43137"/>
                    </a:srgbClr>
                  </a:outerShdw>
                </a:effectLst>
              </a:rPr>
              <a:t>Coevolution</a:t>
            </a:r>
          </a:p>
        </p:txBody>
      </p:sp>
      <p:sp>
        <p:nvSpPr>
          <p:cNvPr id="3" name="Content Placeholder 2"/>
          <p:cNvSpPr>
            <a:spLocks noGrp="1"/>
          </p:cNvSpPr>
          <p:nvPr>
            <p:ph idx="1"/>
          </p:nvPr>
        </p:nvSpPr>
        <p:spPr>
          <a:xfrm>
            <a:off x="457200" y="1600200"/>
            <a:ext cx="4648200" cy="4525963"/>
          </a:xfrm>
        </p:spPr>
        <p:txBody>
          <a:bodyPr>
            <a:normAutofit fontScale="92500"/>
          </a:bodyPr>
          <a:lstStyle/>
          <a:p>
            <a:r>
              <a:rPr lang="en-US" dirty="0" smtClean="0"/>
              <a:t>Coevolution occurs when there is a strong relationship between two species, either host-parasite, predator-prey or plant-pollinator.</a:t>
            </a:r>
          </a:p>
          <a:p>
            <a:r>
              <a:rPr lang="en-US" dirty="0" smtClean="0"/>
              <a:t>Changes in one species drive changes in the other so they evolve together.</a:t>
            </a:r>
            <a:endParaRPr lang="en-US" dirty="0"/>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l="2245" t="1744" b="4816"/>
          <a:stretch>
            <a:fillRect/>
          </a:stretch>
        </p:blipFill>
        <p:spPr bwMode="auto">
          <a:xfrm>
            <a:off x="5105400" y="1371600"/>
            <a:ext cx="3653790"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3.amazonaws.com/hsd.herokuapp.com/thumbnails/17/original/coevolution.jpg?134322792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64" t="27428" r="6736" b="12580"/>
          <a:stretch/>
        </p:blipFill>
        <p:spPr bwMode="auto">
          <a:xfrm>
            <a:off x="4974287" y="3886200"/>
            <a:ext cx="3916016" cy="20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5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Natural Selection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smtClean="0"/>
              <a:t>Natural selection occurs if there is heritable variation in a population which causes differential survival and reproduction.</a:t>
            </a:r>
          </a:p>
          <a:p>
            <a:r>
              <a:rPr lang="en-US" dirty="0" smtClean="0"/>
              <a:t>Due to different selection pressures, some individuals are more fit than others – they are more likely to pass on their successful “</a:t>
            </a:r>
            <a:r>
              <a:rPr lang="en-US" dirty="0" err="1" smtClean="0"/>
              <a:t>favoured</a:t>
            </a:r>
            <a:r>
              <a:rPr lang="en-US" dirty="0" smtClean="0"/>
              <a:t> genes”.</a:t>
            </a:r>
          </a:p>
          <a:p>
            <a:r>
              <a:rPr lang="en-US" dirty="0" smtClean="0"/>
              <a:t>The successful genes accumulate in the population over time and the allele frequency of the gene pool changes – the population evolves.</a:t>
            </a:r>
          </a:p>
          <a:p>
            <a:r>
              <a:rPr lang="en-US" dirty="0" smtClean="0"/>
              <a:t>Unsuccessful genes are eventually eliminated from the gene pool if they increase the chance of death or infertility.</a:t>
            </a:r>
            <a:endParaRPr lang="en-US" dirty="0"/>
          </a:p>
        </p:txBody>
      </p:sp>
    </p:spTree>
    <p:extLst>
      <p:ext uri="{BB962C8B-B14F-4D97-AF65-F5344CB8AC3E}">
        <p14:creationId xmlns:p14="http://schemas.microsoft.com/office/powerpoint/2010/main" val="37775738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Natural Selection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effect of selection on the population as a whole depends on the type of selection pressure.</a:t>
            </a:r>
          </a:p>
          <a:p>
            <a:r>
              <a:rPr lang="en-US" dirty="0" smtClean="0"/>
              <a:t>Selection can be directional (one extreme is </a:t>
            </a:r>
            <a:r>
              <a:rPr lang="en-US" dirty="0" err="1" smtClean="0"/>
              <a:t>favoured</a:t>
            </a:r>
            <a:r>
              <a:rPr lang="en-US" dirty="0" smtClean="0"/>
              <a:t>), </a:t>
            </a:r>
            <a:r>
              <a:rPr lang="en-US" dirty="0" err="1" smtClean="0"/>
              <a:t>stabilising</a:t>
            </a:r>
            <a:r>
              <a:rPr lang="en-US" dirty="0" smtClean="0"/>
              <a:t> (the middle is </a:t>
            </a:r>
            <a:r>
              <a:rPr lang="en-US" dirty="0" err="1" smtClean="0"/>
              <a:t>favoured</a:t>
            </a:r>
            <a:r>
              <a:rPr lang="en-US" dirty="0" smtClean="0"/>
              <a:t>) or diversifying (the extremes are </a:t>
            </a:r>
            <a:r>
              <a:rPr lang="en-US" dirty="0" err="1" smtClean="0"/>
              <a:t>favoured</a:t>
            </a:r>
            <a:r>
              <a:rPr lang="en-US" dirty="0" smtClean="0"/>
              <a:t>).</a:t>
            </a:r>
          </a:p>
          <a:p>
            <a:r>
              <a:rPr lang="en-US" dirty="0" smtClean="0"/>
              <a:t>Sexual selection (non-random mating) and interspecies relationships (coevolution) can also be drivers of selection.</a:t>
            </a:r>
            <a:endParaRPr lang="en-US" dirty="0"/>
          </a:p>
        </p:txBody>
      </p:sp>
    </p:spTree>
    <p:extLst>
      <p:ext uri="{BB962C8B-B14F-4D97-AF65-F5344CB8AC3E}">
        <p14:creationId xmlns:p14="http://schemas.microsoft.com/office/powerpoint/2010/main" val="28755053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144000" cy="762000"/>
          </a:xfrm>
        </p:spPr>
        <p:txBody>
          <a:bodyPr>
            <a:normAutofit fontScale="90000"/>
          </a:bodyPr>
          <a:lstStyle/>
          <a:p>
            <a:pPr>
              <a:defRPr/>
            </a:pPr>
            <a:r>
              <a:rPr lang="en-NZ" i="0" dirty="0" smtClean="0">
                <a:solidFill>
                  <a:schemeClr val="accent1">
                    <a:lumMod val="25000"/>
                  </a:schemeClr>
                </a:solidFill>
              </a:rPr>
              <a:t>Describe what is happening in each </a:t>
            </a:r>
            <a:br>
              <a:rPr lang="en-NZ" i="0" dirty="0" smtClean="0">
                <a:solidFill>
                  <a:schemeClr val="accent1">
                    <a:lumMod val="25000"/>
                  </a:schemeClr>
                </a:solidFill>
              </a:rPr>
            </a:br>
            <a:r>
              <a:rPr lang="en-NZ" i="0" dirty="0" smtClean="0">
                <a:solidFill>
                  <a:schemeClr val="accent1">
                    <a:lumMod val="25000"/>
                  </a:schemeClr>
                </a:solidFill>
              </a:rPr>
              <a:t>scenario. </a:t>
            </a:r>
            <a:endParaRPr lang="en-NZ" i="0" dirty="0">
              <a:solidFill>
                <a:schemeClr val="accent1">
                  <a:lumMod val="25000"/>
                </a:schemeClr>
              </a:solidFill>
            </a:endParaRPr>
          </a:p>
        </p:txBody>
      </p:sp>
      <p:pic>
        <p:nvPicPr>
          <p:cNvPr id="47107" name="Picture 2" descr="http://www.nzffa.org.nz/images/design/Melolonthine-Ent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3240088"/>
            <a:ext cx="2495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36588" y="2362200"/>
            <a:ext cx="403225"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1</a:t>
            </a:r>
          </a:p>
        </p:txBody>
      </p:sp>
      <p:sp>
        <p:nvSpPr>
          <p:cNvPr id="6" name="TextBox 5"/>
          <p:cNvSpPr txBox="1"/>
          <p:nvPr/>
        </p:nvSpPr>
        <p:spPr>
          <a:xfrm>
            <a:off x="3400425" y="2389188"/>
            <a:ext cx="404813" cy="522287"/>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2</a:t>
            </a:r>
          </a:p>
        </p:txBody>
      </p:sp>
      <p:sp>
        <p:nvSpPr>
          <p:cNvPr id="7" name="TextBox 6"/>
          <p:cNvSpPr txBox="1"/>
          <p:nvPr/>
        </p:nvSpPr>
        <p:spPr>
          <a:xfrm>
            <a:off x="6003925" y="2427288"/>
            <a:ext cx="404813"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3</a:t>
            </a:r>
          </a:p>
        </p:txBody>
      </p:sp>
      <p:cxnSp>
        <p:nvCxnSpPr>
          <p:cNvPr id="8" name="Straight Connector 7"/>
          <p:cNvCxnSpPr/>
          <p:nvPr/>
        </p:nvCxnSpPr>
        <p:spPr>
          <a:xfrm>
            <a:off x="3351213" y="2438400"/>
            <a:ext cx="49212"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7112" name="TextBox 8"/>
          <p:cNvSpPr txBox="1">
            <a:spLocks noChangeArrowheads="1"/>
          </p:cNvSpPr>
          <p:nvPr/>
        </p:nvSpPr>
        <p:spPr bwMode="auto">
          <a:xfrm>
            <a:off x="2744788" y="3697288"/>
            <a:ext cx="65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23%</a:t>
            </a:r>
          </a:p>
        </p:txBody>
      </p:sp>
      <p:sp>
        <p:nvSpPr>
          <p:cNvPr id="47113" name="TextBox 10"/>
          <p:cNvSpPr txBox="1">
            <a:spLocks noChangeArrowheads="1"/>
          </p:cNvSpPr>
          <p:nvPr/>
        </p:nvSpPr>
        <p:spPr bwMode="auto">
          <a:xfrm>
            <a:off x="2744788" y="4916488"/>
            <a:ext cx="65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26%</a:t>
            </a:r>
          </a:p>
        </p:txBody>
      </p:sp>
      <p:sp>
        <p:nvSpPr>
          <p:cNvPr id="47114" name="TextBox 11"/>
          <p:cNvSpPr txBox="1">
            <a:spLocks noChangeArrowheads="1"/>
          </p:cNvSpPr>
          <p:nvPr/>
        </p:nvSpPr>
        <p:spPr bwMode="auto">
          <a:xfrm>
            <a:off x="-7938" y="3719513"/>
            <a:ext cx="65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25%</a:t>
            </a:r>
          </a:p>
        </p:txBody>
      </p:sp>
      <p:sp>
        <p:nvSpPr>
          <p:cNvPr id="47115" name="TextBox 12"/>
          <p:cNvSpPr txBox="1">
            <a:spLocks noChangeArrowheads="1"/>
          </p:cNvSpPr>
          <p:nvPr/>
        </p:nvSpPr>
        <p:spPr bwMode="auto">
          <a:xfrm>
            <a:off x="55563" y="4916488"/>
            <a:ext cx="65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26%</a:t>
            </a:r>
          </a:p>
        </p:txBody>
      </p:sp>
      <p:pic>
        <p:nvPicPr>
          <p:cNvPr id="47116" name="Picture 4" descr="http://image.shutterstock.com/display_pic_with_logo/149917/149917,1267345582,1/stock-photo-tree-bark-covered-with-green-moss-texture-476156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3790950"/>
            <a:ext cx="2006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7" name="TextBox 14"/>
          <p:cNvSpPr txBox="1">
            <a:spLocks noChangeArrowheads="1"/>
          </p:cNvSpPr>
          <p:nvPr/>
        </p:nvSpPr>
        <p:spPr bwMode="auto">
          <a:xfrm>
            <a:off x="3341688" y="2847975"/>
            <a:ext cx="2216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Green tree moss is</a:t>
            </a:r>
          </a:p>
          <a:p>
            <a:pPr eaLnBrk="1" hangingPunct="1"/>
            <a:r>
              <a:rPr lang="en-NZ"/>
              <a:t>introduced to the </a:t>
            </a:r>
          </a:p>
          <a:p>
            <a:pPr eaLnBrk="1" hangingPunct="1"/>
            <a:r>
              <a:rPr lang="en-NZ"/>
              <a:t>area.</a:t>
            </a:r>
          </a:p>
        </p:txBody>
      </p:sp>
      <p:cxnSp>
        <p:nvCxnSpPr>
          <p:cNvPr id="16" name="Straight Connector 15"/>
          <p:cNvCxnSpPr/>
          <p:nvPr/>
        </p:nvCxnSpPr>
        <p:spPr>
          <a:xfrm>
            <a:off x="5638800" y="2463800"/>
            <a:ext cx="49213"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47119" name="Picture 2" descr="http://www.nzffa.org.nz/images/design/Melolonthine-Ent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238" y="3373438"/>
            <a:ext cx="2495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TextBox 17"/>
          <p:cNvSpPr txBox="1">
            <a:spLocks noChangeArrowheads="1"/>
          </p:cNvSpPr>
          <p:nvPr/>
        </p:nvSpPr>
        <p:spPr bwMode="auto">
          <a:xfrm>
            <a:off x="8385175" y="3813175"/>
            <a:ext cx="61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41%</a:t>
            </a:r>
          </a:p>
        </p:txBody>
      </p:sp>
      <p:sp>
        <p:nvSpPr>
          <p:cNvPr id="47121" name="TextBox 18"/>
          <p:cNvSpPr txBox="1">
            <a:spLocks noChangeArrowheads="1"/>
          </p:cNvSpPr>
          <p:nvPr/>
        </p:nvSpPr>
        <p:spPr bwMode="auto">
          <a:xfrm>
            <a:off x="8385175" y="5010150"/>
            <a:ext cx="61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10%</a:t>
            </a:r>
          </a:p>
        </p:txBody>
      </p:sp>
      <p:sp>
        <p:nvSpPr>
          <p:cNvPr id="47122" name="TextBox 19"/>
          <p:cNvSpPr txBox="1">
            <a:spLocks noChangeArrowheads="1"/>
          </p:cNvSpPr>
          <p:nvPr/>
        </p:nvSpPr>
        <p:spPr bwMode="auto">
          <a:xfrm>
            <a:off x="5840413" y="3813175"/>
            <a:ext cx="655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37%</a:t>
            </a:r>
          </a:p>
        </p:txBody>
      </p:sp>
      <p:sp>
        <p:nvSpPr>
          <p:cNvPr id="47123" name="TextBox 20"/>
          <p:cNvSpPr txBox="1">
            <a:spLocks noChangeArrowheads="1"/>
          </p:cNvSpPr>
          <p:nvPr/>
        </p:nvSpPr>
        <p:spPr bwMode="auto">
          <a:xfrm>
            <a:off x="6043613" y="4994275"/>
            <a:ext cx="61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12%</a:t>
            </a:r>
          </a:p>
        </p:txBody>
      </p:sp>
      <p:sp>
        <p:nvSpPr>
          <p:cNvPr id="47124" name="TextBox 21"/>
          <p:cNvSpPr txBox="1">
            <a:spLocks noChangeArrowheads="1"/>
          </p:cNvSpPr>
          <p:nvPr/>
        </p:nvSpPr>
        <p:spPr bwMode="auto">
          <a:xfrm>
            <a:off x="6215063" y="2944813"/>
            <a:ext cx="1566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Years later…</a:t>
            </a:r>
          </a:p>
        </p:txBody>
      </p:sp>
      <p:sp>
        <p:nvSpPr>
          <p:cNvPr id="10" name="TextBox 9"/>
          <p:cNvSpPr txBox="1">
            <a:spLocks noChangeArrowheads="1"/>
          </p:cNvSpPr>
          <p:nvPr/>
        </p:nvSpPr>
        <p:spPr bwMode="auto">
          <a:xfrm>
            <a:off x="320675" y="1676400"/>
            <a:ext cx="8393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The allele frequency of green beetles has increased because they are better camouflaged in the new environment. This is </a:t>
            </a:r>
            <a:r>
              <a:rPr lang="en-NZ" b="1"/>
              <a:t>directional selection</a:t>
            </a:r>
            <a:r>
              <a:rPr lang="en-NZ"/>
              <a:t>.</a:t>
            </a:r>
          </a:p>
        </p:txBody>
      </p:sp>
    </p:spTree>
    <p:extLst>
      <p:ext uri="{BB962C8B-B14F-4D97-AF65-F5344CB8AC3E}">
        <p14:creationId xmlns:p14="http://schemas.microsoft.com/office/powerpoint/2010/main" val="1434133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144000" cy="762000"/>
          </a:xfrm>
        </p:spPr>
        <p:txBody>
          <a:bodyPr>
            <a:normAutofit fontScale="90000"/>
          </a:bodyPr>
          <a:lstStyle/>
          <a:p>
            <a:pPr>
              <a:defRPr/>
            </a:pPr>
            <a:r>
              <a:rPr lang="en-NZ" i="0" dirty="0" smtClean="0">
                <a:solidFill>
                  <a:schemeClr val="accent1">
                    <a:lumMod val="25000"/>
                  </a:schemeClr>
                </a:solidFill>
              </a:rPr>
              <a:t>Describe what is happening in each </a:t>
            </a:r>
            <a:br>
              <a:rPr lang="en-NZ" i="0" dirty="0" smtClean="0">
                <a:solidFill>
                  <a:schemeClr val="accent1">
                    <a:lumMod val="25000"/>
                  </a:schemeClr>
                </a:solidFill>
              </a:rPr>
            </a:br>
            <a:r>
              <a:rPr lang="en-NZ" i="0" dirty="0" smtClean="0">
                <a:solidFill>
                  <a:schemeClr val="accent1">
                    <a:lumMod val="25000"/>
                  </a:schemeClr>
                </a:solidFill>
              </a:rPr>
              <a:t>scenario. </a:t>
            </a:r>
            <a:endParaRPr lang="en-NZ" i="0" dirty="0">
              <a:solidFill>
                <a:schemeClr val="accent1">
                  <a:lumMod val="25000"/>
                </a:schemeClr>
              </a:solidFill>
            </a:endParaRPr>
          </a:p>
        </p:txBody>
      </p:sp>
      <p:pic>
        <p:nvPicPr>
          <p:cNvPr id="48131" name="Picture 2" descr="http://www.nzffa.org.nz/images/design/Melolonthine-Ent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3240088"/>
            <a:ext cx="2495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36588" y="2362200"/>
            <a:ext cx="403225"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1</a:t>
            </a:r>
          </a:p>
        </p:txBody>
      </p:sp>
      <p:sp>
        <p:nvSpPr>
          <p:cNvPr id="6" name="TextBox 5"/>
          <p:cNvSpPr txBox="1"/>
          <p:nvPr/>
        </p:nvSpPr>
        <p:spPr>
          <a:xfrm>
            <a:off x="3400425" y="2389188"/>
            <a:ext cx="404813" cy="522287"/>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2</a:t>
            </a:r>
          </a:p>
        </p:txBody>
      </p:sp>
      <p:sp>
        <p:nvSpPr>
          <p:cNvPr id="7" name="TextBox 6"/>
          <p:cNvSpPr txBox="1"/>
          <p:nvPr/>
        </p:nvSpPr>
        <p:spPr>
          <a:xfrm>
            <a:off x="6003925" y="2427288"/>
            <a:ext cx="404813"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3</a:t>
            </a:r>
          </a:p>
        </p:txBody>
      </p:sp>
      <p:cxnSp>
        <p:nvCxnSpPr>
          <p:cNvPr id="8" name="Straight Connector 7"/>
          <p:cNvCxnSpPr/>
          <p:nvPr/>
        </p:nvCxnSpPr>
        <p:spPr>
          <a:xfrm>
            <a:off x="3351213" y="2438400"/>
            <a:ext cx="49212"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8136" name="TextBox 8"/>
          <p:cNvSpPr txBox="1">
            <a:spLocks noChangeArrowheads="1"/>
          </p:cNvSpPr>
          <p:nvPr/>
        </p:nvSpPr>
        <p:spPr bwMode="auto">
          <a:xfrm>
            <a:off x="2744788" y="3697288"/>
            <a:ext cx="65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23%</a:t>
            </a:r>
          </a:p>
        </p:txBody>
      </p:sp>
      <p:sp>
        <p:nvSpPr>
          <p:cNvPr id="48137" name="TextBox 10"/>
          <p:cNvSpPr txBox="1">
            <a:spLocks noChangeArrowheads="1"/>
          </p:cNvSpPr>
          <p:nvPr/>
        </p:nvSpPr>
        <p:spPr bwMode="auto">
          <a:xfrm>
            <a:off x="2744788" y="4916488"/>
            <a:ext cx="65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26%</a:t>
            </a:r>
          </a:p>
        </p:txBody>
      </p:sp>
      <p:sp>
        <p:nvSpPr>
          <p:cNvPr id="48138" name="TextBox 11"/>
          <p:cNvSpPr txBox="1">
            <a:spLocks noChangeArrowheads="1"/>
          </p:cNvSpPr>
          <p:nvPr/>
        </p:nvSpPr>
        <p:spPr bwMode="auto">
          <a:xfrm>
            <a:off x="-7938" y="3719513"/>
            <a:ext cx="65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25%</a:t>
            </a:r>
          </a:p>
        </p:txBody>
      </p:sp>
      <p:sp>
        <p:nvSpPr>
          <p:cNvPr id="48139" name="TextBox 12"/>
          <p:cNvSpPr txBox="1">
            <a:spLocks noChangeArrowheads="1"/>
          </p:cNvSpPr>
          <p:nvPr/>
        </p:nvSpPr>
        <p:spPr bwMode="auto">
          <a:xfrm>
            <a:off x="55563" y="4916488"/>
            <a:ext cx="65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26%</a:t>
            </a:r>
          </a:p>
        </p:txBody>
      </p:sp>
      <p:sp>
        <p:nvSpPr>
          <p:cNvPr id="48140" name="TextBox 14"/>
          <p:cNvSpPr txBox="1">
            <a:spLocks noChangeArrowheads="1"/>
          </p:cNvSpPr>
          <p:nvPr/>
        </p:nvSpPr>
        <p:spPr bwMode="auto">
          <a:xfrm>
            <a:off x="3341688" y="2847975"/>
            <a:ext cx="24447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A large insectivorous</a:t>
            </a:r>
          </a:p>
          <a:p>
            <a:pPr eaLnBrk="1" hangingPunct="1"/>
            <a:r>
              <a:rPr lang="en-NZ"/>
              <a:t>owl moves into the </a:t>
            </a:r>
          </a:p>
          <a:p>
            <a:pPr eaLnBrk="1" hangingPunct="1"/>
            <a:r>
              <a:rPr lang="en-NZ"/>
              <a:t>area.</a:t>
            </a:r>
          </a:p>
        </p:txBody>
      </p:sp>
      <p:cxnSp>
        <p:nvCxnSpPr>
          <p:cNvPr id="16" name="Straight Connector 15"/>
          <p:cNvCxnSpPr/>
          <p:nvPr/>
        </p:nvCxnSpPr>
        <p:spPr>
          <a:xfrm>
            <a:off x="5761038" y="2471738"/>
            <a:ext cx="49212"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48142" name="Picture 2" descr="http://www.nzffa.org.nz/images/design/Melolonthine-Ent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238" y="3373438"/>
            <a:ext cx="2495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3" name="TextBox 17"/>
          <p:cNvSpPr txBox="1">
            <a:spLocks noChangeArrowheads="1"/>
          </p:cNvSpPr>
          <p:nvPr/>
        </p:nvSpPr>
        <p:spPr bwMode="auto">
          <a:xfrm>
            <a:off x="8385175" y="3813175"/>
            <a:ext cx="65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43%</a:t>
            </a:r>
          </a:p>
        </p:txBody>
      </p:sp>
      <p:sp>
        <p:nvSpPr>
          <p:cNvPr id="48144" name="TextBox 18"/>
          <p:cNvSpPr txBox="1">
            <a:spLocks noChangeArrowheads="1"/>
          </p:cNvSpPr>
          <p:nvPr/>
        </p:nvSpPr>
        <p:spPr bwMode="auto">
          <a:xfrm>
            <a:off x="8385175" y="5010150"/>
            <a:ext cx="61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13%</a:t>
            </a:r>
          </a:p>
        </p:txBody>
      </p:sp>
      <p:sp>
        <p:nvSpPr>
          <p:cNvPr id="48145" name="TextBox 19"/>
          <p:cNvSpPr txBox="1">
            <a:spLocks noChangeArrowheads="1"/>
          </p:cNvSpPr>
          <p:nvPr/>
        </p:nvSpPr>
        <p:spPr bwMode="auto">
          <a:xfrm>
            <a:off x="5840413" y="3813175"/>
            <a:ext cx="51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8%</a:t>
            </a:r>
          </a:p>
        </p:txBody>
      </p:sp>
      <p:sp>
        <p:nvSpPr>
          <p:cNvPr id="48146" name="TextBox 20"/>
          <p:cNvSpPr txBox="1">
            <a:spLocks noChangeArrowheads="1"/>
          </p:cNvSpPr>
          <p:nvPr/>
        </p:nvSpPr>
        <p:spPr bwMode="auto">
          <a:xfrm>
            <a:off x="6043613" y="4994275"/>
            <a:ext cx="65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36%</a:t>
            </a:r>
          </a:p>
        </p:txBody>
      </p:sp>
      <p:sp>
        <p:nvSpPr>
          <p:cNvPr id="48147" name="TextBox 21"/>
          <p:cNvSpPr txBox="1">
            <a:spLocks noChangeArrowheads="1"/>
          </p:cNvSpPr>
          <p:nvPr/>
        </p:nvSpPr>
        <p:spPr bwMode="auto">
          <a:xfrm>
            <a:off x="6215063" y="2944813"/>
            <a:ext cx="1566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Years later…</a:t>
            </a:r>
          </a:p>
        </p:txBody>
      </p:sp>
      <p:pic>
        <p:nvPicPr>
          <p:cNvPr id="48148" name="Picture 2" descr="https://encrypted-tbn0.google.com/images?q=tbn:ANd9GcRdgu6MqNx9VucqFCS0y-LgLm7b4W5oDqpyq8C_Qsygc7kYtEGyp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3727450"/>
            <a:ext cx="1809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a:spLocks noChangeArrowheads="1"/>
          </p:cNvSpPr>
          <p:nvPr/>
        </p:nvSpPr>
        <p:spPr bwMode="auto">
          <a:xfrm>
            <a:off x="320675" y="1676400"/>
            <a:ext cx="7697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The allele frequency of small beetles has increased because they are less preferred by the new predator. This is </a:t>
            </a:r>
            <a:r>
              <a:rPr lang="en-NZ" b="1"/>
              <a:t>directional selection</a:t>
            </a:r>
            <a:r>
              <a:rPr lang="en-NZ"/>
              <a:t>.</a:t>
            </a:r>
          </a:p>
        </p:txBody>
      </p:sp>
    </p:spTree>
    <p:extLst>
      <p:ext uri="{BB962C8B-B14F-4D97-AF65-F5344CB8AC3E}">
        <p14:creationId xmlns:p14="http://schemas.microsoft.com/office/powerpoint/2010/main" val="46983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144000" cy="762000"/>
          </a:xfrm>
        </p:spPr>
        <p:txBody>
          <a:bodyPr>
            <a:normAutofit fontScale="90000"/>
          </a:bodyPr>
          <a:lstStyle/>
          <a:p>
            <a:pPr>
              <a:defRPr/>
            </a:pPr>
            <a:r>
              <a:rPr lang="en-NZ" i="0" dirty="0" smtClean="0">
                <a:solidFill>
                  <a:schemeClr val="accent1">
                    <a:lumMod val="25000"/>
                  </a:schemeClr>
                </a:solidFill>
              </a:rPr>
              <a:t>Describe what is happening in each </a:t>
            </a:r>
            <a:br>
              <a:rPr lang="en-NZ" i="0" dirty="0" smtClean="0">
                <a:solidFill>
                  <a:schemeClr val="accent1">
                    <a:lumMod val="25000"/>
                  </a:schemeClr>
                </a:solidFill>
              </a:rPr>
            </a:br>
            <a:r>
              <a:rPr lang="en-NZ" i="0" dirty="0" smtClean="0">
                <a:solidFill>
                  <a:schemeClr val="accent1">
                    <a:lumMod val="25000"/>
                  </a:schemeClr>
                </a:solidFill>
              </a:rPr>
              <a:t>scenario. </a:t>
            </a:r>
            <a:endParaRPr lang="en-NZ" i="0" dirty="0">
              <a:solidFill>
                <a:schemeClr val="accent1">
                  <a:lumMod val="25000"/>
                </a:schemeClr>
              </a:solidFill>
            </a:endParaRPr>
          </a:p>
        </p:txBody>
      </p:sp>
      <p:sp>
        <p:nvSpPr>
          <p:cNvPr id="4" name="TextBox 3"/>
          <p:cNvSpPr txBox="1"/>
          <p:nvPr/>
        </p:nvSpPr>
        <p:spPr>
          <a:xfrm>
            <a:off x="636588" y="2362200"/>
            <a:ext cx="403225"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1</a:t>
            </a:r>
          </a:p>
        </p:txBody>
      </p:sp>
      <p:sp>
        <p:nvSpPr>
          <p:cNvPr id="6" name="TextBox 5"/>
          <p:cNvSpPr txBox="1"/>
          <p:nvPr/>
        </p:nvSpPr>
        <p:spPr>
          <a:xfrm>
            <a:off x="3400425" y="2389188"/>
            <a:ext cx="404813" cy="522287"/>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2</a:t>
            </a:r>
          </a:p>
        </p:txBody>
      </p:sp>
      <p:sp>
        <p:nvSpPr>
          <p:cNvPr id="7" name="TextBox 6"/>
          <p:cNvSpPr txBox="1"/>
          <p:nvPr/>
        </p:nvSpPr>
        <p:spPr>
          <a:xfrm>
            <a:off x="6003925" y="2427288"/>
            <a:ext cx="404813"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3</a:t>
            </a:r>
          </a:p>
        </p:txBody>
      </p:sp>
      <p:cxnSp>
        <p:nvCxnSpPr>
          <p:cNvPr id="8" name="Straight Connector 7"/>
          <p:cNvCxnSpPr/>
          <p:nvPr/>
        </p:nvCxnSpPr>
        <p:spPr>
          <a:xfrm>
            <a:off x="3351213" y="2438400"/>
            <a:ext cx="49212"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9159" name="TextBox 14"/>
          <p:cNvSpPr txBox="1">
            <a:spLocks noChangeArrowheads="1"/>
          </p:cNvSpPr>
          <p:nvPr/>
        </p:nvSpPr>
        <p:spPr bwMode="auto">
          <a:xfrm>
            <a:off x="3341688" y="2847975"/>
            <a:ext cx="2425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A particularly strong</a:t>
            </a:r>
          </a:p>
          <a:p>
            <a:pPr eaLnBrk="1" hangingPunct="1"/>
            <a:r>
              <a:rPr lang="en-NZ"/>
              <a:t>wind blows from an </a:t>
            </a:r>
          </a:p>
          <a:p>
            <a:pPr eaLnBrk="1" hangingPunct="1"/>
            <a:r>
              <a:rPr lang="en-NZ"/>
              <a:t>unusual direction.</a:t>
            </a:r>
          </a:p>
        </p:txBody>
      </p:sp>
      <p:cxnSp>
        <p:nvCxnSpPr>
          <p:cNvPr id="16" name="Straight Connector 15"/>
          <p:cNvCxnSpPr/>
          <p:nvPr/>
        </p:nvCxnSpPr>
        <p:spPr>
          <a:xfrm>
            <a:off x="5761038" y="2471738"/>
            <a:ext cx="49212"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9161" name="TextBox 21"/>
          <p:cNvSpPr txBox="1">
            <a:spLocks noChangeArrowheads="1"/>
          </p:cNvSpPr>
          <p:nvPr/>
        </p:nvSpPr>
        <p:spPr bwMode="auto">
          <a:xfrm>
            <a:off x="6215063" y="2944813"/>
            <a:ext cx="1566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Years later…</a:t>
            </a:r>
          </a:p>
        </p:txBody>
      </p:sp>
      <p:pic>
        <p:nvPicPr>
          <p:cNvPr id="49162" name="Picture 2" descr="http://www.bonhard-landscaping.com/images/4Delta_Premium_Pure_White_Pansies_13.25_flat.jpg"/>
          <p:cNvPicPr>
            <a:picLocks noChangeAspect="1" noChangeArrowheads="1"/>
          </p:cNvPicPr>
          <p:nvPr/>
        </p:nvPicPr>
        <p:blipFill>
          <a:blip r:embed="rId2">
            <a:extLst>
              <a:ext uri="{28A0092B-C50C-407E-A947-70E740481C1C}">
                <a14:useLocalDpi xmlns:a14="http://schemas.microsoft.com/office/drawing/2010/main" val="0"/>
              </a:ext>
            </a:extLst>
          </a:blip>
          <a:srcRect t="16064"/>
          <a:stretch>
            <a:fillRect/>
          </a:stretch>
        </p:blipFill>
        <p:spPr bwMode="auto">
          <a:xfrm>
            <a:off x="228600" y="3252788"/>
            <a:ext cx="28384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TextBox 22"/>
          <p:cNvSpPr txBox="1">
            <a:spLocks noChangeArrowheads="1"/>
          </p:cNvSpPr>
          <p:nvPr/>
        </p:nvSpPr>
        <p:spPr bwMode="auto">
          <a:xfrm>
            <a:off x="381000" y="2847975"/>
            <a:ext cx="2266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100% white pansies</a:t>
            </a:r>
          </a:p>
        </p:txBody>
      </p:sp>
      <p:pic>
        <p:nvPicPr>
          <p:cNvPr id="49164" name="Picture 4" descr="https://encrypted-tbn1.google.com/images?q=tbn:ANd9GcTw_o3DpD6qzpJfJd5wISgHEMxD3Roz221xxrw4PtaxgBJn6fI3rw"/>
          <p:cNvPicPr>
            <a:picLocks noChangeAspect="1" noChangeArrowheads="1"/>
          </p:cNvPicPr>
          <p:nvPr/>
        </p:nvPicPr>
        <p:blipFill>
          <a:blip r:embed="rId3">
            <a:extLst>
              <a:ext uri="{28A0092B-C50C-407E-A947-70E740481C1C}">
                <a14:useLocalDpi xmlns:a14="http://schemas.microsoft.com/office/drawing/2010/main" val="0"/>
              </a:ext>
            </a:extLst>
          </a:blip>
          <a:srcRect l="4964" t="484" r="13913" b="-484"/>
          <a:stretch>
            <a:fillRect/>
          </a:stretch>
        </p:blipFill>
        <p:spPr bwMode="auto">
          <a:xfrm>
            <a:off x="3602038" y="3959225"/>
            <a:ext cx="20716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6" descr="http://farm5.static.flickr.com/4125/5059158991_96decf0ca2.jpg"/>
          <p:cNvPicPr>
            <a:picLocks noChangeAspect="1" noChangeArrowheads="1"/>
          </p:cNvPicPr>
          <p:nvPr/>
        </p:nvPicPr>
        <p:blipFill>
          <a:blip r:embed="rId4">
            <a:extLst>
              <a:ext uri="{28A0092B-C50C-407E-A947-70E740481C1C}">
                <a14:useLocalDpi xmlns:a14="http://schemas.microsoft.com/office/drawing/2010/main" val="0"/>
              </a:ext>
            </a:extLst>
          </a:blip>
          <a:srcRect l="18877" r="18690"/>
          <a:stretch>
            <a:fillRect/>
          </a:stretch>
        </p:blipFill>
        <p:spPr bwMode="auto">
          <a:xfrm>
            <a:off x="6003925" y="3457575"/>
            <a:ext cx="297338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320675" y="1547813"/>
            <a:ext cx="8656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The allele frequency of pansies has changed due to the introduction of a new allele – purple. This genes was introduced by </a:t>
            </a:r>
            <a:r>
              <a:rPr lang="en-NZ" b="1"/>
              <a:t>migration</a:t>
            </a:r>
            <a:r>
              <a:rPr lang="en-NZ"/>
              <a:t> when pollen from a purple population was introduced by a pollen-carrying bee blown off course.</a:t>
            </a:r>
          </a:p>
        </p:txBody>
      </p:sp>
    </p:spTree>
    <p:extLst>
      <p:ext uri="{BB962C8B-B14F-4D97-AF65-F5344CB8AC3E}">
        <p14:creationId xmlns:p14="http://schemas.microsoft.com/office/powerpoint/2010/main" val="14684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144000" cy="762000"/>
          </a:xfrm>
        </p:spPr>
        <p:txBody>
          <a:bodyPr>
            <a:normAutofit fontScale="90000"/>
          </a:bodyPr>
          <a:lstStyle/>
          <a:p>
            <a:pPr>
              <a:defRPr/>
            </a:pPr>
            <a:r>
              <a:rPr lang="en-NZ" i="0" dirty="0" smtClean="0">
                <a:solidFill>
                  <a:schemeClr val="accent1">
                    <a:lumMod val="25000"/>
                  </a:schemeClr>
                </a:solidFill>
              </a:rPr>
              <a:t>Describe what is happening in each </a:t>
            </a:r>
            <a:br>
              <a:rPr lang="en-NZ" i="0" dirty="0" smtClean="0">
                <a:solidFill>
                  <a:schemeClr val="accent1">
                    <a:lumMod val="25000"/>
                  </a:schemeClr>
                </a:solidFill>
              </a:rPr>
            </a:br>
            <a:r>
              <a:rPr lang="en-NZ" i="0" dirty="0" smtClean="0">
                <a:solidFill>
                  <a:schemeClr val="accent1">
                    <a:lumMod val="25000"/>
                  </a:schemeClr>
                </a:solidFill>
              </a:rPr>
              <a:t>scenario. </a:t>
            </a:r>
            <a:endParaRPr lang="en-NZ" i="0" dirty="0">
              <a:solidFill>
                <a:schemeClr val="accent1">
                  <a:lumMod val="25000"/>
                </a:schemeClr>
              </a:solidFill>
            </a:endParaRPr>
          </a:p>
        </p:txBody>
      </p:sp>
      <p:sp>
        <p:nvSpPr>
          <p:cNvPr id="4" name="TextBox 3"/>
          <p:cNvSpPr txBox="1"/>
          <p:nvPr/>
        </p:nvSpPr>
        <p:spPr>
          <a:xfrm>
            <a:off x="636588" y="2362200"/>
            <a:ext cx="403225"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1</a:t>
            </a:r>
          </a:p>
        </p:txBody>
      </p:sp>
      <p:sp>
        <p:nvSpPr>
          <p:cNvPr id="6" name="TextBox 5"/>
          <p:cNvSpPr txBox="1"/>
          <p:nvPr/>
        </p:nvSpPr>
        <p:spPr>
          <a:xfrm>
            <a:off x="3400425" y="2389188"/>
            <a:ext cx="404813" cy="522287"/>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2</a:t>
            </a:r>
          </a:p>
        </p:txBody>
      </p:sp>
      <p:sp>
        <p:nvSpPr>
          <p:cNvPr id="7" name="TextBox 6"/>
          <p:cNvSpPr txBox="1"/>
          <p:nvPr/>
        </p:nvSpPr>
        <p:spPr>
          <a:xfrm>
            <a:off x="6003925" y="2427288"/>
            <a:ext cx="404813"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3</a:t>
            </a:r>
          </a:p>
        </p:txBody>
      </p:sp>
      <p:cxnSp>
        <p:nvCxnSpPr>
          <p:cNvPr id="8" name="Straight Connector 7"/>
          <p:cNvCxnSpPr/>
          <p:nvPr/>
        </p:nvCxnSpPr>
        <p:spPr>
          <a:xfrm>
            <a:off x="3351213" y="2438400"/>
            <a:ext cx="49212"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0183" name="TextBox 14"/>
          <p:cNvSpPr txBox="1">
            <a:spLocks noChangeArrowheads="1"/>
          </p:cNvSpPr>
          <p:nvPr/>
        </p:nvSpPr>
        <p:spPr bwMode="auto">
          <a:xfrm>
            <a:off x="3341688" y="2847975"/>
            <a:ext cx="24431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Females prefer large</a:t>
            </a:r>
          </a:p>
          <a:p>
            <a:pPr eaLnBrk="1" hangingPunct="1"/>
            <a:r>
              <a:rPr lang="en-NZ"/>
              <a:t>males.</a:t>
            </a:r>
          </a:p>
          <a:p>
            <a:pPr eaLnBrk="1" hangingPunct="1"/>
            <a:endParaRPr lang="en-NZ"/>
          </a:p>
        </p:txBody>
      </p:sp>
      <p:cxnSp>
        <p:nvCxnSpPr>
          <p:cNvPr id="16" name="Straight Connector 15"/>
          <p:cNvCxnSpPr/>
          <p:nvPr/>
        </p:nvCxnSpPr>
        <p:spPr>
          <a:xfrm>
            <a:off x="5942013" y="2457450"/>
            <a:ext cx="50800"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0185" name="TextBox 21"/>
          <p:cNvSpPr txBox="1">
            <a:spLocks noChangeArrowheads="1"/>
          </p:cNvSpPr>
          <p:nvPr/>
        </p:nvSpPr>
        <p:spPr bwMode="auto">
          <a:xfrm>
            <a:off x="6215063" y="2944813"/>
            <a:ext cx="1566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Years later…</a:t>
            </a:r>
          </a:p>
        </p:txBody>
      </p:sp>
      <p:sp>
        <p:nvSpPr>
          <p:cNvPr id="50186" name="TextBox 22"/>
          <p:cNvSpPr txBox="1">
            <a:spLocks noChangeArrowheads="1"/>
          </p:cNvSpPr>
          <p:nvPr/>
        </p:nvSpPr>
        <p:spPr bwMode="auto">
          <a:xfrm>
            <a:off x="0" y="2886075"/>
            <a:ext cx="310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Broad spectrum of sizes of</a:t>
            </a:r>
          </a:p>
          <a:p>
            <a:pPr eaLnBrk="1" hangingPunct="1"/>
            <a:r>
              <a:rPr lang="en-NZ"/>
              <a:t>male fish.</a:t>
            </a:r>
          </a:p>
        </p:txBody>
      </p:sp>
      <p:pic>
        <p:nvPicPr>
          <p:cNvPr id="50187" name="Picture 2" descr="Large school of bigeye jacks (Caranx sexfasciatus) in Papua New Guinea"/>
          <p:cNvPicPr>
            <a:picLocks noChangeAspect="1" noChangeArrowheads="1"/>
          </p:cNvPicPr>
          <p:nvPr/>
        </p:nvPicPr>
        <p:blipFill>
          <a:blip r:embed="rId2">
            <a:extLst>
              <a:ext uri="{28A0092B-C50C-407E-A947-70E740481C1C}">
                <a14:useLocalDpi xmlns:a14="http://schemas.microsoft.com/office/drawing/2010/main" val="0"/>
              </a:ext>
            </a:extLst>
          </a:blip>
          <a:srcRect l="17018" r="17746"/>
          <a:stretch>
            <a:fillRect/>
          </a:stretch>
        </p:blipFill>
        <p:spPr bwMode="auto">
          <a:xfrm>
            <a:off x="125413" y="3567113"/>
            <a:ext cx="310673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TextBox 16"/>
          <p:cNvSpPr txBox="1">
            <a:spLocks noChangeArrowheads="1"/>
          </p:cNvSpPr>
          <p:nvPr/>
        </p:nvSpPr>
        <p:spPr bwMode="auto">
          <a:xfrm>
            <a:off x="3411538" y="4876800"/>
            <a:ext cx="2613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Small males are able </a:t>
            </a:r>
          </a:p>
          <a:p>
            <a:pPr eaLnBrk="1" hangingPunct="1"/>
            <a:r>
              <a:rPr lang="en-NZ"/>
              <a:t>to sneak in to fertilize</a:t>
            </a:r>
          </a:p>
          <a:p>
            <a:pPr eaLnBrk="1" hangingPunct="1"/>
            <a:r>
              <a:rPr lang="en-NZ"/>
              <a:t>female’s eggs.</a:t>
            </a:r>
          </a:p>
          <a:p>
            <a:pPr eaLnBrk="1" hangingPunct="1"/>
            <a:endParaRPr lang="en-NZ"/>
          </a:p>
        </p:txBody>
      </p:sp>
      <p:pic>
        <p:nvPicPr>
          <p:cNvPr id="50189" name="Picture 3"/>
          <p:cNvPicPr>
            <a:picLocks noChangeAspect="1" noChangeArrowheads="1"/>
          </p:cNvPicPr>
          <p:nvPr/>
        </p:nvPicPr>
        <p:blipFill>
          <a:blip r:embed="rId3">
            <a:extLst>
              <a:ext uri="{28A0092B-C50C-407E-A947-70E740481C1C}">
                <a14:useLocalDpi xmlns:a14="http://schemas.microsoft.com/office/drawing/2010/main" val="0"/>
              </a:ext>
            </a:extLst>
          </a:blip>
          <a:srcRect t="15549" r="8994" b="9338"/>
          <a:stretch>
            <a:fillRect/>
          </a:stretch>
        </p:blipFill>
        <p:spPr bwMode="auto">
          <a:xfrm>
            <a:off x="3482975" y="3490913"/>
            <a:ext cx="2384425"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90" name="Picture 5" descr="https://encrypted-tbn0.google.com/images?q=tbn:ANd9GcQMZn57HHJynMio7j9V5yb5LujtLhNurUahfCjTTbvoTBM63J3U"/>
          <p:cNvPicPr>
            <a:picLocks noChangeAspect="1" noChangeArrowheads="1"/>
          </p:cNvPicPr>
          <p:nvPr/>
        </p:nvPicPr>
        <p:blipFill>
          <a:blip r:embed="rId4">
            <a:extLst>
              <a:ext uri="{28A0092B-C50C-407E-A947-70E740481C1C}">
                <a14:useLocalDpi xmlns:a14="http://schemas.microsoft.com/office/drawing/2010/main" val="0"/>
              </a:ext>
            </a:extLst>
          </a:blip>
          <a:srcRect l="1321" t="26089" r="-1321" b="11771"/>
          <a:stretch>
            <a:fillRect/>
          </a:stretch>
        </p:blipFill>
        <p:spPr bwMode="auto">
          <a:xfrm>
            <a:off x="3817938" y="5916613"/>
            <a:ext cx="169703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7" descr="https://encrypted-tbn0.google.com/images?q=tbn:ANd9GcQi-CwhZzw91ej00T6w2q70GDcDWnfQb0L1pjF2et3vDfKyHk-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25" y="3397250"/>
            <a:ext cx="270192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7" descr="https://encrypted-tbn0.google.com/images?q=tbn:ANd9GcQi-CwhZzw91ej00T6w2q70GDcDWnfQb0L1pjF2et3vDfKyHk-y"/>
          <p:cNvPicPr>
            <a:picLocks noChangeAspect="1" noChangeArrowheads="1"/>
          </p:cNvPicPr>
          <p:nvPr/>
        </p:nvPicPr>
        <p:blipFill>
          <a:blip r:embed="rId5">
            <a:extLst>
              <a:ext uri="{28A0092B-C50C-407E-A947-70E740481C1C}">
                <a14:useLocalDpi xmlns:a14="http://schemas.microsoft.com/office/drawing/2010/main" val="0"/>
              </a:ext>
            </a:extLst>
          </a:blip>
          <a:srcRect b="16154"/>
          <a:stretch>
            <a:fillRect/>
          </a:stretch>
        </p:blipFill>
        <p:spPr bwMode="auto">
          <a:xfrm>
            <a:off x="6186488" y="4876800"/>
            <a:ext cx="2700337"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7" descr="https://encrypted-tbn0.google.com/images?q=tbn:ANd9GcQi-CwhZzw91ej00T6w2q70GDcDWnfQb0L1pjF2et3vDfKyHk-y"/>
          <p:cNvPicPr>
            <a:picLocks noChangeAspect="1" noChangeArrowheads="1"/>
          </p:cNvPicPr>
          <p:nvPr/>
        </p:nvPicPr>
        <p:blipFill>
          <a:blip r:embed="rId5">
            <a:extLst>
              <a:ext uri="{28A0092B-C50C-407E-A947-70E740481C1C}">
                <a14:useLocalDpi xmlns:a14="http://schemas.microsoft.com/office/drawing/2010/main" val="0"/>
              </a:ext>
            </a:extLst>
          </a:blip>
          <a:srcRect l="8284" b="19307"/>
          <a:stretch>
            <a:fillRect/>
          </a:stretch>
        </p:blipFill>
        <p:spPr bwMode="auto">
          <a:xfrm>
            <a:off x="7854950" y="4724400"/>
            <a:ext cx="9636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7" descr="https://encrypted-tbn0.google.com/images?q=tbn:ANd9GcQi-CwhZzw91ej00T6w2q70GDcDWnfQb0L1pjF2et3vDfKyHk-y"/>
          <p:cNvPicPr>
            <a:picLocks noChangeAspect="1" noChangeArrowheads="1"/>
          </p:cNvPicPr>
          <p:nvPr/>
        </p:nvPicPr>
        <p:blipFill>
          <a:blip r:embed="rId5">
            <a:extLst>
              <a:ext uri="{28A0092B-C50C-407E-A947-70E740481C1C}">
                <a14:useLocalDpi xmlns:a14="http://schemas.microsoft.com/office/drawing/2010/main" val="0"/>
              </a:ext>
            </a:extLst>
          </a:blip>
          <a:srcRect l="11914" b="19307"/>
          <a:stretch>
            <a:fillRect/>
          </a:stretch>
        </p:blipFill>
        <p:spPr bwMode="auto">
          <a:xfrm>
            <a:off x="6192838" y="4476750"/>
            <a:ext cx="9239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5" name="TextBox 25"/>
          <p:cNvSpPr txBox="1">
            <a:spLocks noChangeArrowheads="1"/>
          </p:cNvSpPr>
          <p:nvPr/>
        </p:nvSpPr>
        <p:spPr bwMode="auto">
          <a:xfrm>
            <a:off x="6054725" y="6386513"/>
            <a:ext cx="308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Males either big or sneaky.</a:t>
            </a:r>
          </a:p>
        </p:txBody>
      </p:sp>
      <p:sp>
        <p:nvSpPr>
          <p:cNvPr id="27" name="TextBox 26"/>
          <p:cNvSpPr txBox="1">
            <a:spLocks noChangeArrowheads="1"/>
          </p:cNvSpPr>
          <p:nvPr/>
        </p:nvSpPr>
        <p:spPr bwMode="auto">
          <a:xfrm>
            <a:off x="254000" y="1514475"/>
            <a:ext cx="8823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The allele frequency of male fish size has changed because extreme phenotypes are the most successful at reproducing. This is </a:t>
            </a:r>
            <a:r>
              <a:rPr lang="en-NZ" b="1"/>
              <a:t>directional selection.</a:t>
            </a:r>
            <a:r>
              <a:rPr lang="en-NZ"/>
              <a:t> This can only occur if male size is a </a:t>
            </a:r>
            <a:r>
              <a:rPr lang="en-NZ" i="1"/>
              <a:t>heritable trait</a:t>
            </a:r>
            <a:r>
              <a:rPr lang="en-NZ"/>
              <a:t>, not environmental.</a:t>
            </a:r>
          </a:p>
        </p:txBody>
      </p:sp>
    </p:spTree>
    <p:extLst>
      <p:ext uri="{BB962C8B-B14F-4D97-AF65-F5344CB8AC3E}">
        <p14:creationId xmlns:p14="http://schemas.microsoft.com/office/powerpoint/2010/main" val="240438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144000" cy="762000"/>
          </a:xfrm>
        </p:spPr>
        <p:txBody>
          <a:bodyPr>
            <a:normAutofit fontScale="90000"/>
          </a:bodyPr>
          <a:lstStyle/>
          <a:p>
            <a:pPr>
              <a:defRPr/>
            </a:pPr>
            <a:r>
              <a:rPr lang="en-NZ" i="0" dirty="0" smtClean="0">
                <a:solidFill>
                  <a:schemeClr val="accent1">
                    <a:lumMod val="25000"/>
                  </a:schemeClr>
                </a:solidFill>
              </a:rPr>
              <a:t>Describe what is happening in each </a:t>
            </a:r>
            <a:br>
              <a:rPr lang="en-NZ" i="0" dirty="0" smtClean="0">
                <a:solidFill>
                  <a:schemeClr val="accent1">
                    <a:lumMod val="25000"/>
                  </a:schemeClr>
                </a:solidFill>
              </a:rPr>
            </a:br>
            <a:r>
              <a:rPr lang="en-NZ" i="0" dirty="0" smtClean="0">
                <a:solidFill>
                  <a:schemeClr val="accent1">
                    <a:lumMod val="25000"/>
                  </a:schemeClr>
                </a:solidFill>
              </a:rPr>
              <a:t>scenario. </a:t>
            </a:r>
            <a:endParaRPr lang="en-NZ" i="0" dirty="0">
              <a:solidFill>
                <a:schemeClr val="accent1">
                  <a:lumMod val="25000"/>
                </a:schemeClr>
              </a:solidFill>
            </a:endParaRPr>
          </a:p>
        </p:txBody>
      </p:sp>
      <p:sp>
        <p:nvSpPr>
          <p:cNvPr id="4" name="TextBox 3"/>
          <p:cNvSpPr txBox="1"/>
          <p:nvPr/>
        </p:nvSpPr>
        <p:spPr>
          <a:xfrm>
            <a:off x="433388" y="2559050"/>
            <a:ext cx="404812"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1</a:t>
            </a:r>
          </a:p>
        </p:txBody>
      </p:sp>
      <p:sp>
        <p:nvSpPr>
          <p:cNvPr id="6" name="TextBox 5"/>
          <p:cNvSpPr txBox="1"/>
          <p:nvPr/>
        </p:nvSpPr>
        <p:spPr>
          <a:xfrm>
            <a:off x="3233738" y="2590800"/>
            <a:ext cx="403225"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2</a:t>
            </a:r>
          </a:p>
        </p:txBody>
      </p:sp>
      <p:sp>
        <p:nvSpPr>
          <p:cNvPr id="7" name="TextBox 6"/>
          <p:cNvSpPr txBox="1"/>
          <p:nvPr/>
        </p:nvSpPr>
        <p:spPr>
          <a:xfrm>
            <a:off x="6011863" y="2559050"/>
            <a:ext cx="404812"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3</a:t>
            </a:r>
          </a:p>
        </p:txBody>
      </p:sp>
      <p:cxnSp>
        <p:nvCxnSpPr>
          <p:cNvPr id="8" name="Straight Connector 7"/>
          <p:cNvCxnSpPr/>
          <p:nvPr/>
        </p:nvCxnSpPr>
        <p:spPr>
          <a:xfrm>
            <a:off x="2895600" y="2689225"/>
            <a:ext cx="49213" cy="403066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1207" name="TextBox 14"/>
          <p:cNvSpPr txBox="1">
            <a:spLocks noChangeArrowheads="1"/>
          </p:cNvSpPr>
          <p:nvPr/>
        </p:nvSpPr>
        <p:spPr bwMode="auto">
          <a:xfrm>
            <a:off x="3114675" y="3130550"/>
            <a:ext cx="2603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The blowfly population</a:t>
            </a:r>
          </a:p>
          <a:p>
            <a:pPr eaLnBrk="1" hangingPunct="1"/>
            <a:r>
              <a:rPr lang="en-NZ"/>
              <a:t>spreads across the </a:t>
            </a:r>
          </a:p>
          <a:p>
            <a:pPr eaLnBrk="1" hangingPunct="1"/>
            <a:r>
              <a:rPr lang="en-NZ"/>
              <a:t>country.</a:t>
            </a:r>
          </a:p>
          <a:p>
            <a:pPr eaLnBrk="1" hangingPunct="1"/>
            <a:endParaRPr lang="en-NZ"/>
          </a:p>
        </p:txBody>
      </p:sp>
      <p:cxnSp>
        <p:nvCxnSpPr>
          <p:cNvPr id="16" name="Straight Connector 15"/>
          <p:cNvCxnSpPr/>
          <p:nvPr/>
        </p:nvCxnSpPr>
        <p:spPr>
          <a:xfrm>
            <a:off x="5942013" y="2457450"/>
            <a:ext cx="50800"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1209" name="TextBox 21"/>
          <p:cNvSpPr txBox="1">
            <a:spLocks noChangeArrowheads="1"/>
          </p:cNvSpPr>
          <p:nvPr/>
        </p:nvSpPr>
        <p:spPr bwMode="auto">
          <a:xfrm>
            <a:off x="6215063" y="2944813"/>
            <a:ext cx="27511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Years later…</a:t>
            </a:r>
          </a:p>
          <a:p>
            <a:pPr eaLnBrk="1" hangingPunct="1"/>
            <a:r>
              <a:rPr lang="en-NZ"/>
              <a:t>The introduced blowfly</a:t>
            </a:r>
          </a:p>
          <a:p>
            <a:pPr eaLnBrk="1" hangingPunct="1"/>
            <a:r>
              <a:rPr lang="en-NZ"/>
              <a:t>can no longer produce </a:t>
            </a:r>
          </a:p>
          <a:p>
            <a:pPr eaLnBrk="1" hangingPunct="1"/>
            <a:r>
              <a:rPr lang="en-NZ"/>
              <a:t>fertile offspring when</a:t>
            </a:r>
          </a:p>
          <a:p>
            <a:pPr eaLnBrk="1" hangingPunct="1"/>
            <a:r>
              <a:rPr lang="en-NZ"/>
              <a:t>crossed with Australian</a:t>
            </a:r>
          </a:p>
          <a:p>
            <a:pPr eaLnBrk="1" hangingPunct="1"/>
            <a:r>
              <a:rPr lang="en-NZ"/>
              <a:t>blowflies. </a:t>
            </a:r>
          </a:p>
        </p:txBody>
      </p:sp>
      <p:sp>
        <p:nvSpPr>
          <p:cNvPr id="51210" name="AutoShape 2" descr="data:image/jpeg;base64,/9j/4AAQSkZJRgABAQAAAQABAAD/2wCEAAkGBhISEBQUEhQWFBUVFxcWGBcVFBgWFRYWGRcZFhUVFxQYHSYfGBkjGRUYIS8gIycpLiwsFx4xNTAqNSYsLSoBCQoKDgwOGg8PGiwkHyQsNCksLCwvLCwsLCwsNCwvLCwsLCwsLCwsLCwqLCkvLCwsLCwsLCwsLCwsLCwsLCwsLP/AABEIANAA8wMBIgACEQEDEQH/xAAbAAABBQEBAAAAAAAAAAAAAAAAAQMEBQYHAv/EAEkQAAIBAwEFAwQQBAQGAgMAAAECAwAEERIFEyExQQYiURQyYZMVFiM0UlNUcXOBgpGys9HSQmJyoQckM5JDY4OiscFk8ESjwv/EABkBAAMBAQEAAAAAAAAAAAAAAAABAwIEBf/EAC8RAAICAQMDAQcEAgMAAAAAAAABAhEDBCExEhNBURQiYXGh0fAykcHxBbFCgeH/2gAMAwEAAhEDEQA/AOpbD2DbG2gJghJMUZJMSZJKDJJxU72vWvyeH1Kftpdge9Lf6GL8C1YU23Ykiu9r1r8nh9Sn7aPa9a/J4fUp+2p00oVWY8lBJ+YDJqgsO3NtM6KgmJkICk28gXjyy5XAHprUYTkm0uBNxWzLH2vWvyeH1Kfto9r1r8nh9Sn7asKTNYsdED2vWvyeH1Kfto9r1r8nh9Sn7an5paLCkV/tetfk8PqU/bR7XrX5PD6lP207NtRFmjhOdciuy8DjCY1ZPIecKl03a5DYr/a9a/J4fUp+2j2vWvyeH1KftqwquvNuxxzxwEO0kgyAiMwC5C6nI4KuTjJoSb4B0hfa9a/J4fUp+2j2vWvyeH1KftqPtjtVBbSLHJvCzLrASJ5O7nGTpBxxqVsnbMVzHvIW1LkqcqVIYc1KsAQa04TUeqnRm43R59r1r8nh9Sn7aPa9a/J4fUp+2rCot5tFYmjDasyvu10qWAbBPeI80YHM8KyrfBqkM+161+Tw+pT9tHtetfk8PqU/bTm0dqRwbveEjeSLEuAT32zpBxyHDnSbW2xFbRmSZtK5AHAkknkqqOJJ8BTUZOq8i2R49r1r8nh9Sn7aPa9a/J4fUp+2mdjdp4LlmWMsrpgskiNG4B5NpbmPTVtRJSi6YKnwV/tetfk8PqU/bR7XrX5PD6lP21YZpi9vUhjaSRgqICzMeQA60tx0iN7XrX5PD6lP20e161+Tw+pT9tOx7URpjEA2oIJM6GC6WOB3+Wr0c6lUO1yCpkD2vWvyeH1Kfto9r1r8nh9Sn7ar9oduLWGV45DIDHjWRC7KuQGGWUEcjV5b3CuquhDKwBBHIg8QQa1KE4pNpmU4vgrDsa0DkG3hA+hj/bT3tetfk8PqU/SoV52mt1QuwkPupgCiJzI0i5yETGWHA8RwqZZXivr3TagjaHXqr4DFTnqAwyKHGSVsaaex69r1r8nh9Sn7a8N2etcj/Lw+pj/bUwXa9eB8Kci48fGsWx0jk/a+yjS9lVY0UDRgCNAB7mp5YpKf7be/pfsflpRV03RBpWdG2B70t/oYvwLVhVfsD3pb/QxfgWrCoPkuiNtP/Ql/of8ACawXYq/UR2qnaUeNKjyXTDniCBHq87OcHxrorrkYPWoibJgBBEUYI4giNQQRyI4VfHlUYOL8/L+TEoNyTMFsK9Ty4oZpWt4zObbLEiRxjerqz7po7wUHNV+zNoe6o0bsBNbXTENdNNK2IyytKvBY3yOAXlg11BdnxAKAiAIcqNIwp8VGO6fmpiWytoVZykSKNTM2hVAyMMScdRwPjV1qY3+n4f7J9p+pgdnWGtrQNLMRPZPLJ7vJ32QKU46uAGrkMchnPGm7G7WU2Aurh0je0k1HfGMOyyYUM4I44XOepUeNbbY+3LG4bTbvGzIuAAuCE5d0EDufNwr1N2Zia4SUhdCRPFutC6CGdXzjlwK8sda089Oppr8f3+glj2uO5itnX8pFpJqLyLa3+7ZuLOqsoib05AXj1qX2EuGNxHplVg9uXlXymSd2bIxKVK6YmyWBXPXrit8LVMghVyowpwMqPAHoOFNJbRRB2VETOWcqoXOOJJwONTlqVJNdPP8A79zSxNNNsxnaWeNr2dLmd4Ujt1eALKYgzktrcYI1sCFGONM9n4Glv7WScvvTZCVu+wywdUGVzyKnJXkTx51fHtZsydkUyxSEsAgZC3eYgDTqXgSSKubG5hmAli0v5yBwOPdbDLkjONQ/tTeSUIU4tbUJQUndmX7QxzttSMW8ixy+SSEFlDggSDu4J4ZOOPHGOVUtvdx+RqrGQzTXbCdWmFuu/CksksijKxYUEBeJ4emukmBdWrSNQGNWBqx1APPFNS7MhcNqjjYMQWyikMRyJyOJ+esx1CUVFr83+45YndpnNLa+zFbLJOyxeWTxs6zvgRaOC70nUU48GPHBzwqds+8bVCiSu8S7SMcTGRjrj3Lkrrz31DeOf7VsNodnI5ZIW4KInaQqEGJNUZjIb6j6eQqNd9odn27rC7xIyEFU08IyeR4DCHj6OdW7yntGLfw/cx265ZireaN/JXeZmumvhvY2lJ0hZWAG6JwoUacEAeca1fbSQRzWM8n+jFMd4eiFkKo7eAB69M1oFsYSdYRCWw2rQuSR5rasccdDT8kYYEMAQeBBGQR6RUJahOSdcX9Tax7M57e9o5TPd7l7eUrbSsksEeZEAYbtGkyQSAScDqKrorpltbvdzDR5GJCq3Uk7CTI0y62UbssNWVB6DhXTraxjjGI0RAeYVQoPzgCvMezIVVlWOMK3nAIoDf1ADB+utLURWyj6CeJvezA7TeW1e4EEkpLWAmOqRpDvN5paVQ2dJ05PDA9FV9xk2l4qyK0awRSaFupLgiTXwcuygAOucpnmvIV1JoUB1FVyF06sDOnnjPwfRVfBPZgrDHuhv1Z1RVGmRBjU3AYYYPWtR1O36d/t/Qni+Ji9o3rReUeSyuyps+IoRIZMZmYO4OTlgNXe9HorRdlPJVmkS2uJJhu42ZTI0sak5wwkbOHbquenKtBDYxL5qIuF091QO7z08ByyeVLa2UcYIjRUB4kIoUE+JxU551KLSX58TccbTsxsG27a3vdpeUSIgYxYVmGXAiOoBebcwMemqzYOy2kOz4JWlRTaySFFkZCQJQyBtJ8GX7sV0N9nRFtRjQt8IopP34z0p0266g2BqAwGwNQB5gHnin7Qktl+JULtN8/m9nM5YBMYt47nO054uErDCEk4XB4EaRgjkMgc60HYW3jSa9VWJcXDrpMhY6B5rFSeZJPe64A6VopNnqDlVTg2vGkecebDh5x8edLCsauzBFWRsaiFAZvDLcz9dE9R1R6V+b2EcXS7HprcEg+FP0KKK5C5yrtt7+l+x+WlFHbb39L9j8tKWrLgg+TouwPelv8AQxfgWrCq/YHvS3+hi/AtWFRfJZBRRRQMKy3+InvRC3+kJ4TN4brX3s+jOK1NeJoVdSrAMpGCCMgjwI61vHLokpehmS6k0Y/b7xSXtgIGUvqkyYiMrAYiCcryGcY9Iqu2ftq6YiMuxexiuWn4n3WRCyQBvhAga/TWz2b2etrckwQxxluZVcE+jPh6KkQ7OjV3dUUNJguwHF8DA1HrgV0d+NdNXS2v/v7ku27uznmy9q3W7ZjLIRJZyykvPEzawuVlhRDqRckjGOHCth2TtnFsjySyStMqSHeHIXUi5VB0WpFt2ZtY95ogjXegq+EA1Kean0cTwqwhgCKqqAFUBQByAAwAPqFZzZozVRVGoQa5ZmdlRj2WvBgYEVtjgOHn8vCs/sEyxJZyrNJiW8lhMWRutBeYnu44tlc6j4+gV0JLCNZGkCgO4AZgO8wXzQT6M0ymxYAqKI0AjcyIMcFkOSXHg3ebj6aazrivT6JoXbZgze3K2clx5RMWe4a3A1DTGhn06l1cA/AqGY8NQ8KJ9r3SQvFrkwbqGIEzwvcIjozPGZQSqsWUAFuj1vV2NCImi3abtixZNPdYscsSPSeNNR9nLZYTCIYxExyU0jST4nxPprftEPMfJl4pepXdjLiZo5VlYtu5WVC0qSyBcKdEjISNSkkceOMVmtm3ISyulKwPN5RN5Ss76MpljnxPDTp+ut/YbNihQJEixoM91RgceZqJfdmbWaQSSwRu4/iZATw5Z8frrEc0VJ2tnv8AsaeN0jCT7ankWJYi8CJZJMqwypEqscjU7SnvxrpA0/Pmpt1dXM0kuqeSIpYRXBEMg0mXD8QRnukjpz4eFbG/7PW02jewxvo83Uo7o8B6OHLlTrbJhLMxjXLpumOPOjGcIf5eJ4emt+0Q8RM9qXlnPr7bt1LpxJIhSzhmBSWKJNbrqaWXeEB0BGMD01Z2lzNJdzPLPJGkENvOyRtlCzREuMDOpMgnA58K01x2ZtZBGHgjYRAKmUB0qOSj0cBwqUmzYg7uEUNIFVzjiyqCFB8QAT99J54VSj4+w1jlfJzm1vJnJQzXG7nsppcyyoztgKVkVEyIQckac8s+FSNm30kKWe7dnHkNxLoJyusKrImB0XzQOgrZ2nZe0iOY4I0OGGQoBwwww+YjpXuz7P28RUxxIhTWFwPN1nLgfOQM1qWog9kvzcSxS9TH7L2hKj2bC6ec3cUjSozBghEW8Dxgf6YVjpx81eNhXtwvsfI1zI/lMc2sSMDGNEepGxjgQebczxrZ2fZ22iZnihjRnyGKqASDzHzHwr3FsSBREFjQCHIj4eYGGGC+GRwpS1EH4/18fuv2BY5ev5sY/shtKYXMSXEkzGWNyrb5J7aYjDGSMgZjwM4A4ccHpW/qtsOzttC7PFDHGzc2VcHBOSPQM+FWVQzTjOVxRTHFxVM8jnXjdgtmvCudZHSnxUSgtJS0lAHKu23v6X7H5aUtJ229/S/Y/LSlqy4ItbnRdge9Lf6GL8C1YVX7A96QfQxfgWvZ2xBvtxvo99jO63i7zGM53edWMeipeSqJtFJqpNVIZ6orzqpp72MMFLqGY6VUsAzNp16QM5J0jOB040AP0V51UoNAC0UUUAFFFFABRRRQAUUUUAFFFFABRRRQAV4kfAJ8ATXuvEqZBHiCKAMtsft8ksO/nRbaEqjB3uIn/wBTzFZU4ox8D83OrRO1loTIN/HmNN4+WxpQAEsc+AZc9RqGedVln2CjitbeFN2rxPbPJIsSqZjAwbLY4knB4knGar7n/DTU9xmYaZd80eUdnjeZ1kYkmTQVDJyVVLA4J4CqVAzuaO37WWbgFZ4zkuOB6xoJZAfAqhDEHkDR7a7QuEE8ZYpvANXNCm8Df7O/jnp44xWVi7G3crzPJKkcnlMza90THJHNZQwOUTeZXBUgamPFePOnIv8AD5kfXvQy7tRgpJqEq2nkmtfddAGkavNLc1zg0dMfUVsv4e2NkY3lFzGUVkUkNnvOMoAMZbUOIxnIB8DUqHtLavjRNG2WjQaWzlpUEkQGOepCGHorN2/YaQaJIp0EkfkujVESmbeCW3bUocEqyzMRggqQOJr3Y9nJfZOKR9TJBAuuQrGkc1yFdI3SND3dMc8oPADivPGaVR9R2zR3PaO2jmEDzIspGQhPewQSOHiQrEDmdJxTPZbtCL2336rpRmYKNQYlVOAxwO6T4cceNVW0uyha6MpnRIZZ7eZ42T3QzQad0scpYAKxRcjSTwOOZq67ObK8mtY4dWvQCNQGM5Ynlk+NJ1WwK7Oe9tvf0v2Py0paTtt7+l+x+WlFUVUTd2dG2D70t/oYvwLWBFjcRzLELUvL5e87Sva7yOSJ5gyzrdagImSEldPE5AAGONb7YPvSD6GL8C1F2X2hE91cQCJ0EAj77jTvNZkUlVIzpBjIDdenDicJtWUqzDbMh2myYla6DNPaiXAkXSTORcNE7HAj3fMRjQBpOc5r0qbTElspa6CqzKrESOSVvXHu+nAZTbCPvS8NJYjLV1ACjFPufAXScr2vDtBbQFPLWmke9fIkmO7KO62qCNBkBkwRqIQ4y2rIFSF2feJcXDQrPvGuZZVLhjEdWzWELZbu434Cnw0oDyFdMxRijufAOk5ps+2vZNCBr9YWmtg7Ss6Tg7qbyvvecsOrc8eQbOnpWw7FtP5DB5Tr32jD7zz+DEAtnrpA49au8UtZcrNJUFFFV+2tpbiLWBk5CgdMnx9GAaIxcmooZPorMbM7Xrk+UtHEvMOzBF8NJLHGTnhxpq77YNvDuwrRg8DzLjxBBwAenPpV1pMvU41uZ6ka2imracOisOTAEfWM1T9odutAVVACxGok8gM4HDqalDHKcuhcmi8orO2/bGIREzOiSDVhC6q0mBnuKTk1V7L7cyPOqyKoR2CjTnUpJwMknvcceFEscotpnHn12HBOMJveXBtqWoO1tobmIvjJGAB4k8qpNm9sBk+UNHGuM6ydCj0MWOB99ajgnKDmlsjrtGopayd72wbee4hGjHJs51+kMDjHgeNaWxuRJGrjkwBpTwzxpSl5BOx+iiipDErOdtLqVBbaGlSNpwszQLrmCbuQqFUKxIMgTOAeGema0lV21NkQ3S6Jo1kQEMAwz3hyYdQeJGR4mnGk9xPg51YbR2jLavMss7MlpAygKuHkeSZJ34IdTrGoIVc4IHA8AS42ptLTBpebSxl3b7qUlmEyCNJh5Pqcbst5yxhl72ciumWtmIkVIwFRQFVVACqBwAAHIU5vx14GqdfwM9JjNgzXnliGR5mjkk2ghRlG7RIpwLYr3QRlc4JPeHzVAsLW5F7JGslyivfzPIQvAxeTh4grsmkKzKF4H+EDga6JFyFZkdsndbpobcnyaRUImkEBKGMSNKdSnQoB4A8SOPCkm3wgpGW2TtK9lkGvygoZrN8TRljGTNKJhqaFApVQmdAIXhhjxJ1n+HULJs+JHMmtS6sJQQysHbI4gZHp45zzNV6/4huCoe1ZGe3E4TeZfW5xFHjTxDEourozgY61s4mOBnGcDODkZ64PUUTb9AVHLe23v6X7H5aUUdtvf0v2Py0orSexNrc6NsH3pb/QxfgWvNtsnRdTXGrO9jhj0483dGQ51Z453nh0r1sD3pb/AEMX4FqfUmWQUtFFIYUUUUAFFFFABULauzhNGUJxxBB8CORqbVVt3aTRoqRYM8zbuIHiA2MtIw6oigsfHAHNhWotp2gMDtns7v38n1a13m7OMqrzLG82g8clUCKD/NKB/Acz9gbH32FaQjKJMhYZaSCQAqwbPF1J0NnqFY+eK0NpYrHdW8KZKwQyyEnixeR1QOx6s2J2J6kmolrs9jARDjf2VxMIwTgMpbWIWPRXhkQeghW/hrq9qyXdkulWaqCIKoUclAA+YVnu2NsmlXJO8zu40UZaVjxEajI48Cc8gAScAZqbJ2jhFsk41ESYCIB7q8hyBCE+M1AgjppbOACaprqxld1WQ/5q5DL3DlbS1GDMI2+EQVUyc2d1PmqAIY5ShLqXJtlRbdkPKbeWfGZML5OQ2B7k2pmRiOAlkDLqxxQIeGcV77I7JjknVmfzQJY1043kZPdkH9JIVl5qwweBBboEFuqKFUBVUBVA4AKBgADwAFZifZI8oeDUY2Ja6tZAOMchOLhAP4k1MGKHzhMw/hBDlkc23I5c2jw5ZxnONtGh2nYLNEUbhnGD4EcQa51t3s+ZC1sHyC0cUhXugvIVYRZ58ItUjf8ATH8Rxq37TMIihQC8DCIQkkqZGBKyA8zBpVn1/BRhwZSK8wbNEdxaQBixjWa5d2HeeU4i1t0yxnkbHTSAOAFax5pwi4p7HQ0pFB2d2UZgiNIQ27jkUsNRkiYAZB6ujZjb5lb+PFdAtLcRoqLyUAD6qy0Fg+7k3I92s7mYxjkHWRt8YSeivHKF9BVG/hrS7Nv0miSWM91xkZ4EeIYdGByCOhBFLLlnNJN7I1ElUUUjNgVA0MXUuMAdaciYYpIl6nma9GIUAe6j3UQIr0Z8HB++llYYoAWNeAqgv+ye8W9XekC8aMt3QdKpHHGyc+8HWMgnhjV6K0QpcU02uBUUvaDYJulVN4Y1USHujva2jaONgc8NBcsB8IIeGKf7P7K8mt1iyp0lz3F0INbs+lEydKLq0gZOABVnikovYKOVdtvf0v2Py0paTtt7+l+x+WlLVVwSfJ0XYHvS3+hi/AtWFV+wPelv9DF+BasKi+SqCiiigYUUUUAFFFFAHiSQAEk4AGSTwAHiTVJsNTO7XbcnGiAH+GDOQ+OjSkBz/KIxzBo203lEq2i+aQHuCDyiz3YvnlIIP8iP4irzTwp8CKjZQ1Xd3J4GKEfMke8P/dO1RJ9opa3VwXzplSGRVUameXvQFEXmWISEAf8AjjRsXaMcNkbiQ4EryTcAWZjLKxiVVHFmKlFAHPhUQ20vldrdXGAztJCsXAiBZIy6d4c5S0QDMPh6RwGW1W4hmzs2troXN0qItxq4A+52krYONXL3VVAeThl1AHBquuz8RkL3Tghp8aARgpbrndLjoWyZD1y+D5opntHELplsv4HXXcEcxCDhUBHmtI4wD8FJMcRUrYN+7BoZj7tCQrnGN4pzu5gB0cA56BlcdKG7VguS3qo7SWzGISRjMsDCZBnGrSCHjz01xs6+gsD0q3zVDthvKJhar5mBJcEH/hnOiHI6yEHP8it8JayuRsrre0e8xfxNofSPJNQIUwHDHerzxMcHxVVjIwwOZfZ2+Nxc3MpQxsgitzGxGpGUGWQHHAjMwww4MFyOFPbHUQTy23JDmeDw0M3usY/olOcdFlQdKrdm2EhhW8tx7tI0khU91biF5GdImPQhCpRz5p/lJFbMltZ9y/uE6SxxTD0speKT7gsP300P8rdY5QXTEjwjucZI9AlAz/Wp6vTY2iklxZzpnD7+3YEaWVyu9KOp4qym3II8auNp7PWeJo3zhhzBwykHKup6MrAMD0IFZZolA1GvGJwBxxxNRNhbRaRGSXAmhO7lA4AkAFZFHwHUhh4ZI5qasIRzPjWRnmK5B4cj4Gnqbltw1NsWQDHEdfGgB9kBpjdYYY5U5FOGpU55oAcooooAKSlpKAOVdtvf0v2Py0paTtt7+l+x+WlLVlwRfJ0XYHvS3+hi/AtWFV+wPetv9DF+Ban1F8lULRRRQMKKKKACoe1dorBE0jAtjAVV853Y6UjX+ZmIUfPUp3A5kD5+FUVt/mroyc4bZmSPwefGmST0hATGP5jJ4Kaa9REzYezWijJkIaaQ7yVhyLkAYX+RVARfQo65pO0u0dxZzyZwVjbT6XIxGoHVi5UAdSQKk3m0Y4kZ3cKqDLHOcdAMDiSTwAHEk4FZbaVvJcPA86lS9xFuYDziRW3zSyD44pER4IDpHEsS0re4nsiw7P7DbEUk4wYkCQRHBEKhdGtscDOy8yMhQSqnzmaT2vcJaPKf+AUn6A4hdZGAzwyVVh9dXDOAMk4Hpqh2iBdziDIaGMCSbkVZjncwnoeshH8sfRqFu7BtLYl9n7JlRpZRiadt4456BjEcQI6ImB6TqPWm9vWzIVuYlLSQg6lHOWA8ZIwOrDAdf5lxwDGvfZactaQhj30QRv4648xtkfOhq0dwOZA+vFJ7Ma4K6/24iW4mT3XWF3Sqf9Vn/wBNVP8ANkcegyTwBr1sTZZhj7za5XYySv8ADkbGSPBQAFUdFVR0rM7GZBe6jkWzNN5GSRoEv/5JHgG75j/lE2MBlrao4I4HPpBzTaoFuZ3t3Gy2rXEZxLAGZDg5OtTGyYHElg3AD+JU8Ku9mRosMaxEGMIgQg5BQKApB8NOKr9vNre2hB8+dXYddEIM3HwGtIx9qm9iyC3kktWIVUO8hyQAYZCe4M/AfUuOi7uj/iK0mQO1+zDF/nI/+G8UsyAZ3ixsO+gHKYR6lz/Ep0nkpXS2V2kqK8bBkYZBHUf+jnp0xXjadmJoJIjykRk/3KVz/es3s65aGKO7UExyoj3USjJjkKjeToo45DZ1oOeNQ7wIY5QeSw7QIYWF2me4NE4HN4OJ1Y6tESXHoMg/iqygu8AZ5HGCOII6EHrTkd0j40srAgMMMDkEZDDHMEdap9lEW8jWj43eDJbknhus9+HJ6xkjH8jJ4GkHyNArZpajLHpBKnP/AN6V6jugeB4H00jR4u7fIyOBp6JcAUjnJxTtABRRSZoAWkozRQByrtt7+l+x+WlLSdtvf0v2Py0oqy4IPk6LsH3pB9DF+BayfZa6hk2rcbicsEEiSK8+t5pd4rF1hzhIoR7mpAGdRHELk63YHvS3+hi/AtS47ZAchVBPUAA/fU06sqOUtJS1k0FFFFAGN7Ys2+UHzdPDwzk6vr5VX7K29ORNbwqrLFHrd9bB49edKIoUgtgFuYwDWl7WbSSGAllR3ORGHGQCFLM5HwEQMx9C4HEiqr/DXY+6iuJGyXmnYuWxnKAIwOOGQ4kHDhnOOFd6zrsqLjwTf6it2JFquYu6Gw4biMgYz3vnGcg9DivG0HczOWzr1Ec+I490D+2K38NlGhJRFUnmQACao+2V4kMJYACVgwV9ILIqozyyj+iNWYekKOtUWtTydXT4objsZXanaGe6hJZUEUc7wlkdjvHjAyWBUADJI4E8QfRUrspJKIbrRnGgEY+HyOPTpH9hVv2B2Msdk0TINO+lBU8RlSI3+fvo3GtPb2qRrpRQo8FGB9wric0pbLyeX7BJ6tanq2rg53Z3zRMZUxlFdzqYhSqqWbURk4wOeDxpbzaUlwI5ZQFMkUciqrFlVXUMMEgZPHjw51edvI40tHRUAM2oMVXiURGmkBx0Ij0f9SpfZWwQ2MCSKrmENECy5/0naIc/Qgrt9rj1rL0/A9Kt6Ki+aTyKDUO7qb7hwj/tkVEsduS2yroCMsk0UPujsih5CQpGlWycgAjh0roDwKV0kAjwI4fdWM/xB2cjx20KgIN8JOAwBjEQbh4NcKc+gVNamMoPG48uxyVblXvX3mrJ3mr06tWeX38MeFHbVnN0Q/IKunPLGBkj7WfuFbbYjRzRRTlFEjoCx0jIfk658QwI+qptzYRyY3iK+OWoA4++sZ9QsjW1UcOu0b1WLoUq3s57bdpJwiWrBQHgaVZC7bxo1kCMoXTjgDnOrzeNTuzLuLgBeqtqHTAHAn68caO3Vl/mrWWPAkiVihPBRmWKIKT0UmYBv5dVarZDQvCssKBBIobAUKR4qwHJgcgjoQa1HOoYnGuTpw43CCg3dKrOXIWWTujS4bACjBDZ80AcuPSrzaW3ZZ5HhmWNHt3wVRi2Q6BkkyyrgMrEDGeTCt6NnRa9ehdfwtI1ffzrC9r9nmHaUdzGoYvEEZDjTKqyBCjZ4DvSwgN0JB5KangyqM1Jo4NFoZaTqbldsv8AsYzbtwfNDDT4A47wH9qv54Aw4/fUHZl+hiRkA3bDKkLp4eBX+EjkQeIII6VMWXUcDl1qWafXNyqj10j1bR4WnqKKkM8PXI47qGWO73F6EhaS3jLT3EkjSFZyZbiTdsDAshxGCCgKjJ0grXXiKZFlGAQEXBGCNIwR4EY4itRlQmrOWBW8nhuQ7RrLbyw7uN5GYRR7xp5Y2kbJQxozqW72t4xnGK6P2f2ms9ukiroGWTTqDAGN2jIDrwZcocEcxg1P3C8OA4AgcBwBxkD0cBw9AohhVFCqAqgYAAAAHgAOAFEpWJKjlvbb39L9j8tKKO23v6X7H5aUtUXBNrc6LsD3pb/QxfgWrCq/YHvS3+hi/AtWFRfJVBRRRQMKbnmVFLMQqqCSScAADJJPQACvZrO7XnFxKYSQLeDElyx4KSBrSAnwxh3/AJdIPBzhoRRXtwZpDPKDoWM3BQ/wWkZ1wow6PPMgcj4MIU+bx1+wLIxW0SN54QFz4yHvSNx8XLH66zxhaSFC4Ie/uI2ZTzWBPdFjP/QiwR8KVvGtjitS4EkGaxe0P8zcA80eYWsY6GOJt/ePjwZoN1/0x8KtB2hvHSIJF/qzMIovQ7Akv8yIGc/0Y61B2faol0EQe52dssa9e9KQTk/C0QoSf+Z6aUfUGS+yhzahj/HJO/8Avnkf/wDqreqnskuLC2zzMMbf7lDf+6tWOBSlyNcGP7TkySTeESQ24+kupow/3IIv95q57NN3Z1+Bczj/AHPvR/aQVTwgvbwP/Fd3kc/2A++iB+aGCMfVVxsc4ubxOu8jk+p4I0z/ALomrT4oyuS5rIds1LPJ/wAqxuJPtbyF0/vAa19Z27hEtzeL/wDEjj/378n+2n76UdnY5cEjYJ0S3MPQSb5Po58vkejeib7quqy9lNpewm6TwCFz4sYxNFn5ikoHpf01pwaUhoznajZ4mmhTODLFdRA+BZEdT9RjB+qo3Z/aRU4IwtynlKL8CXgLuHj4SHX9t/CrTbhAmsz/APIK5/qt5x/5xVRJZNi4jjGZbafymActSygyGPPg5a4i9GQela8GXyaqO5U8jVL2vs0dImcZUSiN+nuVwDbvx6DMqn7OelWVm8U0SSJxV1DqeRwRkZ9PHlUbbGy2lgliDf6iMoz0JUhT9RwfqrK2Zp8FFsC6aBykvFXlMMpxgJd4GJMdEuFKv6JGxzfhsIUAHCsk+iUQTSL7lfRJDOOWmQjVA+R5rBy8eeepo/gjFzsG9fvwTHM0OAW5b2M53c4H8wBDDo6uOWM6kJFxRRRWDQUUUUAFJS0lAHKu23v6X7H5aUUdtvf0v2Py0pasuCL5Oi7A96W/0MX4Fqwqv2B70t/oYvwLVhUXyVQUUU3NMqKWYgKoJJJwABxJJ6ACgZA25tJokCxgNNK2iJTnBcgnU2P4FUFmPgviRVTc7NULDYqS28JluGPnPGrBpWf0yysqkfBZ8cFxUvYymV2vJRp1LphVuG7g87UQfNeQgO3gAi/wnPrs4u83l0c5uCN3npbrkQDHTUC0mPGXHStcC5FPum0B4W8OftztgfWEhb1lXRqm7Od/fz/HTPp/oixAn1HdM326f2/tBooTu8GWQiKIHkZH4KSPgrxc/wAqNSfoCItj7vdyTHzIMwReBfI8ok+8LGPDRJ41FsrnFjdXPWXfzg/yKpSE+qijP11I2lB5Ls8xRZ1BFhjOe8ZJWESuT8Iu+onxJNHaS3EWzJo0GAIDCo9BXdKP7itCLPZFvot4U+DGi/coH/qofaiUi2ZFOHmKwKeoMp0Fh6VUs32atxVNeDeX0KdIEedv63zDD/2mc/UKyuR+DztKMCexjUYVZHbA6KlvIgH/AHivduMbQm/nt4D9aSTA/wBnFLd8b+3HwYbh/r1QIPxNST8NoQn4dvOPrSSAj+ztTEXBqm2MAbi8bn7skf1JBEcf7narmqfs0vuczfDubg/7ZWjH9kFJDfJU28bPshNAy8CBkHM7y2fIHzkxafrNaq2uFdFdTlWAZSOoIyD9xqr7NECOVeWi5uR987yD+0gpOy3ciaD5PI8QHgnB4f8A9Tx035Ehe0ydyFvgXNsf90yxn+zmm71t1fQufNmjeFv6092i/wC0T/eKc7WnFnI3wDG/zaJUfP8A20x2rhO5aUcfJys4HiImDOo+ePWv2qaBibImENxLbjzH1Tw+gM3u8Y/pkYN80w8KvgKptuWh3KzQDVJARNGBzcYIkjHjrjLAenSelW1pdLIiuhDK6hlI5FWGQfrBrLGihsdnrJFd2jHAWV9JGAyrLi4jdfAq8hwehT0U0GlmhjuEUeV2xdJEBwJCCBPD6A+lXQnkd2eWcz5Pc9oKek8BU/1wtqX6yk0n+2vE3uF6G/4d0AjeAnRSY2+3GCufGJB1rQi0sL9JokkjOVcBgeRwehHQjkQeRBFSaz/vS5/+Pcv9UVy3/hJfzPTJWgrLGgooopDCkpaSgDlXbb39L9j8tKWk7be/pfsflpS1ZcEXydF2D70t/oYvwLUbZ/aRZbmS33csbICwMiBVkRX3bOnHOnVyLAZByMipOwfekH0Mf4Fqr2ZsCdb6S4leIgo0Y3SFGlUyBozPxwWjUFFI+Gx4ZxU9t7Kl3f3ywxl25D7yegFZ1to+XOkJGiLJeRScmUIQUi5eYW7zeITTxDHF1tzZpmhKg8chhnlkdKp+z/Z6RJdcgC4BAAIJJIx06YzXRjji7UnJ+94E78EHbfayOYG3AKxuwSSTPExlsS6VHwlyoOeGrPSrvbO31gGhBlyuRjgq8MKT9Y5eFZduwk+90cN3nz8jzf6eecVebf7PSO4eMBu6FIJAI08AePTFGGONzSm9jytBl1U+v2iNb7fn8j1htWK2sImyWEarHjHeZwADw8Scn681E2Nthbu7DsNO5jbdoTnvMcSSZxjIQKo699/Gvd32WdrIRAjeBt56M4xpz83XxqP2V7KyxOzzAL3SgUEE97mSRy4VOSh1Ppew8uTVLVwhBe55Hb3bsc08AIIjjl1knB1EKypw6KGcNn+UUvbHbyKNxgsxaN2xjACyK+PnIXH11Gj7JTbwKcaAfO1dPm55/Wk7U9lZZJt5EAwYAEEgEEDHXpjFWzxxRce2ymvnqIYW8CuV/Qv/AGxxeTicZIbgF/i1dV+rFQuzu0FkluJGOHcqcH+GJECqM9cMXY/SU0Oy7rZrECDIrFzx7pJzlc/Ma97B7POmsy93UhQAHJw3Mn7hRGOHtNt+8deF5HCLmt63+Yxbbcja+3hBCmMQqT0zIWLHwB7o9Gmnu0G1FS5gIyWhL6gMcVkTGnJ650N9VQrXsnNvQGwEBBLBuYHgOeTUnbvZ2V5i8YBDYz3sEHgOvThV+3pu4le1FN6Le52/GkKy8SG80DmT1B8MYqD2U2gnk5UnDR63c9DqdpCw9GWNebzs25tY0UguhJ54B1ecAf8A7yrzsXs46rLveBkUoADkgHmSRwzy+6pdGDtvfe/p/Q97GtibcQTSqQQJpdanwyiJpYekoTn+alvNrLb3srKNQdIw4HAh01Yb0kowH2RUWz7MyrKuvAVWByCCWwcgAc+OKc212flaYuoBDnPE40nqD6Kr29N3KvajO9EjtXtWNrJxk4nRlTA45IPeI6AcM/dUjZPaOKeGVm7ugEyK3HukHkRzHA1C272Wd7eJUILxA8CcBtXFseHGm9g9knWCYSkK0q6QAc6RxIJxwPHFcEunevU8rJl1i1bjGPuV/Hr8xOynaldMVs4OVURq/RtIwuR0JAH15rxH2kWyklgCmSNZCy6Tgor99o8Hnpdmxj+EgdKjbF7GzrcK0gVVRg2Q2dWOIAHTjjnivW3Ox07XDNGAyu2rJIGnPMEdfqo2OL2j/I+z9XT73VXG9fL5lp2n2xGqW0ynLCRZUHwl0lJAfAGORh8+KWTasV7Zy8TEyANnmY5Fw8Ugxzw4B9OMVG252SdoIViIZolKkEgas4JIJ5cRTmweyrpbzLIQrygDAOQoXJGSPSeNEem1Z3Y8useqUZR9yvrXr8x6321HdqbedNO8XScNwJxk6TwKnPFT6B1qHF20MB3MwMrRsUaVSMOFOA+n4RGMjoc44YpzY/ZqVZleQBVQ54MCWPTGOlVu1exc5uGMYUo7FtRYDTk5II5nBPSr544oyqD2N/5DJqccE9Ord7+TeQThlDKchgCD4g8RVKvbG3L3Y1ECzC71+GnLBiVXjkkFcEePDnVpY2e7iSMHzFC5+YYzWNtv8MGRnHlk+jEBThDr1wtI4L5iw2HfUOuckknBHPFR8npJypWt/JYD/EWDCnRKA1utwOCZwya1i06s7wjlwxkgZzWpiYlQSMHAyOeD1GRWPHYiUWltCJEMkMRUzlRr1Kh3CKQoO7SUq+Dx9xTmcmtB2espYrdElOXBc+e0mkF2ZE3j959KlV1HidOaUkvA1fk55229/S/Y/LSlpO23v6X7H5aUtUXBNvc6LsD3pb/QxfgWp9Umw9s24toAZogRFGCDIgIOheYzU72ct/j4vWp+tSa3KonUmKhezlv8fF61P1o9nLb4+L1qfrSodk3FGKhezlv8fF61P1o9nLf4+L1qfrQIm0YqF7OW/wAfF61P1o9nLf4+L1qfrRQWTaMVC9nLf4+L1qfrR7OW/wAfF61P1ooCbijFQvZy3+Pi9an60ezlt8fF61P1oAm4oqF7OW/x8XrU/Wj2ctvj4vWp+tA7JtRby708BzpmXb1uBwmi9an61Ht9q25yWmiyf+anL76aQrJ1idQ1daenTKmqWz2xCjkb6LB/5qff51WHs5bfHxetT9aKYDu9yn9vrqQo4VTptSDWfd4tOc/6qfrUv2ctvj4vWp+tFATsUYqF7OW/x8XrU/Wj2ct/j4vWp+tICbiioXs5b/HxetT9aPZy3+Pi9an60ATcUYqF7OW/x8XrU/Wj2ct/j4vWp+tAE0UtQfZy3+Pi9an60ezlv8fF61P1oAm4oqF7OW/x8XrU/Wj2ct/j4vWp+tAHN+23v6X7H5aUUz2xvI2vZSroQdGCHUj/AE16g0VdJ0Rb3P/Z"/>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pic>
        <p:nvPicPr>
          <p:cNvPr id="51211" name="Picture 5" descr="https://encrypted-tbn3.google.com/images?q=tbn:ANd9GcT5vjAAYeCootIkRk8z6P6TdpqU2-ViYm6i23HBtO6MerPICIQ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33099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TextBox 26"/>
          <p:cNvSpPr txBox="1">
            <a:spLocks noChangeArrowheads="1"/>
          </p:cNvSpPr>
          <p:nvPr/>
        </p:nvSpPr>
        <p:spPr bwMode="auto">
          <a:xfrm>
            <a:off x="60325" y="5237163"/>
            <a:ext cx="2897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Australian sheep blowfly </a:t>
            </a:r>
          </a:p>
          <a:p>
            <a:pPr eaLnBrk="1" hangingPunct="1"/>
            <a:r>
              <a:rPr lang="en-NZ"/>
              <a:t>is introduced to NZ by</a:t>
            </a:r>
          </a:p>
          <a:p>
            <a:pPr eaLnBrk="1" hangingPunct="1"/>
            <a:r>
              <a:rPr lang="en-NZ"/>
              <a:t>contaminated meat.</a:t>
            </a:r>
          </a:p>
          <a:p>
            <a:pPr eaLnBrk="1" hangingPunct="1"/>
            <a:endParaRPr lang="en-NZ"/>
          </a:p>
        </p:txBody>
      </p:sp>
      <p:pic>
        <p:nvPicPr>
          <p:cNvPr id="51213" name="Picture 7" descr="https://encrypted-tbn1.google.com/images?q=tbn:ANd9GcRrLQJpLA73K9M8msGnFVWX2kpr3QIA8_IuMpfqBDoRlxUE55pP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3005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8"/>
          <p:cNvPicPr>
            <a:picLocks noChangeAspect="1" noChangeArrowheads="1"/>
          </p:cNvPicPr>
          <p:nvPr/>
        </p:nvPicPr>
        <p:blipFill>
          <a:blip r:embed="rId4">
            <a:extLst>
              <a:ext uri="{28A0092B-C50C-407E-A947-70E740481C1C}">
                <a14:useLocalDpi xmlns:a14="http://schemas.microsoft.com/office/drawing/2010/main" val="0"/>
              </a:ext>
            </a:extLst>
          </a:blip>
          <a:srcRect l="37128" t="13545" r="13837" b="23170"/>
          <a:stretch>
            <a:fillRect/>
          </a:stretch>
        </p:blipFill>
        <p:spPr bwMode="auto">
          <a:xfrm>
            <a:off x="6492875" y="4654550"/>
            <a:ext cx="2193925"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a:spLocks noChangeArrowheads="1"/>
          </p:cNvSpPr>
          <p:nvPr/>
        </p:nvSpPr>
        <p:spPr bwMode="auto">
          <a:xfrm>
            <a:off x="312738" y="1489075"/>
            <a:ext cx="8518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The allele frequency of the blowflies has changed due to a </a:t>
            </a:r>
            <a:r>
              <a:rPr lang="en-NZ" b="1"/>
              <a:t>Founder Effect</a:t>
            </a:r>
            <a:r>
              <a:rPr lang="en-NZ"/>
              <a:t> from a small sample of the original population’s alleles. Over time, </a:t>
            </a:r>
            <a:r>
              <a:rPr lang="en-NZ" b="1"/>
              <a:t>natural selection</a:t>
            </a:r>
            <a:r>
              <a:rPr lang="en-NZ"/>
              <a:t> has favoured alleles that make the new population too different to reproduce with the old – it’s a new species. </a:t>
            </a:r>
          </a:p>
        </p:txBody>
      </p:sp>
    </p:spTree>
    <p:extLst>
      <p:ext uri="{BB962C8B-B14F-4D97-AF65-F5344CB8AC3E}">
        <p14:creationId xmlns:p14="http://schemas.microsoft.com/office/powerpoint/2010/main" val="4188197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8" y="381000"/>
            <a:ext cx="9067800" cy="381000"/>
          </a:xfrm>
        </p:spPr>
        <p:txBody>
          <a:bodyPr>
            <a:normAutofit fontScale="90000"/>
          </a:bodyPr>
          <a:lstStyle/>
          <a:p>
            <a:pPr>
              <a:defRPr/>
            </a:pPr>
            <a:r>
              <a:rPr lang="en-NZ" i="0" dirty="0" smtClean="0">
                <a:solidFill>
                  <a:schemeClr val="accent1">
                    <a:lumMod val="25000"/>
                  </a:schemeClr>
                </a:solidFill>
              </a:rPr>
              <a:t>Describe what is happening in each </a:t>
            </a:r>
            <a:br>
              <a:rPr lang="en-NZ" i="0" dirty="0" smtClean="0">
                <a:solidFill>
                  <a:schemeClr val="accent1">
                    <a:lumMod val="25000"/>
                  </a:schemeClr>
                </a:solidFill>
              </a:rPr>
            </a:br>
            <a:r>
              <a:rPr lang="en-NZ" i="0" dirty="0" smtClean="0">
                <a:solidFill>
                  <a:schemeClr val="accent1">
                    <a:lumMod val="25000"/>
                  </a:schemeClr>
                </a:solidFill>
              </a:rPr>
              <a:t>scenario. </a:t>
            </a:r>
            <a:endParaRPr lang="en-NZ" i="0" dirty="0">
              <a:solidFill>
                <a:schemeClr val="accent1">
                  <a:lumMod val="25000"/>
                </a:schemeClr>
              </a:solidFill>
            </a:endParaRPr>
          </a:p>
        </p:txBody>
      </p:sp>
      <p:sp>
        <p:nvSpPr>
          <p:cNvPr id="4" name="TextBox 3"/>
          <p:cNvSpPr txBox="1"/>
          <p:nvPr/>
        </p:nvSpPr>
        <p:spPr>
          <a:xfrm>
            <a:off x="636588" y="2362200"/>
            <a:ext cx="403225"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1</a:t>
            </a:r>
          </a:p>
        </p:txBody>
      </p:sp>
      <p:sp>
        <p:nvSpPr>
          <p:cNvPr id="6" name="TextBox 5"/>
          <p:cNvSpPr txBox="1"/>
          <p:nvPr/>
        </p:nvSpPr>
        <p:spPr>
          <a:xfrm>
            <a:off x="3035300" y="1752600"/>
            <a:ext cx="404813"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2</a:t>
            </a:r>
          </a:p>
        </p:txBody>
      </p:sp>
      <p:sp>
        <p:nvSpPr>
          <p:cNvPr id="7" name="TextBox 6"/>
          <p:cNvSpPr txBox="1"/>
          <p:nvPr/>
        </p:nvSpPr>
        <p:spPr>
          <a:xfrm>
            <a:off x="6003925" y="2427288"/>
            <a:ext cx="404813"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3</a:t>
            </a:r>
          </a:p>
        </p:txBody>
      </p:sp>
      <p:cxnSp>
        <p:nvCxnSpPr>
          <p:cNvPr id="8" name="Straight Connector 7"/>
          <p:cNvCxnSpPr/>
          <p:nvPr/>
        </p:nvCxnSpPr>
        <p:spPr>
          <a:xfrm>
            <a:off x="2895600" y="2452688"/>
            <a:ext cx="49213"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2231" name="TextBox 14"/>
          <p:cNvSpPr txBox="1">
            <a:spLocks noChangeArrowheads="1"/>
          </p:cNvSpPr>
          <p:nvPr/>
        </p:nvSpPr>
        <p:spPr bwMode="auto">
          <a:xfrm>
            <a:off x="3035300" y="2170113"/>
            <a:ext cx="2927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Birds with more down </a:t>
            </a:r>
          </a:p>
          <a:p>
            <a:pPr eaLnBrk="1" hangingPunct="1"/>
            <a:r>
              <a:rPr lang="en-NZ"/>
              <a:t>feathers have to expend </a:t>
            </a:r>
          </a:p>
          <a:p>
            <a:pPr eaLnBrk="1" hangingPunct="1"/>
            <a:r>
              <a:rPr lang="en-NZ"/>
              <a:t>more energy in migration.</a:t>
            </a:r>
          </a:p>
          <a:p>
            <a:pPr eaLnBrk="1" hangingPunct="1"/>
            <a:endParaRPr lang="en-NZ"/>
          </a:p>
        </p:txBody>
      </p:sp>
      <p:cxnSp>
        <p:nvCxnSpPr>
          <p:cNvPr id="16" name="Straight Connector 15"/>
          <p:cNvCxnSpPr/>
          <p:nvPr/>
        </p:nvCxnSpPr>
        <p:spPr>
          <a:xfrm>
            <a:off x="5942013" y="2457450"/>
            <a:ext cx="50800"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2233" name="TextBox 21"/>
          <p:cNvSpPr txBox="1">
            <a:spLocks noChangeArrowheads="1"/>
          </p:cNvSpPr>
          <p:nvPr/>
        </p:nvSpPr>
        <p:spPr bwMode="auto">
          <a:xfrm>
            <a:off x="6215063" y="2944813"/>
            <a:ext cx="2944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Years later…</a:t>
            </a:r>
          </a:p>
          <a:p>
            <a:pPr eaLnBrk="1" hangingPunct="1"/>
            <a:r>
              <a:rPr lang="en-NZ"/>
              <a:t>All birds have a similar </a:t>
            </a:r>
          </a:p>
          <a:p>
            <a:pPr eaLnBrk="1" hangingPunct="1"/>
            <a:r>
              <a:rPr lang="en-NZ"/>
              <a:t>ratio of down feathers to</a:t>
            </a:r>
          </a:p>
          <a:p>
            <a:pPr eaLnBrk="1" hangingPunct="1"/>
            <a:r>
              <a:rPr lang="en-NZ"/>
              <a:t>flight feathers.</a:t>
            </a:r>
          </a:p>
        </p:txBody>
      </p:sp>
      <p:sp>
        <p:nvSpPr>
          <p:cNvPr id="52234" name="AutoShape 2" descr="data:image/jpeg;base64,/9j/4AAQSkZJRgABAQAAAQABAAD/2wCEAAkGBhISEBQUEhQWFBUVFxcWGBcVFBgWFRYWGRcZFhUVFxQYHSYfGBkjGRUYIS8gIycpLiwsFx4xNTAqNSYsLSoBCQoKDgwOGg8PGiwkHyQsNCksLCwvLCwsLCwsNCwvLCwsLCwsLCwsLCwqLCkvLCwsLCwsLCwsLCwsLCwsLCwsLP/AABEIANAA8wMBIgACEQEDEQH/xAAbAAABBQEBAAAAAAAAAAAAAAAAAQMEBQYHAv/EAEkQAAIBAwEFAwQQBAQGAgMAAAECAwAEERIFEyExQQYiURQyYZMVFiM0UlNUcXOBgpGys9HSQmJyoQckM5JDY4OiscFk8ESjwv/EABkBAAMBAQEAAAAAAAAAAAAAAAABAwIEBf/EAC8RAAICAQMDAQcEAgMAAAAAAAABAhEDBCExEhNBURQiYXGh0fAykcHxBbFCgeH/2gAMAwEAAhEDEQA/AOpbD2DbG2gJghJMUZJMSZJKDJJxU72vWvyeH1Kftpdge9Lf6GL8C1YU23Ykiu9r1r8nh9Sn7aPa9a/J4fUp+2p00oVWY8lBJ+YDJqgsO3NtM6KgmJkICk28gXjyy5XAHprUYTkm0uBNxWzLH2vWvyeH1Kfto9r1r8nh9Sn7asKTNYsdED2vWvyeH1Kfto9r1r8nh9Sn7an5paLCkV/tetfk8PqU/bR7XrX5PD6lP207NtRFmjhOdciuy8DjCY1ZPIecKl03a5DYr/a9a/J4fUp+2j2vWvyeH1KftqwquvNuxxzxwEO0kgyAiMwC5C6nI4KuTjJoSb4B0hfa9a/J4fUp+2j2vWvyeH1KftqPtjtVBbSLHJvCzLrASJ5O7nGTpBxxqVsnbMVzHvIW1LkqcqVIYc1KsAQa04TUeqnRm43R59r1r8nh9Sn7aPa9a/J4fUp+2rCot5tFYmjDasyvu10qWAbBPeI80YHM8KyrfBqkM+161+Tw+pT9tHtetfk8PqU/bTm0dqRwbveEjeSLEuAT32zpBxyHDnSbW2xFbRmSZtK5AHAkknkqqOJJ8BTUZOq8i2R49r1r8nh9Sn7aPa9a/J4fUp+2mdjdp4LlmWMsrpgskiNG4B5NpbmPTVtRJSi6YKnwV/tetfk8PqU/bR7XrX5PD6lP21YZpi9vUhjaSRgqICzMeQA60tx0iN7XrX5PD6lP20e161+Tw+pT9tOx7URpjEA2oIJM6GC6WOB3+Wr0c6lUO1yCpkD2vWvyeH1Kfto9r1r8nh9Sn7ar9oduLWGV45DIDHjWRC7KuQGGWUEcjV5b3CuquhDKwBBHIg8QQa1KE4pNpmU4vgrDsa0DkG3hA+hj/bT3tetfk8PqU/SoV52mt1QuwkPupgCiJzI0i5yETGWHA8RwqZZXivr3TagjaHXqr4DFTnqAwyKHGSVsaaex69r1r8nh9Sn7a8N2etcj/Lw+pj/bUwXa9eB8Kci48fGsWx0jk/a+yjS9lVY0UDRgCNAB7mp5YpKf7be/pfsflpRV03RBpWdG2B70t/oYvwLVhVfsD3pb/QxfgWrCoPkuiNtP/Ql/of8ACawXYq/UR2qnaUeNKjyXTDniCBHq87OcHxrorrkYPWoibJgBBEUYI4giNQQRyI4VfHlUYOL8/L+TEoNyTMFsK9Ty4oZpWt4zObbLEiRxjerqz7po7wUHNV+zNoe6o0bsBNbXTENdNNK2IyytKvBY3yOAXlg11BdnxAKAiAIcqNIwp8VGO6fmpiWytoVZykSKNTM2hVAyMMScdRwPjV1qY3+n4f7J9p+pgdnWGtrQNLMRPZPLJ7vJ32QKU46uAGrkMchnPGm7G7WU2Aurh0je0k1HfGMOyyYUM4I44XOepUeNbbY+3LG4bTbvGzIuAAuCE5d0EDufNwr1N2Zia4SUhdCRPFutC6CGdXzjlwK8sda089Oppr8f3+glj2uO5itnX8pFpJqLyLa3+7ZuLOqsoib05AXj1qX2EuGNxHplVg9uXlXymSd2bIxKVK6YmyWBXPXrit8LVMghVyowpwMqPAHoOFNJbRRB2VETOWcqoXOOJJwONTlqVJNdPP8A79zSxNNNsxnaWeNr2dLmd4Ujt1eALKYgzktrcYI1sCFGONM9n4Glv7WScvvTZCVu+wywdUGVzyKnJXkTx51fHtZsydkUyxSEsAgZC3eYgDTqXgSSKubG5hmAli0v5yBwOPdbDLkjONQ/tTeSUIU4tbUJQUndmX7QxzttSMW8ixy+SSEFlDggSDu4J4ZOOPHGOVUtvdx+RqrGQzTXbCdWmFuu/CksksijKxYUEBeJ4emukmBdWrSNQGNWBqx1APPFNS7MhcNqjjYMQWyikMRyJyOJ+esx1CUVFr83+45YndpnNLa+zFbLJOyxeWTxs6zvgRaOC70nUU48GPHBzwqds+8bVCiSu8S7SMcTGRjrj3Lkrrz31DeOf7VsNodnI5ZIW4KInaQqEGJNUZjIb6j6eQqNd9odn27rC7xIyEFU08IyeR4DCHj6OdW7yntGLfw/cx265ZireaN/JXeZmumvhvY2lJ0hZWAG6JwoUacEAeca1fbSQRzWM8n+jFMd4eiFkKo7eAB69M1oFsYSdYRCWw2rQuSR5rasccdDT8kYYEMAQeBBGQR6RUJahOSdcX9Tax7M57e9o5TPd7l7eUrbSsksEeZEAYbtGkyQSAScDqKrorpltbvdzDR5GJCq3Uk7CTI0y62UbssNWVB6DhXTraxjjGI0RAeYVQoPzgCvMezIVVlWOMK3nAIoDf1ADB+utLURWyj6CeJvezA7TeW1e4EEkpLWAmOqRpDvN5paVQ2dJ05PDA9FV9xk2l4qyK0awRSaFupLgiTXwcuygAOucpnmvIV1JoUB1FVyF06sDOnnjPwfRVfBPZgrDHuhv1Z1RVGmRBjU3AYYYPWtR1O36d/t/Qni+Ji9o3rReUeSyuyps+IoRIZMZmYO4OTlgNXe9HorRdlPJVmkS2uJJhu42ZTI0sak5wwkbOHbquenKtBDYxL5qIuF091QO7z08ByyeVLa2UcYIjRUB4kIoUE+JxU551KLSX58TccbTsxsG27a3vdpeUSIgYxYVmGXAiOoBebcwMemqzYOy2kOz4JWlRTaySFFkZCQJQyBtJ8GX7sV0N9nRFtRjQt8IopP34z0p0266g2BqAwGwNQB5gHnin7Qktl+JULtN8/m9nM5YBMYt47nO054uErDCEk4XB4EaRgjkMgc60HYW3jSa9VWJcXDrpMhY6B5rFSeZJPe64A6VopNnqDlVTg2vGkecebDh5x8edLCsauzBFWRsaiFAZvDLcz9dE9R1R6V+b2EcXS7HprcEg+FP0KKK5C5yrtt7+l+x+WlFHbb39L9j8tKWrLgg+TouwPelv8AQxfgWrCq/YHvS3+hi/AtWFRfJZBRRRQMKy3+InvRC3+kJ4TN4brX3s+jOK1NeJoVdSrAMpGCCMgjwI61vHLokpehmS6k0Y/b7xSXtgIGUvqkyYiMrAYiCcryGcY9Iqu2ftq6YiMuxexiuWn4n3WRCyQBvhAga/TWz2b2etrckwQxxluZVcE+jPh6KkQ7OjV3dUUNJguwHF8DA1HrgV0d+NdNXS2v/v7ku27uznmy9q3W7ZjLIRJZyykvPEzawuVlhRDqRckjGOHCth2TtnFsjySyStMqSHeHIXUi5VB0WpFt2ZtY95ogjXegq+EA1Kean0cTwqwhgCKqqAFUBQByAAwAPqFZzZozVRVGoQa5ZmdlRj2WvBgYEVtjgOHn8vCs/sEyxJZyrNJiW8lhMWRutBeYnu44tlc6j4+gV0JLCNZGkCgO4AZgO8wXzQT6M0ymxYAqKI0AjcyIMcFkOSXHg3ebj6aazrivT6JoXbZgze3K2clx5RMWe4a3A1DTGhn06l1cA/AqGY8NQ8KJ9r3SQvFrkwbqGIEzwvcIjozPGZQSqsWUAFuj1vV2NCImi3abtixZNPdYscsSPSeNNR9nLZYTCIYxExyU0jST4nxPprftEPMfJl4pepXdjLiZo5VlYtu5WVC0qSyBcKdEjISNSkkceOMVmtm3ISyulKwPN5RN5Ss76MpljnxPDTp+ut/YbNihQJEixoM91RgceZqJfdmbWaQSSwRu4/iZATw5Z8frrEc0VJ2tnv8AsaeN0jCT7ankWJYi8CJZJMqwypEqscjU7SnvxrpA0/Pmpt1dXM0kuqeSIpYRXBEMg0mXD8QRnukjpz4eFbG/7PW02jewxvo83Uo7o8B6OHLlTrbJhLMxjXLpumOPOjGcIf5eJ4emt+0Q8RM9qXlnPr7bt1LpxJIhSzhmBSWKJNbrqaWXeEB0BGMD01Z2lzNJdzPLPJGkENvOyRtlCzREuMDOpMgnA58K01x2ZtZBGHgjYRAKmUB0qOSj0cBwqUmzYg7uEUNIFVzjiyqCFB8QAT99J54VSj4+w1jlfJzm1vJnJQzXG7nsppcyyoztgKVkVEyIQckac8s+FSNm30kKWe7dnHkNxLoJyusKrImB0XzQOgrZ2nZe0iOY4I0OGGQoBwwww+YjpXuz7P28RUxxIhTWFwPN1nLgfOQM1qWog9kvzcSxS9TH7L2hKj2bC6ec3cUjSozBghEW8Dxgf6YVjpx81eNhXtwvsfI1zI/lMc2sSMDGNEepGxjgQebczxrZ2fZ22iZnihjRnyGKqASDzHzHwr3FsSBREFjQCHIj4eYGGGC+GRwpS1EH4/18fuv2BY5ev5sY/shtKYXMSXEkzGWNyrb5J7aYjDGSMgZjwM4A4ccHpW/qtsOzttC7PFDHGzc2VcHBOSPQM+FWVQzTjOVxRTHFxVM8jnXjdgtmvCudZHSnxUSgtJS0lAHKu23v6X7H5aUtJ229/S/Y/LSlqy4ItbnRdge9Lf6GL8C1YVX7A96QfQxfgWvZ2xBvtxvo99jO63i7zGM53edWMeipeSqJtFJqpNVIZ6orzqpp72MMFLqGY6VUsAzNp16QM5J0jOB040AP0V51UoNAC0UUUAFFFFABRRRQAUUUUAFFFFABRRRQAV4kfAJ8ATXuvEqZBHiCKAMtsft8ksO/nRbaEqjB3uIn/wBTzFZU4ox8D83OrRO1loTIN/HmNN4+WxpQAEsc+AZc9RqGedVln2CjitbeFN2rxPbPJIsSqZjAwbLY4knB4knGar7n/DTU9xmYaZd80eUdnjeZ1kYkmTQVDJyVVLA4J4CqVAzuaO37WWbgFZ4zkuOB6xoJZAfAqhDEHkDR7a7QuEE8ZYpvANXNCm8Df7O/jnp44xWVi7G3crzPJKkcnlMza90THJHNZQwOUTeZXBUgamPFePOnIv8AD5kfXvQy7tRgpJqEq2nkmtfddAGkavNLc1zg0dMfUVsv4e2NkY3lFzGUVkUkNnvOMoAMZbUOIxnIB8DUqHtLavjRNG2WjQaWzlpUEkQGOepCGHorN2/YaQaJIp0EkfkujVESmbeCW3bUocEqyzMRggqQOJr3Y9nJfZOKR9TJBAuuQrGkc1yFdI3SND3dMc8oPADivPGaVR9R2zR3PaO2jmEDzIspGQhPewQSOHiQrEDmdJxTPZbtCL2336rpRmYKNQYlVOAxwO6T4cceNVW0uyha6MpnRIZZ7eZ42T3QzQad0scpYAKxRcjSTwOOZq67ObK8mtY4dWvQCNQGM5Ynlk+NJ1WwK7Oe9tvf0v2Py0paTtt7+l+x+WlFUVUTd2dG2D70t/oYvwLWBFjcRzLELUvL5e87Sva7yOSJ5gyzrdagImSEldPE5AAGONb7YPvSD6GL8C1F2X2hE91cQCJ0EAj77jTvNZkUlVIzpBjIDdenDicJtWUqzDbMh2myYla6DNPaiXAkXSTORcNE7HAj3fMRjQBpOc5r0qbTElspa6CqzKrESOSVvXHu+nAZTbCPvS8NJYjLV1ACjFPufAXScr2vDtBbQFPLWmke9fIkmO7KO62qCNBkBkwRqIQ4y2rIFSF2feJcXDQrPvGuZZVLhjEdWzWELZbu434Cnw0oDyFdMxRijufAOk5ps+2vZNCBr9YWmtg7Ss6Tg7qbyvvecsOrc8eQbOnpWw7FtP5DB5Tr32jD7zz+DEAtnrpA49au8UtZcrNJUFFFV+2tpbiLWBk5CgdMnx9GAaIxcmooZPorMbM7Xrk+UtHEvMOzBF8NJLHGTnhxpq77YNvDuwrRg8DzLjxBBwAenPpV1pMvU41uZ6ka2imracOisOTAEfWM1T9odutAVVACxGok8gM4HDqalDHKcuhcmi8orO2/bGIREzOiSDVhC6q0mBnuKTk1V7L7cyPOqyKoR2CjTnUpJwMknvcceFEscotpnHn12HBOMJveXBtqWoO1tobmIvjJGAB4k8qpNm9sBk+UNHGuM6ydCj0MWOB99ajgnKDmlsjrtGopayd72wbee4hGjHJs51+kMDjHgeNaWxuRJGrjkwBpTwzxpSl5BOx+iiipDErOdtLqVBbaGlSNpwszQLrmCbuQqFUKxIMgTOAeGema0lV21NkQ3S6Jo1kQEMAwz3hyYdQeJGR4mnGk9xPg51YbR2jLavMss7MlpAygKuHkeSZJ34IdTrGoIVc4IHA8AS42ptLTBpebSxl3b7qUlmEyCNJh5Pqcbst5yxhl72ciumWtmIkVIwFRQFVVACqBwAAHIU5vx14GqdfwM9JjNgzXnliGR5mjkk2ghRlG7RIpwLYr3QRlc4JPeHzVAsLW5F7JGslyivfzPIQvAxeTh4grsmkKzKF4H+EDga6JFyFZkdsndbpobcnyaRUImkEBKGMSNKdSnQoB4A8SOPCkm3wgpGW2TtK9lkGvygoZrN8TRljGTNKJhqaFApVQmdAIXhhjxJ1n+HULJs+JHMmtS6sJQQysHbI4gZHp45zzNV6/4huCoe1ZGe3E4TeZfW5xFHjTxDEourozgY61s4mOBnGcDODkZ64PUUTb9AVHLe23v6X7H5aUUdtvf0v2Py0orSexNrc6NsH3pb/QxfgWvNtsnRdTXGrO9jhj0483dGQ51Z453nh0r1sD3pb/AEMX4FqfUmWQUtFFIYUUUUAFFFFABULauzhNGUJxxBB8CORqbVVt3aTRoqRYM8zbuIHiA2MtIw6oigsfHAHNhWotp2gMDtns7v38n1a13m7OMqrzLG82g8clUCKD/NKB/Acz9gbH32FaQjKJMhYZaSCQAqwbPF1J0NnqFY+eK0NpYrHdW8KZKwQyyEnixeR1QOx6s2J2J6kmolrs9jARDjf2VxMIwTgMpbWIWPRXhkQeghW/hrq9qyXdkulWaqCIKoUclAA+YVnu2NsmlXJO8zu40UZaVjxEajI48Cc8gAScAZqbJ2jhFsk41ESYCIB7q8hyBCE+M1AgjppbOACaprqxld1WQ/5q5DL3DlbS1GDMI2+EQVUyc2d1PmqAIY5ShLqXJtlRbdkPKbeWfGZML5OQ2B7k2pmRiOAlkDLqxxQIeGcV77I7JjknVmfzQJY1043kZPdkH9JIVl5qwweBBboEFuqKFUBVUBVA4AKBgADwAFZifZI8oeDUY2Ja6tZAOMchOLhAP4k1MGKHzhMw/hBDlkc23I5c2jw5ZxnONtGh2nYLNEUbhnGD4EcQa51t3s+ZC1sHyC0cUhXugvIVYRZ58ItUjf8ATH8Rxq37TMIihQC8DCIQkkqZGBKyA8zBpVn1/BRhwZSK8wbNEdxaQBixjWa5d2HeeU4i1t0yxnkbHTSAOAFax5pwi4p7HQ0pFB2d2UZgiNIQ27jkUsNRkiYAZB6ujZjb5lb+PFdAtLcRoqLyUAD6qy0Fg+7k3I92s7mYxjkHWRt8YSeivHKF9BVG/hrS7Nv0miSWM91xkZ4EeIYdGByCOhBFLLlnNJN7I1ElUUUjNgVA0MXUuMAdaciYYpIl6nma9GIUAe6j3UQIr0Z8HB++llYYoAWNeAqgv+ye8W9XekC8aMt3QdKpHHGyc+8HWMgnhjV6K0QpcU02uBUUvaDYJulVN4Y1USHujva2jaONgc8NBcsB8IIeGKf7P7K8mt1iyp0lz3F0INbs+lEydKLq0gZOABVnikovYKOVdtvf0v2Py0paTtt7+l+x+WlLVVwSfJ0XYHvS3+hi/AtWFV+wPelv9DF+BasKi+SqCiiigYUUUUAFFFFAHiSQAEk4AGSTwAHiTVJsNTO7XbcnGiAH+GDOQ+OjSkBz/KIxzBo203lEq2i+aQHuCDyiz3YvnlIIP8iP4irzTwp8CKjZQ1Xd3J4GKEfMke8P/dO1RJ9opa3VwXzplSGRVUameXvQFEXmWISEAf8AjjRsXaMcNkbiQ4EryTcAWZjLKxiVVHFmKlFAHPhUQ20vldrdXGAztJCsXAiBZIy6d4c5S0QDMPh6RwGW1W4hmzs2troXN0qItxq4A+52krYONXL3VVAeThl1AHBquuz8RkL3Tghp8aARgpbrndLjoWyZD1y+D5opntHELplsv4HXXcEcxCDhUBHmtI4wD8FJMcRUrYN+7BoZj7tCQrnGN4pzu5gB0cA56BlcdKG7VguS3qo7SWzGISRjMsDCZBnGrSCHjz01xs6+gsD0q3zVDthvKJhar5mBJcEH/hnOiHI6yEHP8it8JayuRsrre0e8xfxNofSPJNQIUwHDHerzxMcHxVVjIwwOZfZ2+Nxc3MpQxsgitzGxGpGUGWQHHAjMwww4MFyOFPbHUQTy23JDmeDw0M3usY/olOcdFlQdKrdm2EhhW8tx7tI0khU91biF5GdImPQhCpRz5p/lJFbMltZ9y/uE6SxxTD0speKT7gsP300P8rdY5QXTEjwjucZI9AlAz/Wp6vTY2iklxZzpnD7+3YEaWVyu9KOp4qym3II8auNp7PWeJo3zhhzBwykHKup6MrAMD0IFZZolA1GvGJwBxxxNRNhbRaRGSXAmhO7lA4AkAFZFHwHUhh4ZI5qasIRzPjWRnmK5B4cj4Gnqbltw1NsWQDHEdfGgB9kBpjdYYY5U5FOGpU55oAcooooAKSlpKAOVdtvf0v2Py0paTtt7+l+x+WlLVlwRfJ0XYHvS3+hi/AtWFV+wPetv9DF+Ban1F8lULRRRQMKKKKACoe1dorBE0jAtjAVV853Y6UjX+ZmIUfPUp3A5kD5+FUVt/mroyc4bZmSPwefGmST0hATGP5jJ4Kaa9REzYezWijJkIaaQ7yVhyLkAYX+RVARfQo65pO0u0dxZzyZwVjbT6XIxGoHVi5UAdSQKk3m0Y4kZ3cKqDLHOcdAMDiSTwAHEk4FZbaVvJcPA86lS9xFuYDziRW3zSyD44pER4IDpHEsS0re4nsiw7P7DbEUk4wYkCQRHBEKhdGtscDOy8yMhQSqnzmaT2vcJaPKf+AUn6A4hdZGAzwyVVh9dXDOAMk4Hpqh2iBdziDIaGMCSbkVZjncwnoeshH8sfRqFu7BtLYl9n7JlRpZRiadt4456BjEcQI6ImB6TqPWm9vWzIVuYlLSQg6lHOWA8ZIwOrDAdf5lxwDGvfZactaQhj30QRv4648xtkfOhq0dwOZA+vFJ7Ma4K6/24iW4mT3XWF3Sqf9Vn/wBNVP8ANkcegyTwBr1sTZZhj7za5XYySv8ADkbGSPBQAFUdFVR0rM7GZBe6jkWzNN5GSRoEv/5JHgG75j/lE2MBlrao4I4HPpBzTaoFuZ3t3Gy2rXEZxLAGZDg5OtTGyYHElg3AD+JU8Ku9mRosMaxEGMIgQg5BQKApB8NOKr9vNre2hB8+dXYddEIM3HwGtIx9qm9iyC3kktWIVUO8hyQAYZCe4M/AfUuOi7uj/iK0mQO1+zDF/nI/+G8UsyAZ3ixsO+gHKYR6lz/Ep0nkpXS2V2kqK8bBkYZBHUf+jnp0xXjadmJoJIjykRk/3KVz/es3s65aGKO7UExyoj3USjJjkKjeToo45DZ1oOeNQ7wIY5QeSw7QIYWF2me4NE4HN4OJ1Y6tESXHoMg/iqygu8AZ5HGCOII6EHrTkd0j40srAgMMMDkEZDDHMEdap9lEW8jWj43eDJbknhus9+HJ6xkjH8jJ4GkHyNArZpajLHpBKnP/AN6V6jugeB4H00jR4u7fIyOBp6JcAUjnJxTtABRRSZoAWkozRQByrtt7+l+x+WlLSdtvf0v2Py0oqy4IPk6LsH3pB9DF+BayfZa6hk2rcbicsEEiSK8+t5pd4rF1hzhIoR7mpAGdRHELk63YHvS3+hi/AtS47ZAchVBPUAA/fU06sqOUtJS1k0FFFFAGN7Ys2+UHzdPDwzk6vr5VX7K29ORNbwqrLFHrd9bB49edKIoUgtgFuYwDWl7WbSSGAllR3ORGHGQCFLM5HwEQMx9C4HEiqr/DXY+6iuJGyXmnYuWxnKAIwOOGQ4kHDhnOOFd6zrsqLjwTf6it2JFquYu6Gw4biMgYz3vnGcg9DivG0HczOWzr1Ec+I490D+2K38NlGhJRFUnmQACao+2V4kMJYACVgwV9ILIqozyyj+iNWYekKOtUWtTydXT4objsZXanaGe6hJZUEUc7wlkdjvHjAyWBUADJI4E8QfRUrspJKIbrRnGgEY+HyOPTpH9hVv2B2Msdk0TINO+lBU8RlSI3+fvo3GtPb2qRrpRQo8FGB9wric0pbLyeX7BJ6tanq2rg53Z3zRMZUxlFdzqYhSqqWbURk4wOeDxpbzaUlwI5ZQFMkUciqrFlVXUMMEgZPHjw51edvI40tHRUAM2oMVXiURGmkBx0Ij0f9SpfZWwQ2MCSKrmENECy5/0naIc/Qgrt9rj1rL0/A9Kt6Ki+aTyKDUO7qb7hwj/tkVEsduS2yroCMsk0UPujsih5CQpGlWycgAjh0roDwKV0kAjwI4fdWM/xB2cjx20KgIN8JOAwBjEQbh4NcKc+gVNamMoPG48uxyVblXvX3mrJ3mr06tWeX38MeFHbVnN0Q/IKunPLGBkj7WfuFbbYjRzRRTlFEjoCx0jIfk658QwI+qptzYRyY3iK+OWoA4++sZ9QsjW1UcOu0b1WLoUq3s57bdpJwiWrBQHgaVZC7bxo1kCMoXTjgDnOrzeNTuzLuLgBeqtqHTAHAn68caO3Vl/mrWWPAkiVihPBRmWKIKT0UmYBv5dVarZDQvCssKBBIobAUKR4qwHJgcgjoQa1HOoYnGuTpw43CCg3dKrOXIWWTujS4bACjBDZ80AcuPSrzaW3ZZ5HhmWNHt3wVRi2Q6BkkyyrgMrEDGeTCt6NnRa9ehdfwtI1ffzrC9r9nmHaUdzGoYvEEZDjTKqyBCjZ4DvSwgN0JB5KangyqM1Jo4NFoZaTqbldsv8AsYzbtwfNDDT4A47wH9qv54Aw4/fUHZl+hiRkA3bDKkLp4eBX+EjkQeIII6VMWXUcDl1qWafXNyqj10j1bR4WnqKKkM8PXI47qGWO73F6EhaS3jLT3EkjSFZyZbiTdsDAshxGCCgKjJ0grXXiKZFlGAQEXBGCNIwR4EY4itRlQmrOWBW8nhuQ7RrLbyw7uN5GYRR7xp5Y2kbJQxozqW72t4xnGK6P2f2ms9ukiroGWTTqDAGN2jIDrwZcocEcxg1P3C8OA4AgcBwBxkD0cBw9AohhVFCqAqgYAAAAHgAOAFEpWJKjlvbb39L9j8tKKO23v6X7H5aUtUXBNrc6LsD3pb/QxfgWrCq/YHvS3+hi/AtWFRfJVBRRRQMKbnmVFLMQqqCSScAADJJPQACvZrO7XnFxKYSQLeDElyx4KSBrSAnwxh3/AJdIPBzhoRRXtwZpDPKDoWM3BQ/wWkZ1wow6PPMgcj4MIU+bx1+wLIxW0SN54QFz4yHvSNx8XLH66zxhaSFC4Ie/uI2ZTzWBPdFjP/QiwR8KVvGtjitS4EkGaxe0P8zcA80eYWsY6GOJt/ePjwZoN1/0x8KtB2hvHSIJF/qzMIovQ7Akv8yIGc/0Y61B2faol0EQe52dssa9e9KQTk/C0QoSf+Z6aUfUGS+yhzahj/HJO/8Avnkf/wDqreqnskuLC2zzMMbf7lDf+6tWOBSlyNcGP7TkySTeESQ24+kupow/3IIv95q57NN3Z1+Bczj/AHPvR/aQVTwgvbwP/Fd3kc/2A++iB+aGCMfVVxsc4ubxOu8jk+p4I0z/ALomrT4oyuS5rIds1LPJ/wAqxuJPtbyF0/vAa19Z27hEtzeL/wDEjj/378n+2n76UdnY5cEjYJ0S3MPQSb5Po58vkejeib7quqy9lNpewm6TwCFz4sYxNFn5ikoHpf01pwaUhoznajZ4mmhTODLFdRA+BZEdT9RjB+qo3Z/aRU4IwtynlKL8CXgLuHj4SHX9t/CrTbhAmsz/APIK5/qt5x/5xVRJZNi4jjGZbafymActSygyGPPg5a4i9GQela8GXyaqO5U8jVL2vs0dImcZUSiN+nuVwDbvx6DMqn7OelWVm8U0SSJxV1DqeRwRkZ9PHlUbbGy2lgliDf6iMoz0JUhT9RwfqrK2Zp8FFsC6aBykvFXlMMpxgJd4GJMdEuFKv6JGxzfhsIUAHCsk+iUQTSL7lfRJDOOWmQjVA+R5rBy8eeepo/gjFzsG9fvwTHM0OAW5b2M53c4H8wBDDo6uOWM6kJFxRRRWDQUUUUAFJS0lAHKu23v6X7H5aUUdtvf0v2Py0pasuCL5Oi7A96W/0MX4Fqwqv2B70t/oYvwLVhUXyVQUUU3NMqKWYgKoJJJwABxJJ6ACgZA25tJokCxgNNK2iJTnBcgnU2P4FUFmPgviRVTc7NULDYqS28JluGPnPGrBpWf0yysqkfBZ8cFxUvYymV2vJRp1LphVuG7g87UQfNeQgO3gAi/wnPrs4u83l0c5uCN3npbrkQDHTUC0mPGXHStcC5FPum0B4W8OftztgfWEhb1lXRqm7Od/fz/HTPp/oixAn1HdM326f2/tBooTu8GWQiKIHkZH4KSPgrxc/wAqNSfoCItj7vdyTHzIMwReBfI8ok+8LGPDRJ41FsrnFjdXPWXfzg/yKpSE+qijP11I2lB5Ls8xRZ1BFhjOe8ZJWESuT8Iu+onxJNHaS3EWzJo0GAIDCo9BXdKP7itCLPZFvot4U+DGi/coH/qofaiUi2ZFOHmKwKeoMp0Fh6VUs32atxVNeDeX0KdIEedv63zDD/2mc/UKyuR+DztKMCexjUYVZHbA6KlvIgH/AHivduMbQm/nt4D9aSTA/wBnFLd8b+3HwYbh/r1QIPxNST8NoQn4dvOPrSSAj+ztTEXBqm2MAbi8bn7skf1JBEcf7narmqfs0vuczfDubg/7ZWjH9kFJDfJU28bPshNAy8CBkHM7y2fIHzkxafrNaq2uFdFdTlWAZSOoIyD9xqr7NECOVeWi5uR987yD+0gpOy3ciaD5PI8QHgnB4f8A9Tx035Ehe0ydyFvgXNsf90yxn+zmm71t1fQufNmjeFv6092i/wC0T/eKc7WnFnI3wDG/zaJUfP8A20x2rhO5aUcfJys4HiImDOo+ePWv2qaBibImENxLbjzH1Tw+gM3u8Y/pkYN80w8KvgKptuWh3KzQDVJARNGBzcYIkjHjrjLAenSelW1pdLIiuhDK6hlI5FWGQfrBrLGihsdnrJFd2jHAWV9JGAyrLi4jdfAq8hwehT0U0GlmhjuEUeV2xdJEBwJCCBPD6A+lXQnkd2eWcz5Pc9oKek8BU/1wtqX6yk0n+2vE3uF6G/4d0AjeAnRSY2+3GCufGJB1rQi0sL9JokkjOVcBgeRwehHQjkQeRBFSaz/vS5/+Pcv9UVy3/hJfzPTJWgrLGgooopDCkpaSgDlXbb39L9j8tKWk7be/pfsflpS1ZcEXydF2D70t/oYvwLUbZ/aRZbmS33csbICwMiBVkRX3bOnHOnVyLAZByMipOwfekH0Mf4Fqr2ZsCdb6S4leIgo0Y3SFGlUyBozPxwWjUFFI+Gx4ZxU9t7Kl3f3ywxl25D7yegFZ1to+XOkJGiLJeRScmUIQUi5eYW7zeITTxDHF1tzZpmhKg8chhnlkdKp+z/Z6RJdcgC4BAAIJJIx06YzXRjji7UnJ+94E78EHbfayOYG3AKxuwSSTPExlsS6VHwlyoOeGrPSrvbO31gGhBlyuRjgq8MKT9Y5eFZduwk+90cN3nz8jzf6eecVebf7PSO4eMBu6FIJAI08AePTFGGONzSm9jytBl1U+v2iNb7fn8j1htWK2sImyWEarHjHeZwADw8Scn681E2Nthbu7DsNO5jbdoTnvMcSSZxjIQKo699/Gvd32WdrIRAjeBt56M4xpz83XxqP2V7KyxOzzAL3SgUEE97mSRy4VOSh1Ppew8uTVLVwhBe55Hb3bsc08AIIjjl1knB1EKypw6KGcNn+UUvbHbyKNxgsxaN2xjACyK+PnIXH11Gj7JTbwKcaAfO1dPm55/Wk7U9lZZJt5EAwYAEEgEEDHXpjFWzxxRce2ymvnqIYW8CuV/Qv/AGxxeTicZIbgF/i1dV+rFQuzu0FkluJGOHcqcH+GJECqM9cMXY/SU0Oy7rZrECDIrFzx7pJzlc/Ma97B7POmsy93UhQAHJw3Mn7hRGOHtNt+8deF5HCLmt63+Yxbbcja+3hBCmMQqT0zIWLHwB7o9Gmnu0G1FS5gIyWhL6gMcVkTGnJ650N9VQrXsnNvQGwEBBLBuYHgOeTUnbvZ2V5i8YBDYz3sEHgOvThV+3pu4le1FN6Le52/GkKy8SG80DmT1B8MYqD2U2gnk5UnDR63c9DqdpCw9GWNebzs25tY0UguhJ54B1ecAf8A7yrzsXs46rLveBkUoADkgHmSRwzy+6pdGDtvfe/p/Q97GtibcQTSqQQJpdanwyiJpYekoTn+alvNrLb3srKNQdIw4HAh01Yb0kowH2RUWz7MyrKuvAVWByCCWwcgAc+OKc212flaYuoBDnPE40nqD6Kr29N3KvajO9EjtXtWNrJxk4nRlTA45IPeI6AcM/dUjZPaOKeGVm7ugEyK3HukHkRzHA1C272Wd7eJUILxA8CcBtXFseHGm9g9knWCYSkK0q6QAc6RxIJxwPHFcEunevU8rJl1i1bjGPuV/Hr8xOynaldMVs4OVURq/RtIwuR0JAH15rxH2kWyklgCmSNZCy6Tgor99o8Hnpdmxj+EgdKjbF7GzrcK0gVVRg2Q2dWOIAHTjjnivW3Ox07XDNGAyu2rJIGnPMEdfqo2OL2j/I+z9XT73VXG9fL5lp2n2xGqW0ynLCRZUHwl0lJAfAGORh8+KWTasV7Zy8TEyANnmY5Fw8Ugxzw4B9OMVG252SdoIViIZolKkEgas4JIJ5cRTmweyrpbzLIQrygDAOQoXJGSPSeNEem1Z3Y8useqUZR9yvrXr8x6321HdqbedNO8XScNwJxk6TwKnPFT6B1qHF20MB3MwMrRsUaVSMOFOA+n4RGMjoc44YpzY/ZqVZleQBVQ54MCWPTGOlVu1exc5uGMYUo7FtRYDTk5II5nBPSr544oyqD2N/5DJqccE9Ord7+TeQThlDKchgCD4g8RVKvbG3L3Y1ECzC71+GnLBiVXjkkFcEePDnVpY2e7iSMHzFC5+YYzWNtv8MGRnHlk+jEBThDr1wtI4L5iw2HfUOuckknBHPFR8npJypWt/JYD/EWDCnRKA1utwOCZwya1i06s7wjlwxkgZzWpiYlQSMHAyOeD1GRWPHYiUWltCJEMkMRUzlRr1Kh3CKQoO7SUq+Dx9xTmcmtB2espYrdElOXBc+e0mkF2ZE3j959KlV1HidOaUkvA1fk55229/S/Y/LSlpO23v6X7H5aUtUXBNvc6LsD3pb/QxfgWp9Umw9s24toAZogRFGCDIgIOheYzU72ct/j4vWp+tSa3KonUmKhezlv8fF61P1o9nLb4+L1qfrSodk3FGKhezlv8fF61P1o9nLf4+L1qfrQIm0YqF7OW/wAfF61P1o9nLf4+L1qfrRQWTaMVC9nLf4+L1qfrR7OW/wAfF61P1ooCbijFQvZy3+Pi9an60ezlt8fF61P1oAm4oqF7OW/x8XrU/Wj2ctvj4vWp+tA7JtRby708BzpmXb1uBwmi9an61Ht9q25yWmiyf+anL76aQrJ1idQ1daenTKmqWz2xCjkb6LB/5qff51WHs5bfHxetT9aKYDu9yn9vrqQo4VTptSDWfd4tOc/6qfrUv2ctvj4vWp+tFATsUYqF7OW/x8XrU/Wj2ct/j4vWp+tICbiioXs5b/HxetT9aPZy3+Pi9an60ATcUYqF7OW/x8XrU/Wj2ct/j4vWp+tAE0UtQfZy3+Pi9an60ezlv8fF61P1oAm4oqF7OW/x8XrU/Wj2ct/j4vWp+tAHN+23v6X7H5aUUz2xvI2vZSroQdGCHUj/AE16g0VdJ0Rb3P/Z"/>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52235" name="TextBox 26"/>
          <p:cNvSpPr txBox="1">
            <a:spLocks noChangeArrowheads="1"/>
          </p:cNvSpPr>
          <p:nvPr/>
        </p:nvSpPr>
        <p:spPr bwMode="auto">
          <a:xfrm>
            <a:off x="60325" y="5237163"/>
            <a:ext cx="29241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Birds have varying ratios </a:t>
            </a:r>
          </a:p>
          <a:p>
            <a:pPr eaLnBrk="1" hangingPunct="1"/>
            <a:r>
              <a:rPr lang="en-NZ"/>
              <a:t>of down feathers</a:t>
            </a:r>
          </a:p>
          <a:p>
            <a:pPr eaLnBrk="1" hangingPunct="1"/>
            <a:r>
              <a:rPr lang="en-NZ"/>
              <a:t>for insulation and flight</a:t>
            </a:r>
          </a:p>
          <a:p>
            <a:pPr eaLnBrk="1" hangingPunct="1"/>
            <a:r>
              <a:rPr lang="en-NZ"/>
              <a:t>feathers for flying.</a:t>
            </a:r>
          </a:p>
          <a:p>
            <a:pPr eaLnBrk="1" hangingPunct="1"/>
            <a:endParaRPr lang="en-NZ"/>
          </a:p>
        </p:txBody>
      </p:sp>
      <p:sp>
        <p:nvSpPr>
          <p:cNvPr id="52236" name="TextBox 16"/>
          <p:cNvSpPr txBox="1">
            <a:spLocks noChangeArrowheads="1"/>
          </p:cNvSpPr>
          <p:nvPr/>
        </p:nvSpPr>
        <p:spPr bwMode="auto">
          <a:xfrm>
            <a:off x="3187700" y="4387850"/>
            <a:ext cx="2647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Birds with less down </a:t>
            </a:r>
          </a:p>
          <a:p>
            <a:pPr eaLnBrk="1" hangingPunct="1"/>
            <a:r>
              <a:rPr lang="en-NZ"/>
              <a:t>feathers are at risk of</a:t>
            </a:r>
          </a:p>
          <a:p>
            <a:pPr eaLnBrk="1" hangingPunct="1"/>
            <a:r>
              <a:rPr lang="en-NZ"/>
              <a:t>freezing in winter.</a:t>
            </a:r>
          </a:p>
          <a:p>
            <a:pPr eaLnBrk="1" hangingPunct="1"/>
            <a:endParaRPr lang="en-NZ"/>
          </a:p>
        </p:txBody>
      </p:sp>
      <p:pic>
        <p:nvPicPr>
          <p:cNvPr id="52237" name="Picture 2"/>
          <p:cNvPicPr>
            <a:picLocks noChangeAspect="1" noChangeArrowheads="1"/>
          </p:cNvPicPr>
          <p:nvPr/>
        </p:nvPicPr>
        <p:blipFill>
          <a:blip r:embed="rId2">
            <a:extLst>
              <a:ext uri="{28A0092B-C50C-407E-A947-70E740481C1C}">
                <a14:useLocalDpi xmlns:a14="http://schemas.microsoft.com/office/drawing/2010/main" val="0"/>
              </a:ext>
            </a:extLst>
          </a:blip>
          <a:srcRect r="7452"/>
          <a:stretch>
            <a:fillRect/>
          </a:stretch>
        </p:blipFill>
        <p:spPr bwMode="auto">
          <a:xfrm>
            <a:off x="60325" y="3373438"/>
            <a:ext cx="27495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8" name="Picture 3"/>
          <p:cNvPicPr>
            <a:picLocks noChangeAspect="1" noChangeArrowheads="1"/>
          </p:cNvPicPr>
          <p:nvPr/>
        </p:nvPicPr>
        <p:blipFill>
          <a:blip r:embed="rId3">
            <a:extLst>
              <a:ext uri="{28A0092B-C50C-407E-A947-70E740481C1C}">
                <a14:useLocalDpi xmlns:a14="http://schemas.microsoft.com/office/drawing/2010/main" val="0"/>
              </a:ext>
            </a:extLst>
          </a:blip>
          <a:srcRect t="20486" b="12117"/>
          <a:stretch>
            <a:fillRect/>
          </a:stretch>
        </p:blipFill>
        <p:spPr bwMode="auto">
          <a:xfrm>
            <a:off x="3152775" y="3162300"/>
            <a:ext cx="25146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53340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0" y="4143375"/>
            <a:ext cx="31051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a:spLocks noChangeArrowheads="1"/>
          </p:cNvSpPr>
          <p:nvPr/>
        </p:nvSpPr>
        <p:spPr bwMode="auto">
          <a:xfrm>
            <a:off x="312738" y="1152939"/>
            <a:ext cx="8470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dirty="0"/>
              <a:t>Extreme phenotypes in </a:t>
            </a:r>
            <a:r>
              <a:rPr lang="en-NZ" dirty="0" err="1"/>
              <a:t>down:flight</a:t>
            </a:r>
            <a:r>
              <a:rPr lang="en-NZ" dirty="0"/>
              <a:t> feather ratios decrease survival. Therefore the intermediate is favoured. </a:t>
            </a:r>
            <a:r>
              <a:rPr lang="en-NZ" b="1" dirty="0"/>
              <a:t>This is stabilising selection</a:t>
            </a:r>
            <a:r>
              <a:rPr lang="en-NZ" dirty="0"/>
              <a:t>.</a:t>
            </a:r>
          </a:p>
        </p:txBody>
      </p:sp>
    </p:spTree>
    <p:extLst>
      <p:ext uri="{BB962C8B-B14F-4D97-AF65-F5344CB8AC3E}">
        <p14:creationId xmlns:p14="http://schemas.microsoft.com/office/powerpoint/2010/main" val="376484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52" y="5366"/>
            <a:ext cx="8229600" cy="1143000"/>
          </a:xfrm>
        </p:spPr>
        <p:txBody>
          <a:bodyPr/>
          <a:lstStyle/>
          <a:p>
            <a:r>
              <a:rPr lang="en-NZ" dirty="0" smtClean="0"/>
              <a:t>Species</a:t>
            </a:r>
            <a:endParaRPr lang="en-NZ" dirty="0"/>
          </a:p>
        </p:txBody>
      </p:sp>
      <p:sp>
        <p:nvSpPr>
          <p:cNvPr id="3" name="Content Placeholder 2"/>
          <p:cNvSpPr>
            <a:spLocks noGrp="1"/>
          </p:cNvSpPr>
          <p:nvPr>
            <p:ph idx="1"/>
          </p:nvPr>
        </p:nvSpPr>
        <p:spPr>
          <a:xfrm>
            <a:off x="472852" y="1066800"/>
            <a:ext cx="8229600" cy="4525963"/>
          </a:xfrm>
        </p:spPr>
        <p:txBody>
          <a:bodyPr/>
          <a:lstStyle/>
          <a:p>
            <a:r>
              <a:rPr lang="en-NZ" dirty="0" smtClean="0"/>
              <a:t>How many different species?</a:t>
            </a:r>
          </a:p>
          <a:p>
            <a:endParaRPr lang="en-NZ" dirty="0"/>
          </a:p>
        </p:txBody>
      </p:sp>
      <p:pic>
        <p:nvPicPr>
          <p:cNvPr id="4098" name="Picture 2" descr="http://thecostaricanews.com/wp-content/uploads/2009/11/Heliconius_spec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38" y="1805963"/>
            <a:ext cx="3929262" cy="48974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1805963"/>
            <a:ext cx="990600" cy="4594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17595" y="2381150"/>
            <a:ext cx="461010" cy="1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22860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80316" y="2286000"/>
            <a:ext cx="67496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57600" y="28956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2934237"/>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5000" y="28956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33800" y="3555642"/>
            <a:ext cx="1195741"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11190" y="3581400"/>
            <a:ext cx="46101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7600" y="41910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8200" y="41910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76629" y="4216758"/>
            <a:ext cx="507111"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39747" y="4800600"/>
            <a:ext cx="81670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20793" y="4800600"/>
            <a:ext cx="988215"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634796" y="4837634"/>
            <a:ext cx="613604" cy="104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33800" y="54102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24400" y="5443388"/>
            <a:ext cx="381000" cy="86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557196" y="5414402"/>
            <a:ext cx="898377" cy="94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55888" y="5981500"/>
            <a:ext cx="735112" cy="1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2000" y="6001372"/>
            <a:ext cx="557822" cy="94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791200" y="59436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657600" y="65532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661079" y="6617595"/>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791200" y="6629400"/>
            <a:ext cx="381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89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144000" cy="762000"/>
          </a:xfrm>
        </p:spPr>
        <p:txBody>
          <a:bodyPr>
            <a:normAutofit fontScale="90000"/>
          </a:bodyPr>
          <a:lstStyle/>
          <a:p>
            <a:pPr>
              <a:defRPr/>
            </a:pPr>
            <a:r>
              <a:rPr lang="en-NZ" i="0" dirty="0" smtClean="0">
                <a:solidFill>
                  <a:schemeClr val="accent1">
                    <a:lumMod val="25000"/>
                  </a:schemeClr>
                </a:solidFill>
              </a:rPr>
              <a:t>Describe what is happening in each </a:t>
            </a:r>
            <a:br>
              <a:rPr lang="en-NZ" i="0" dirty="0" smtClean="0">
                <a:solidFill>
                  <a:schemeClr val="accent1">
                    <a:lumMod val="25000"/>
                  </a:schemeClr>
                </a:solidFill>
              </a:rPr>
            </a:br>
            <a:r>
              <a:rPr lang="en-NZ" i="0" dirty="0" smtClean="0">
                <a:solidFill>
                  <a:schemeClr val="accent1">
                    <a:lumMod val="25000"/>
                  </a:schemeClr>
                </a:solidFill>
              </a:rPr>
              <a:t>scenario. </a:t>
            </a:r>
            <a:endParaRPr lang="en-NZ" i="0" dirty="0">
              <a:solidFill>
                <a:schemeClr val="accent1">
                  <a:lumMod val="25000"/>
                </a:schemeClr>
              </a:solidFill>
            </a:endParaRPr>
          </a:p>
        </p:txBody>
      </p:sp>
      <p:sp>
        <p:nvSpPr>
          <p:cNvPr id="4" name="TextBox 3"/>
          <p:cNvSpPr txBox="1"/>
          <p:nvPr/>
        </p:nvSpPr>
        <p:spPr>
          <a:xfrm>
            <a:off x="636588" y="2362200"/>
            <a:ext cx="403225"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1</a:t>
            </a:r>
          </a:p>
        </p:txBody>
      </p:sp>
      <p:sp>
        <p:nvSpPr>
          <p:cNvPr id="6" name="TextBox 5"/>
          <p:cNvSpPr txBox="1"/>
          <p:nvPr/>
        </p:nvSpPr>
        <p:spPr>
          <a:xfrm>
            <a:off x="3400425" y="2389188"/>
            <a:ext cx="404813" cy="522287"/>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2</a:t>
            </a:r>
          </a:p>
        </p:txBody>
      </p:sp>
      <p:sp>
        <p:nvSpPr>
          <p:cNvPr id="7" name="TextBox 6"/>
          <p:cNvSpPr txBox="1"/>
          <p:nvPr/>
        </p:nvSpPr>
        <p:spPr>
          <a:xfrm>
            <a:off x="6003925" y="2427288"/>
            <a:ext cx="404813" cy="523875"/>
          </a:xfrm>
          <a:prstGeom prst="rect">
            <a:avLst/>
          </a:prstGeom>
          <a:noFill/>
        </p:spPr>
        <p:txBody>
          <a:bodyPr wrap="none">
            <a:spAutoFit/>
          </a:bodyPr>
          <a:lstStyle/>
          <a:p>
            <a:pPr>
              <a:defRPr/>
            </a:pPr>
            <a:r>
              <a:rPr lang="en-NZ" sz="2800" dirty="0">
                <a:solidFill>
                  <a:schemeClr val="accent6">
                    <a:lumMod val="75000"/>
                  </a:schemeClr>
                </a:solidFill>
                <a:latin typeface="Britannic Bold" pitchFamily="34" charset="0"/>
              </a:rPr>
              <a:t>3</a:t>
            </a:r>
          </a:p>
        </p:txBody>
      </p:sp>
      <p:cxnSp>
        <p:nvCxnSpPr>
          <p:cNvPr id="8" name="Straight Connector 7"/>
          <p:cNvCxnSpPr/>
          <p:nvPr/>
        </p:nvCxnSpPr>
        <p:spPr>
          <a:xfrm>
            <a:off x="2895600" y="2452688"/>
            <a:ext cx="49213"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3255" name="TextBox 14"/>
          <p:cNvSpPr txBox="1">
            <a:spLocks noChangeArrowheads="1"/>
          </p:cNvSpPr>
          <p:nvPr/>
        </p:nvSpPr>
        <p:spPr bwMode="auto">
          <a:xfrm>
            <a:off x="2970213" y="3360738"/>
            <a:ext cx="2949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A forest fire kills 95% of</a:t>
            </a:r>
          </a:p>
          <a:p>
            <a:pPr eaLnBrk="1" hangingPunct="1"/>
            <a:r>
              <a:rPr lang="en-NZ"/>
              <a:t>the butterfly population</a:t>
            </a:r>
          </a:p>
          <a:p>
            <a:pPr eaLnBrk="1" hangingPunct="1"/>
            <a:endParaRPr lang="en-NZ"/>
          </a:p>
        </p:txBody>
      </p:sp>
      <p:cxnSp>
        <p:nvCxnSpPr>
          <p:cNvPr id="16" name="Straight Connector 15"/>
          <p:cNvCxnSpPr/>
          <p:nvPr/>
        </p:nvCxnSpPr>
        <p:spPr>
          <a:xfrm>
            <a:off x="5942013" y="2457450"/>
            <a:ext cx="50800" cy="42672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3257" name="TextBox 21"/>
          <p:cNvSpPr txBox="1">
            <a:spLocks noChangeArrowheads="1"/>
          </p:cNvSpPr>
          <p:nvPr/>
        </p:nvSpPr>
        <p:spPr bwMode="auto">
          <a:xfrm>
            <a:off x="6215063" y="2944813"/>
            <a:ext cx="154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Years later…</a:t>
            </a:r>
          </a:p>
        </p:txBody>
      </p:sp>
      <p:sp>
        <p:nvSpPr>
          <p:cNvPr id="53258" name="AutoShape 2" descr="data:image/jpeg;base64,/9j/4AAQSkZJRgABAQAAAQABAAD/2wCEAAkGBhISEBQUEhQWFBUVFxcWGBcVFBgWFRYWGRcZFhUVFxQYHSYfGBkjGRUYIS8gIycpLiwsFx4xNTAqNSYsLSoBCQoKDgwOGg8PGiwkHyQsNCksLCwvLCwsLCwsNCwvLCwsLCwsLCwsLCwqLCkvLCwsLCwsLCwsLCwsLCwsLCwsLP/AABEIANAA8wMBIgACEQEDEQH/xAAbAAABBQEBAAAAAAAAAAAAAAAAAQMEBQYHAv/EAEkQAAIBAwEFAwQQBAQGAgMAAAECAwAEERIFEyExQQYiURQyYZMVFiM0UlNUcXOBgpGys9HSQmJyoQckM5JDY4OiscFk8ESjwv/EABkBAAMBAQEAAAAAAAAAAAAAAAABAwIEBf/EAC8RAAICAQMDAQcEAgMAAAAAAAABAhEDBCExEhNBURQiYXGh0fAykcHxBbFCgeH/2gAMAwEAAhEDEQA/AOpbD2DbG2gJghJMUZJMSZJKDJJxU72vWvyeH1Kftpdge9Lf6GL8C1YU23Ykiu9r1r8nh9Sn7aPa9a/J4fUp+2p00oVWY8lBJ+YDJqgsO3NtM6KgmJkICk28gXjyy5XAHprUYTkm0uBNxWzLH2vWvyeH1Kfto9r1r8nh9Sn7asKTNYsdED2vWvyeH1Kfto9r1r8nh9Sn7an5paLCkV/tetfk8PqU/bR7XrX5PD6lP207NtRFmjhOdciuy8DjCY1ZPIecKl03a5DYr/a9a/J4fUp+2j2vWvyeH1KftqwquvNuxxzxwEO0kgyAiMwC5C6nI4KuTjJoSb4B0hfa9a/J4fUp+2j2vWvyeH1KftqPtjtVBbSLHJvCzLrASJ5O7nGTpBxxqVsnbMVzHvIW1LkqcqVIYc1KsAQa04TUeqnRm43R59r1r8nh9Sn7aPa9a/J4fUp+2rCot5tFYmjDasyvu10qWAbBPeI80YHM8KyrfBqkM+161+Tw+pT9tHtetfk8PqU/bTm0dqRwbveEjeSLEuAT32zpBxyHDnSbW2xFbRmSZtK5AHAkknkqqOJJ8BTUZOq8i2R49r1r8nh9Sn7aPa9a/J4fUp+2mdjdp4LlmWMsrpgskiNG4B5NpbmPTVtRJSi6YKnwV/tetfk8PqU/bR7XrX5PD6lP21YZpi9vUhjaSRgqICzMeQA60tx0iN7XrX5PD6lP20e161+Tw+pT9tOx7URpjEA2oIJM6GC6WOB3+Wr0c6lUO1yCpkD2vWvyeH1Kfto9r1r8nh9Sn7ar9oduLWGV45DIDHjWRC7KuQGGWUEcjV5b3CuquhDKwBBHIg8QQa1KE4pNpmU4vgrDsa0DkG3hA+hj/bT3tetfk8PqU/SoV52mt1QuwkPupgCiJzI0i5yETGWHA8RwqZZXivr3TagjaHXqr4DFTnqAwyKHGSVsaaex69r1r8nh9Sn7a8N2etcj/Lw+pj/bUwXa9eB8Kci48fGsWx0jk/a+yjS9lVY0UDRgCNAB7mp5YpKf7be/pfsflpRV03RBpWdG2B70t/oYvwLVhVfsD3pb/QxfgWrCoPkuiNtP/Ql/of8ACawXYq/UR2qnaUeNKjyXTDniCBHq87OcHxrorrkYPWoibJgBBEUYI4giNQQRyI4VfHlUYOL8/L+TEoNyTMFsK9Ty4oZpWt4zObbLEiRxjerqz7po7wUHNV+zNoe6o0bsBNbXTENdNNK2IyytKvBY3yOAXlg11BdnxAKAiAIcqNIwp8VGO6fmpiWytoVZykSKNTM2hVAyMMScdRwPjV1qY3+n4f7J9p+pgdnWGtrQNLMRPZPLJ7vJ32QKU46uAGrkMchnPGm7G7WU2Aurh0je0k1HfGMOyyYUM4I44XOepUeNbbY+3LG4bTbvGzIuAAuCE5d0EDufNwr1N2Zia4SUhdCRPFutC6CGdXzjlwK8sda089Oppr8f3+glj2uO5itnX8pFpJqLyLa3+7ZuLOqsoib05AXj1qX2EuGNxHplVg9uXlXymSd2bIxKVK6YmyWBXPXrit8LVMghVyowpwMqPAHoOFNJbRRB2VETOWcqoXOOJJwONTlqVJNdPP8A79zSxNNNsxnaWeNr2dLmd4Ujt1eALKYgzktrcYI1sCFGONM9n4Glv7WScvvTZCVu+wywdUGVzyKnJXkTx51fHtZsydkUyxSEsAgZC3eYgDTqXgSSKubG5hmAli0v5yBwOPdbDLkjONQ/tTeSUIU4tbUJQUndmX7QxzttSMW8ixy+SSEFlDggSDu4J4ZOOPHGOVUtvdx+RqrGQzTXbCdWmFuu/CksksijKxYUEBeJ4emukmBdWrSNQGNWBqx1APPFNS7MhcNqjjYMQWyikMRyJyOJ+esx1CUVFr83+45YndpnNLa+zFbLJOyxeWTxs6zvgRaOC70nUU48GPHBzwqds+8bVCiSu8S7SMcTGRjrj3Lkrrz31DeOf7VsNodnI5ZIW4KInaQqEGJNUZjIb6j6eQqNd9odn27rC7xIyEFU08IyeR4DCHj6OdW7yntGLfw/cx265ZireaN/JXeZmumvhvY2lJ0hZWAG6JwoUacEAeca1fbSQRzWM8n+jFMd4eiFkKo7eAB69M1oFsYSdYRCWw2rQuSR5rasccdDT8kYYEMAQeBBGQR6RUJahOSdcX9Tax7M57e9o5TPd7l7eUrbSsksEeZEAYbtGkyQSAScDqKrorpltbvdzDR5GJCq3Uk7CTI0y62UbssNWVB6DhXTraxjjGI0RAeYVQoPzgCvMezIVVlWOMK3nAIoDf1ADB+utLURWyj6CeJvezA7TeW1e4EEkpLWAmOqRpDvN5paVQ2dJ05PDA9FV9xk2l4qyK0awRSaFupLgiTXwcuygAOucpnmvIV1JoUB1FVyF06sDOnnjPwfRVfBPZgrDHuhv1Z1RVGmRBjU3AYYYPWtR1O36d/t/Qni+Ji9o3rReUeSyuyps+IoRIZMZmYO4OTlgNXe9HorRdlPJVmkS2uJJhu42ZTI0sak5wwkbOHbquenKtBDYxL5qIuF091QO7z08ByyeVLa2UcYIjRUB4kIoUE+JxU551KLSX58TccbTsxsG27a3vdpeUSIgYxYVmGXAiOoBebcwMemqzYOy2kOz4JWlRTaySFFkZCQJQyBtJ8GX7sV0N9nRFtRjQt8IopP34z0p0266g2BqAwGwNQB5gHnin7Qktl+JULtN8/m9nM5YBMYt47nO054uErDCEk4XB4EaRgjkMgc60HYW3jSa9VWJcXDrpMhY6B5rFSeZJPe64A6VopNnqDlVTg2vGkecebDh5x8edLCsauzBFWRsaiFAZvDLcz9dE9R1R6V+b2EcXS7HprcEg+FP0KKK5C5yrtt7+l+x+WlFHbb39L9j8tKWrLgg+TouwPelv8AQxfgWrCq/YHvS3+hi/AtWFRfJZBRRRQMKy3+InvRC3+kJ4TN4brX3s+jOK1NeJoVdSrAMpGCCMgjwI61vHLokpehmS6k0Y/b7xSXtgIGUvqkyYiMrAYiCcryGcY9Iqu2ftq6YiMuxexiuWn4n3WRCyQBvhAga/TWz2b2etrckwQxxluZVcE+jPh6KkQ7OjV3dUUNJguwHF8DA1HrgV0d+NdNXS2v/v7ku27uznmy9q3W7ZjLIRJZyykvPEzawuVlhRDqRckjGOHCth2TtnFsjySyStMqSHeHIXUi5VB0WpFt2ZtY95ogjXegq+EA1Kean0cTwqwhgCKqqAFUBQByAAwAPqFZzZozVRVGoQa5ZmdlRj2WvBgYEVtjgOHn8vCs/sEyxJZyrNJiW8lhMWRutBeYnu44tlc6j4+gV0JLCNZGkCgO4AZgO8wXzQT6M0ymxYAqKI0AjcyIMcFkOSXHg3ebj6aazrivT6JoXbZgze3K2clx5RMWe4a3A1DTGhn06l1cA/AqGY8NQ8KJ9r3SQvFrkwbqGIEzwvcIjozPGZQSqsWUAFuj1vV2NCImi3abtixZNPdYscsSPSeNNR9nLZYTCIYxExyU0jST4nxPprftEPMfJl4pepXdjLiZo5VlYtu5WVC0qSyBcKdEjISNSkkceOMVmtm3ISyulKwPN5RN5Ss76MpljnxPDTp+ut/YbNihQJEixoM91RgceZqJfdmbWaQSSwRu4/iZATw5Z8frrEc0VJ2tnv8AsaeN0jCT7ankWJYi8CJZJMqwypEqscjU7SnvxrpA0/Pmpt1dXM0kuqeSIpYRXBEMg0mXD8QRnukjpz4eFbG/7PW02jewxvo83Uo7o8B6OHLlTrbJhLMxjXLpumOPOjGcIf5eJ4emt+0Q8RM9qXlnPr7bt1LpxJIhSzhmBSWKJNbrqaWXeEB0BGMD01Z2lzNJdzPLPJGkENvOyRtlCzREuMDOpMgnA58K01x2ZtZBGHgjYRAKmUB0qOSj0cBwqUmzYg7uEUNIFVzjiyqCFB8QAT99J54VSj4+w1jlfJzm1vJnJQzXG7nsppcyyoztgKVkVEyIQckac8s+FSNm30kKWe7dnHkNxLoJyusKrImB0XzQOgrZ2nZe0iOY4I0OGGQoBwwww+YjpXuz7P28RUxxIhTWFwPN1nLgfOQM1qWog9kvzcSxS9TH7L2hKj2bC6ec3cUjSozBghEW8Dxgf6YVjpx81eNhXtwvsfI1zI/lMc2sSMDGNEepGxjgQebczxrZ2fZ22iZnihjRnyGKqASDzHzHwr3FsSBREFjQCHIj4eYGGGC+GRwpS1EH4/18fuv2BY5ev5sY/shtKYXMSXEkzGWNyrb5J7aYjDGSMgZjwM4A4ccHpW/qtsOzttC7PFDHGzc2VcHBOSPQM+FWVQzTjOVxRTHFxVM8jnXjdgtmvCudZHSnxUSgtJS0lAHKu23v6X7H5aUtJ229/S/Y/LSlqy4ItbnRdge9Lf6GL8C1YVX7A96QfQxfgWvZ2xBvtxvo99jO63i7zGM53edWMeipeSqJtFJqpNVIZ6orzqpp72MMFLqGY6VUsAzNp16QM5J0jOB040AP0V51UoNAC0UUUAFFFFABRRRQAUUUUAFFFFABRRRQAV4kfAJ8ATXuvEqZBHiCKAMtsft8ksO/nRbaEqjB3uIn/wBTzFZU4ox8D83OrRO1loTIN/HmNN4+WxpQAEsc+AZc9RqGedVln2CjitbeFN2rxPbPJIsSqZjAwbLY4knB4knGar7n/DTU9xmYaZd80eUdnjeZ1kYkmTQVDJyVVLA4J4CqVAzuaO37WWbgFZ4zkuOB6xoJZAfAqhDEHkDR7a7QuEE8ZYpvANXNCm8Df7O/jnp44xWVi7G3crzPJKkcnlMza90THJHNZQwOUTeZXBUgamPFePOnIv8AD5kfXvQy7tRgpJqEq2nkmtfddAGkavNLc1zg0dMfUVsv4e2NkY3lFzGUVkUkNnvOMoAMZbUOIxnIB8DUqHtLavjRNG2WjQaWzlpUEkQGOepCGHorN2/YaQaJIp0EkfkujVESmbeCW3bUocEqyzMRggqQOJr3Y9nJfZOKR9TJBAuuQrGkc1yFdI3SND3dMc8oPADivPGaVR9R2zR3PaO2jmEDzIspGQhPewQSOHiQrEDmdJxTPZbtCL2336rpRmYKNQYlVOAxwO6T4cceNVW0uyha6MpnRIZZ7eZ42T3QzQad0scpYAKxRcjSTwOOZq67ObK8mtY4dWvQCNQGM5Ynlk+NJ1WwK7Oe9tvf0v2Py0paTtt7+l+x+WlFUVUTd2dG2D70t/oYvwLWBFjcRzLELUvL5e87Sva7yOSJ5gyzrdagImSEldPE5AAGONb7YPvSD6GL8C1F2X2hE91cQCJ0EAj77jTvNZkUlVIzpBjIDdenDicJtWUqzDbMh2myYla6DNPaiXAkXSTORcNE7HAj3fMRjQBpOc5r0qbTElspa6CqzKrESOSVvXHu+nAZTbCPvS8NJYjLV1ACjFPufAXScr2vDtBbQFPLWmke9fIkmO7KO62qCNBkBkwRqIQ4y2rIFSF2feJcXDQrPvGuZZVLhjEdWzWELZbu434Cnw0oDyFdMxRijufAOk5ps+2vZNCBr9YWmtg7Ss6Tg7qbyvvecsOrc8eQbOnpWw7FtP5DB5Tr32jD7zz+DEAtnrpA49au8UtZcrNJUFFFV+2tpbiLWBk5CgdMnx9GAaIxcmooZPorMbM7Xrk+UtHEvMOzBF8NJLHGTnhxpq77YNvDuwrRg8DzLjxBBwAenPpV1pMvU41uZ6ka2imracOisOTAEfWM1T9odutAVVACxGok8gM4HDqalDHKcuhcmi8orO2/bGIREzOiSDVhC6q0mBnuKTk1V7L7cyPOqyKoR2CjTnUpJwMknvcceFEscotpnHn12HBOMJveXBtqWoO1tobmIvjJGAB4k8qpNm9sBk+UNHGuM6ydCj0MWOB99ajgnKDmlsjrtGopayd72wbee4hGjHJs51+kMDjHgeNaWxuRJGrjkwBpTwzxpSl5BOx+iiipDErOdtLqVBbaGlSNpwszQLrmCbuQqFUKxIMgTOAeGema0lV21NkQ3S6Jo1kQEMAwz3hyYdQeJGR4mnGk9xPg51YbR2jLavMss7MlpAygKuHkeSZJ34IdTrGoIVc4IHA8AS42ptLTBpebSxl3b7qUlmEyCNJh5Pqcbst5yxhl72ciumWtmIkVIwFRQFVVACqBwAAHIU5vx14GqdfwM9JjNgzXnliGR5mjkk2ghRlG7RIpwLYr3QRlc4JPeHzVAsLW5F7JGslyivfzPIQvAxeTh4grsmkKzKF4H+EDga6JFyFZkdsndbpobcnyaRUImkEBKGMSNKdSnQoB4A8SOPCkm3wgpGW2TtK9lkGvygoZrN8TRljGTNKJhqaFApVQmdAIXhhjxJ1n+HULJs+JHMmtS6sJQQysHbI4gZHp45zzNV6/4huCoe1ZGe3E4TeZfW5xFHjTxDEourozgY61s4mOBnGcDODkZ64PUUTb9AVHLe23v6X7H5aUUdtvf0v2Py0orSexNrc6NsH3pb/QxfgWvNtsnRdTXGrO9jhj0483dGQ51Z453nh0r1sD3pb/AEMX4FqfUmWQUtFFIYUUUUAFFFFABULauzhNGUJxxBB8CORqbVVt3aTRoqRYM8zbuIHiA2MtIw6oigsfHAHNhWotp2gMDtns7v38n1a13m7OMqrzLG82g8clUCKD/NKB/Acz9gbH32FaQjKJMhYZaSCQAqwbPF1J0NnqFY+eK0NpYrHdW8KZKwQyyEnixeR1QOx6s2J2J6kmolrs9jARDjf2VxMIwTgMpbWIWPRXhkQeghW/hrq9qyXdkulWaqCIKoUclAA+YVnu2NsmlXJO8zu40UZaVjxEajI48Cc8gAScAZqbJ2jhFsk41ESYCIB7q8hyBCE+M1AgjppbOACaprqxld1WQ/5q5DL3DlbS1GDMI2+EQVUyc2d1PmqAIY5ShLqXJtlRbdkPKbeWfGZML5OQ2B7k2pmRiOAlkDLqxxQIeGcV77I7JjknVmfzQJY1043kZPdkH9JIVl5qwweBBboEFuqKFUBVUBVA4AKBgADwAFZifZI8oeDUY2Ja6tZAOMchOLhAP4k1MGKHzhMw/hBDlkc23I5c2jw5ZxnONtGh2nYLNEUbhnGD4EcQa51t3s+ZC1sHyC0cUhXugvIVYRZ58ItUjf8ATH8Rxq37TMIihQC8DCIQkkqZGBKyA8zBpVn1/BRhwZSK8wbNEdxaQBixjWa5d2HeeU4i1t0yxnkbHTSAOAFax5pwi4p7HQ0pFB2d2UZgiNIQ27jkUsNRkiYAZB6ujZjb5lb+PFdAtLcRoqLyUAD6qy0Fg+7k3I92s7mYxjkHWRt8YSeivHKF9BVG/hrS7Nv0miSWM91xkZ4EeIYdGByCOhBFLLlnNJN7I1ElUUUjNgVA0MXUuMAdaciYYpIl6nma9GIUAe6j3UQIr0Z8HB++llYYoAWNeAqgv+ye8W9XekC8aMt3QdKpHHGyc+8HWMgnhjV6K0QpcU02uBUUvaDYJulVN4Y1USHujva2jaONgc8NBcsB8IIeGKf7P7K8mt1iyp0lz3F0INbs+lEydKLq0gZOABVnikovYKOVdtvf0v2Py0paTtt7+l+x+WlLVVwSfJ0XYHvS3+hi/AtWFV+wPelv9DF+BasKi+SqCiiigYUUUUAFFFFAHiSQAEk4AGSTwAHiTVJsNTO7XbcnGiAH+GDOQ+OjSkBz/KIxzBo203lEq2i+aQHuCDyiz3YvnlIIP8iP4irzTwp8CKjZQ1Xd3J4GKEfMke8P/dO1RJ9opa3VwXzplSGRVUameXvQFEXmWISEAf8AjjRsXaMcNkbiQ4EryTcAWZjLKxiVVHFmKlFAHPhUQ20vldrdXGAztJCsXAiBZIy6d4c5S0QDMPh6RwGW1W4hmzs2troXN0qItxq4A+52krYONXL3VVAeThl1AHBquuz8RkL3Tghp8aARgpbrndLjoWyZD1y+D5opntHELplsv4HXXcEcxCDhUBHmtI4wD8FJMcRUrYN+7BoZj7tCQrnGN4pzu5gB0cA56BlcdKG7VguS3qo7SWzGISRjMsDCZBnGrSCHjz01xs6+gsD0q3zVDthvKJhar5mBJcEH/hnOiHI6yEHP8it8JayuRsrre0e8xfxNofSPJNQIUwHDHerzxMcHxVVjIwwOZfZ2+Nxc3MpQxsgitzGxGpGUGWQHHAjMwww4MFyOFPbHUQTy23JDmeDw0M3usY/olOcdFlQdKrdm2EhhW8tx7tI0khU91biF5GdImPQhCpRz5p/lJFbMltZ9y/uE6SxxTD0speKT7gsP300P8rdY5QXTEjwjucZI9AlAz/Wp6vTY2iklxZzpnD7+3YEaWVyu9KOp4qym3II8auNp7PWeJo3zhhzBwykHKup6MrAMD0IFZZolA1GvGJwBxxxNRNhbRaRGSXAmhO7lA4AkAFZFHwHUhh4ZI5qasIRzPjWRnmK5B4cj4Gnqbltw1NsWQDHEdfGgB9kBpjdYYY5U5FOGpU55oAcooooAKSlpKAOVdtvf0v2Py0paTtt7+l+x+WlLVlwRfJ0XYHvS3+hi/AtWFV+wPetv9DF+Ban1F8lULRRRQMKKKKACoe1dorBE0jAtjAVV853Y6UjX+ZmIUfPUp3A5kD5+FUVt/mroyc4bZmSPwefGmST0hATGP5jJ4Kaa9REzYezWijJkIaaQ7yVhyLkAYX+RVARfQo65pO0u0dxZzyZwVjbT6XIxGoHVi5UAdSQKk3m0Y4kZ3cKqDLHOcdAMDiSTwAHEk4FZbaVvJcPA86lS9xFuYDziRW3zSyD44pER4IDpHEsS0re4nsiw7P7DbEUk4wYkCQRHBEKhdGtscDOy8yMhQSqnzmaT2vcJaPKf+AUn6A4hdZGAzwyVVh9dXDOAMk4Hpqh2iBdziDIaGMCSbkVZjncwnoeshH8sfRqFu7BtLYl9n7JlRpZRiadt4456BjEcQI6ImB6TqPWm9vWzIVuYlLSQg6lHOWA8ZIwOrDAdf5lxwDGvfZactaQhj30QRv4648xtkfOhq0dwOZA+vFJ7Ma4K6/24iW4mT3XWF3Sqf9Vn/wBNVP8ANkcegyTwBr1sTZZhj7za5XYySv8ADkbGSPBQAFUdFVR0rM7GZBe6jkWzNN5GSRoEv/5JHgG75j/lE2MBlrao4I4HPpBzTaoFuZ3t3Gy2rXEZxLAGZDg5OtTGyYHElg3AD+JU8Ku9mRosMaxEGMIgQg5BQKApB8NOKr9vNre2hB8+dXYddEIM3HwGtIx9qm9iyC3kktWIVUO8hyQAYZCe4M/AfUuOi7uj/iK0mQO1+zDF/nI/+G8UsyAZ3ixsO+gHKYR6lz/Ep0nkpXS2V2kqK8bBkYZBHUf+jnp0xXjadmJoJIjykRk/3KVz/es3s65aGKO7UExyoj3USjJjkKjeToo45DZ1oOeNQ7wIY5QeSw7QIYWF2me4NE4HN4OJ1Y6tESXHoMg/iqygu8AZ5HGCOII6EHrTkd0j40srAgMMMDkEZDDHMEdap9lEW8jWj43eDJbknhus9+HJ6xkjH8jJ4GkHyNArZpajLHpBKnP/AN6V6jugeB4H00jR4u7fIyOBp6JcAUjnJxTtABRRSZoAWkozRQByrtt7+l+x+WlLSdtvf0v2Py0oqy4IPk6LsH3pB9DF+BayfZa6hk2rcbicsEEiSK8+t5pd4rF1hzhIoR7mpAGdRHELk63YHvS3+hi/AtS47ZAchVBPUAA/fU06sqOUtJS1k0FFFFAGN7Ys2+UHzdPDwzk6vr5VX7K29ORNbwqrLFHrd9bB49edKIoUgtgFuYwDWl7WbSSGAllR3ORGHGQCFLM5HwEQMx9C4HEiqr/DXY+6iuJGyXmnYuWxnKAIwOOGQ4kHDhnOOFd6zrsqLjwTf6it2JFquYu6Gw4biMgYz3vnGcg9DivG0HczOWzr1Ec+I490D+2K38NlGhJRFUnmQACao+2V4kMJYACVgwV9ILIqozyyj+iNWYekKOtUWtTydXT4objsZXanaGe6hJZUEUc7wlkdjvHjAyWBUADJI4E8QfRUrspJKIbrRnGgEY+HyOPTpH9hVv2B2Msdk0TINO+lBU8RlSI3+fvo3GtPb2qRrpRQo8FGB9wric0pbLyeX7BJ6tanq2rg53Z3zRMZUxlFdzqYhSqqWbURk4wOeDxpbzaUlwI5ZQFMkUciqrFlVXUMMEgZPHjw51edvI40tHRUAM2oMVXiURGmkBx0Ij0f9SpfZWwQ2MCSKrmENECy5/0naIc/Qgrt9rj1rL0/A9Kt6Ki+aTyKDUO7qb7hwj/tkVEsduS2yroCMsk0UPujsih5CQpGlWycgAjh0roDwKV0kAjwI4fdWM/xB2cjx20KgIN8JOAwBjEQbh4NcKc+gVNamMoPG48uxyVblXvX3mrJ3mr06tWeX38MeFHbVnN0Q/IKunPLGBkj7WfuFbbYjRzRRTlFEjoCx0jIfk658QwI+qptzYRyY3iK+OWoA4++sZ9QsjW1UcOu0b1WLoUq3s57bdpJwiWrBQHgaVZC7bxo1kCMoXTjgDnOrzeNTuzLuLgBeqtqHTAHAn68caO3Vl/mrWWPAkiVihPBRmWKIKT0UmYBv5dVarZDQvCssKBBIobAUKR4qwHJgcgjoQa1HOoYnGuTpw43CCg3dKrOXIWWTujS4bACjBDZ80AcuPSrzaW3ZZ5HhmWNHt3wVRi2Q6BkkyyrgMrEDGeTCt6NnRa9ehdfwtI1ffzrC9r9nmHaUdzGoYvEEZDjTKqyBCjZ4DvSwgN0JB5KangyqM1Jo4NFoZaTqbldsv8AsYzbtwfNDDT4A47wH9qv54Aw4/fUHZl+hiRkA3bDKkLp4eBX+EjkQeIII6VMWXUcDl1qWafXNyqj10j1bR4WnqKKkM8PXI47qGWO73F6EhaS3jLT3EkjSFZyZbiTdsDAshxGCCgKjJ0grXXiKZFlGAQEXBGCNIwR4EY4itRlQmrOWBW8nhuQ7RrLbyw7uN5GYRR7xp5Y2kbJQxozqW72t4xnGK6P2f2ms9ukiroGWTTqDAGN2jIDrwZcocEcxg1P3C8OA4AgcBwBxkD0cBw9AohhVFCqAqgYAAAAHgAOAFEpWJKjlvbb39L9j8tKKO23v6X7H5aUtUXBNrc6LsD3pb/QxfgWrCq/YHvS3+hi/AtWFRfJVBRRRQMKbnmVFLMQqqCSScAADJJPQACvZrO7XnFxKYSQLeDElyx4KSBrSAnwxh3/AJdIPBzhoRRXtwZpDPKDoWM3BQ/wWkZ1wow6PPMgcj4MIU+bx1+wLIxW0SN54QFz4yHvSNx8XLH66zxhaSFC4Ie/uI2ZTzWBPdFjP/QiwR8KVvGtjitS4EkGaxe0P8zcA80eYWsY6GOJt/ePjwZoN1/0x8KtB2hvHSIJF/qzMIovQ7Akv8yIGc/0Y61B2faol0EQe52dssa9e9KQTk/C0QoSf+Z6aUfUGS+yhzahj/HJO/8Avnkf/wDqreqnskuLC2zzMMbf7lDf+6tWOBSlyNcGP7TkySTeESQ24+kupow/3IIv95q57NN3Z1+Bczj/AHPvR/aQVTwgvbwP/Fd3kc/2A++iB+aGCMfVVxsc4ubxOu8jk+p4I0z/ALomrT4oyuS5rIds1LPJ/wAqxuJPtbyF0/vAa19Z27hEtzeL/wDEjj/378n+2n76UdnY5cEjYJ0S3MPQSb5Po58vkejeib7quqy9lNpewm6TwCFz4sYxNFn5ikoHpf01pwaUhoznajZ4mmhTODLFdRA+BZEdT9RjB+qo3Z/aRU4IwtynlKL8CXgLuHj4SHX9t/CrTbhAmsz/APIK5/qt5x/5xVRJZNi4jjGZbafymActSygyGPPg5a4i9GQela8GXyaqO5U8jVL2vs0dImcZUSiN+nuVwDbvx6DMqn7OelWVm8U0SSJxV1DqeRwRkZ9PHlUbbGy2lgliDf6iMoz0JUhT9RwfqrK2Zp8FFsC6aBykvFXlMMpxgJd4GJMdEuFKv6JGxzfhsIUAHCsk+iUQTSL7lfRJDOOWmQjVA+R5rBy8eeepo/gjFzsG9fvwTHM0OAW5b2M53c4H8wBDDo6uOWM6kJFxRRRWDQUUUUAFJS0lAHKu23v6X7H5aUUdtvf0v2Py0pasuCL5Oi7A96W/0MX4Fqwqv2B70t/oYvwLVhUXyVQUUU3NMqKWYgKoJJJwABxJJ6ACgZA25tJokCxgNNK2iJTnBcgnU2P4FUFmPgviRVTc7NULDYqS28JluGPnPGrBpWf0yysqkfBZ8cFxUvYymV2vJRp1LphVuG7g87UQfNeQgO3gAi/wnPrs4u83l0c5uCN3npbrkQDHTUC0mPGXHStcC5FPum0B4W8OftztgfWEhb1lXRqm7Od/fz/HTPp/oixAn1HdM326f2/tBooTu8GWQiKIHkZH4KSPgrxc/wAqNSfoCItj7vdyTHzIMwReBfI8ok+8LGPDRJ41FsrnFjdXPWXfzg/yKpSE+qijP11I2lB5Ls8xRZ1BFhjOe8ZJWESuT8Iu+onxJNHaS3EWzJo0GAIDCo9BXdKP7itCLPZFvot4U+DGi/coH/qofaiUi2ZFOHmKwKeoMp0Fh6VUs32atxVNeDeX0KdIEedv63zDD/2mc/UKyuR+DztKMCexjUYVZHbA6KlvIgH/AHivduMbQm/nt4D9aSTA/wBnFLd8b+3HwYbh/r1QIPxNST8NoQn4dvOPrSSAj+ztTEXBqm2MAbi8bn7skf1JBEcf7narmqfs0vuczfDubg/7ZWjH9kFJDfJU28bPshNAy8CBkHM7y2fIHzkxafrNaq2uFdFdTlWAZSOoIyD9xqr7NECOVeWi5uR987yD+0gpOy3ciaD5PI8QHgnB4f8A9Tx035Ehe0ydyFvgXNsf90yxn+zmm71t1fQufNmjeFv6092i/wC0T/eKc7WnFnI3wDG/zaJUfP8A20x2rhO5aUcfJys4HiImDOo+ePWv2qaBibImENxLbjzH1Tw+gM3u8Y/pkYN80w8KvgKptuWh3KzQDVJARNGBzcYIkjHjrjLAenSelW1pdLIiuhDK6hlI5FWGQfrBrLGihsdnrJFd2jHAWV9JGAyrLi4jdfAq8hwehT0U0GlmhjuEUeV2xdJEBwJCCBPD6A+lXQnkd2eWcz5Pc9oKek8BU/1wtqX6yk0n+2vE3uF6G/4d0AjeAnRSY2+3GCufGJB1rQi0sL9JokkjOVcBgeRwehHQjkQeRBFSaz/vS5/+Pcv9UVy3/hJfzPTJWgrLGgooopDCkpaSgDlXbb39L9j8tKWk7be/pfsflpS1ZcEXydF2D70t/oYvwLUbZ/aRZbmS33csbICwMiBVkRX3bOnHOnVyLAZByMipOwfekH0Mf4Fqr2ZsCdb6S4leIgo0Y3SFGlUyBozPxwWjUFFI+Gx4ZxU9t7Kl3f3ywxl25D7yegFZ1to+XOkJGiLJeRScmUIQUi5eYW7zeITTxDHF1tzZpmhKg8chhnlkdKp+z/Z6RJdcgC4BAAIJJIx06YzXRjji7UnJ+94E78EHbfayOYG3AKxuwSSTPExlsS6VHwlyoOeGrPSrvbO31gGhBlyuRjgq8MKT9Y5eFZduwk+90cN3nz8jzf6eecVebf7PSO4eMBu6FIJAI08AePTFGGONzSm9jytBl1U+v2iNb7fn8j1htWK2sImyWEarHjHeZwADw8Scn681E2Nthbu7DsNO5jbdoTnvMcSSZxjIQKo699/Gvd32WdrIRAjeBt56M4xpz83XxqP2V7KyxOzzAL3SgUEE97mSRy4VOSh1Ppew8uTVLVwhBe55Hb3bsc08AIIjjl1knB1EKypw6KGcNn+UUvbHbyKNxgsxaN2xjACyK+PnIXH11Gj7JTbwKcaAfO1dPm55/Wk7U9lZZJt5EAwYAEEgEEDHXpjFWzxxRce2ymvnqIYW8CuV/Qv/AGxxeTicZIbgF/i1dV+rFQuzu0FkluJGOHcqcH+GJECqM9cMXY/SU0Oy7rZrECDIrFzx7pJzlc/Ma97B7POmsy93UhQAHJw3Mn7hRGOHtNt+8deF5HCLmt63+Yxbbcja+3hBCmMQqT0zIWLHwB7o9Gmnu0G1FS5gIyWhL6gMcVkTGnJ650N9VQrXsnNvQGwEBBLBuYHgOeTUnbvZ2V5i8YBDYz3sEHgOvThV+3pu4le1FN6Le52/GkKy8SG80DmT1B8MYqD2U2gnk5UnDR63c9DqdpCw9GWNebzs25tY0UguhJ54B1ecAf8A7yrzsXs46rLveBkUoADkgHmSRwzy+6pdGDtvfe/p/Q97GtibcQTSqQQJpdanwyiJpYekoTn+alvNrLb3srKNQdIw4HAh01Yb0kowH2RUWz7MyrKuvAVWByCCWwcgAc+OKc212flaYuoBDnPE40nqD6Kr29N3KvajO9EjtXtWNrJxk4nRlTA45IPeI6AcM/dUjZPaOKeGVm7ugEyK3HukHkRzHA1C272Wd7eJUILxA8CcBtXFseHGm9g9knWCYSkK0q6QAc6RxIJxwPHFcEunevU8rJl1i1bjGPuV/Hr8xOynaldMVs4OVURq/RtIwuR0JAH15rxH2kWyklgCmSNZCy6Tgor99o8Hnpdmxj+EgdKjbF7GzrcK0gVVRg2Q2dWOIAHTjjnivW3Ox07XDNGAyu2rJIGnPMEdfqo2OL2j/I+z9XT73VXG9fL5lp2n2xGqW0ynLCRZUHwl0lJAfAGORh8+KWTasV7Zy8TEyANnmY5Fw8Ugxzw4B9OMVG252SdoIViIZolKkEgas4JIJ5cRTmweyrpbzLIQrygDAOQoXJGSPSeNEem1Z3Y8useqUZR9yvrXr8x6321HdqbedNO8XScNwJxk6TwKnPFT6B1qHF20MB3MwMrRsUaVSMOFOA+n4RGMjoc44YpzY/ZqVZleQBVQ54MCWPTGOlVu1exc5uGMYUo7FtRYDTk5II5nBPSr544oyqD2N/5DJqccE9Ord7+TeQThlDKchgCD4g8RVKvbG3L3Y1ECzC71+GnLBiVXjkkFcEePDnVpY2e7iSMHzFC5+YYzWNtv8MGRnHlk+jEBThDr1wtI4L5iw2HfUOuckknBHPFR8npJypWt/JYD/EWDCnRKA1utwOCZwya1i06s7wjlwxkgZzWpiYlQSMHAyOeD1GRWPHYiUWltCJEMkMRUzlRr1Kh3CKQoO7SUq+Dx9xTmcmtB2espYrdElOXBc+e0mkF2ZE3j959KlV1HidOaUkvA1fk55229/S/Y/LSlpO23v6X7H5aUtUXBNvc6LsD3pb/QxfgWp9Umw9s24toAZogRFGCDIgIOheYzU72ct/j4vWp+tSa3KonUmKhezlv8fF61P1o9nLb4+L1qfrSodk3FGKhezlv8fF61P1o9nLf4+L1qfrQIm0YqF7OW/wAfF61P1o9nLf4+L1qfrRQWTaMVC9nLf4+L1qfrR7OW/wAfF61P1ooCbijFQvZy3+Pi9an60ezlt8fF61P1oAm4oqF7OW/x8XrU/Wj2ctvj4vWp+tA7JtRby708BzpmXb1uBwmi9an61Ht9q25yWmiyf+anL76aQrJ1idQ1daenTKmqWz2xCjkb6LB/5qff51WHs5bfHxetT9aKYDu9yn9vrqQo4VTptSDWfd4tOc/6qfrUv2ctvj4vWp+tFATsUYqF7OW/x8XrU/Wj2ct/j4vWp+tICbiioXs5b/HxetT9aPZy3+Pi9an60ATcUYqF7OW/x8XrU/Wj2ct/j4vWp+tAE0UtQfZy3+Pi9an60ezlv8fF61P1oAm4oqF7OW/x8XrU/Wj2ct/j4vWp+tAHN+23v6X7H5aUUz2xvI2vZSroQdGCHUj/AE16g0VdJ0Rb3P/Z"/>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53259" name="TextBox 26"/>
          <p:cNvSpPr txBox="1">
            <a:spLocks noChangeArrowheads="1"/>
          </p:cNvSpPr>
          <p:nvPr/>
        </p:nvSpPr>
        <p:spPr bwMode="auto">
          <a:xfrm>
            <a:off x="60325" y="52371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endParaRPr lang="en-NZ"/>
          </a:p>
          <a:p>
            <a:pPr eaLnBrk="1" hangingPunct="1"/>
            <a:endParaRPr lang="en-NZ"/>
          </a:p>
        </p:txBody>
      </p:sp>
      <p:pic>
        <p:nvPicPr>
          <p:cNvPr id="53260" name="Picture 2" descr="http://www.nature.com/scitable/content/ne0000/ne0000/ne0000/ne0000/4308521/10.1038_nrg818-box1_large_2.jpg"/>
          <p:cNvPicPr>
            <a:picLocks noChangeAspect="1" noChangeArrowheads="1"/>
          </p:cNvPicPr>
          <p:nvPr/>
        </p:nvPicPr>
        <p:blipFill>
          <a:blip r:embed="rId2">
            <a:extLst>
              <a:ext uri="{28A0092B-C50C-407E-A947-70E740481C1C}">
                <a14:useLocalDpi xmlns:a14="http://schemas.microsoft.com/office/drawing/2010/main" val="0"/>
              </a:ext>
            </a:extLst>
          </a:blip>
          <a:srcRect l="3690" t="12935" r="34756" b="3819"/>
          <a:stretch>
            <a:fillRect/>
          </a:stretch>
        </p:blipFill>
        <p:spPr bwMode="auto">
          <a:xfrm>
            <a:off x="60325" y="3727450"/>
            <a:ext cx="27701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TextBox 16"/>
          <p:cNvSpPr txBox="1">
            <a:spLocks noChangeArrowheads="1"/>
          </p:cNvSpPr>
          <p:nvPr/>
        </p:nvSpPr>
        <p:spPr bwMode="auto">
          <a:xfrm>
            <a:off x="420688" y="3340100"/>
            <a:ext cx="741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30%</a:t>
            </a:r>
          </a:p>
          <a:p>
            <a:pPr eaLnBrk="1" hangingPunct="1"/>
            <a:endParaRPr lang="en-NZ"/>
          </a:p>
        </p:txBody>
      </p:sp>
      <p:sp>
        <p:nvSpPr>
          <p:cNvPr id="53262" name="TextBox 18"/>
          <p:cNvSpPr txBox="1">
            <a:spLocks noChangeArrowheads="1"/>
          </p:cNvSpPr>
          <p:nvPr/>
        </p:nvSpPr>
        <p:spPr bwMode="auto">
          <a:xfrm>
            <a:off x="1752600" y="3405188"/>
            <a:ext cx="742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15%</a:t>
            </a:r>
          </a:p>
          <a:p>
            <a:pPr eaLnBrk="1" hangingPunct="1"/>
            <a:endParaRPr lang="en-NZ"/>
          </a:p>
        </p:txBody>
      </p:sp>
      <p:sp>
        <p:nvSpPr>
          <p:cNvPr id="53263" name="TextBox 19"/>
          <p:cNvSpPr txBox="1">
            <a:spLocks noChangeArrowheads="1"/>
          </p:cNvSpPr>
          <p:nvPr/>
        </p:nvSpPr>
        <p:spPr bwMode="auto">
          <a:xfrm>
            <a:off x="420688" y="5627688"/>
            <a:ext cx="741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50%</a:t>
            </a:r>
          </a:p>
          <a:p>
            <a:pPr eaLnBrk="1" hangingPunct="1"/>
            <a:endParaRPr lang="en-NZ"/>
          </a:p>
        </p:txBody>
      </p:sp>
      <p:sp>
        <p:nvSpPr>
          <p:cNvPr id="53264" name="TextBox 20"/>
          <p:cNvSpPr txBox="1">
            <a:spLocks noChangeArrowheads="1"/>
          </p:cNvSpPr>
          <p:nvPr/>
        </p:nvSpPr>
        <p:spPr bwMode="auto">
          <a:xfrm>
            <a:off x="1981200" y="5640388"/>
            <a:ext cx="742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5%</a:t>
            </a:r>
          </a:p>
          <a:p>
            <a:pPr eaLnBrk="1" hangingPunct="1"/>
            <a:endParaRPr lang="en-NZ"/>
          </a:p>
        </p:txBody>
      </p:sp>
      <p:pic>
        <p:nvPicPr>
          <p:cNvPr id="53265" name="Picture 2" descr="http://www.nature.com/scitable/content/ne0000/ne0000/ne0000/ne0000/4308521/10.1038_nrg818-box1_large_2.jpg"/>
          <p:cNvPicPr>
            <a:picLocks noChangeAspect="1" noChangeArrowheads="1"/>
          </p:cNvPicPr>
          <p:nvPr/>
        </p:nvPicPr>
        <p:blipFill>
          <a:blip r:embed="rId2">
            <a:extLst>
              <a:ext uri="{28A0092B-C50C-407E-A947-70E740481C1C}">
                <a14:useLocalDpi xmlns:a14="http://schemas.microsoft.com/office/drawing/2010/main" val="0"/>
              </a:ext>
            </a:extLst>
          </a:blip>
          <a:srcRect l="3690" t="12935" r="34756" b="3819"/>
          <a:stretch>
            <a:fillRect/>
          </a:stretch>
        </p:blipFill>
        <p:spPr bwMode="auto">
          <a:xfrm>
            <a:off x="6215063" y="3857625"/>
            <a:ext cx="27701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6" name="TextBox 23"/>
          <p:cNvSpPr txBox="1">
            <a:spLocks noChangeArrowheads="1"/>
          </p:cNvSpPr>
          <p:nvPr/>
        </p:nvSpPr>
        <p:spPr bwMode="auto">
          <a:xfrm>
            <a:off x="6554788" y="3467100"/>
            <a:ext cx="742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50%</a:t>
            </a:r>
          </a:p>
          <a:p>
            <a:pPr eaLnBrk="1" hangingPunct="1"/>
            <a:endParaRPr lang="en-NZ"/>
          </a:p>
        </p:txBody>
      </p:sp>
      <p:sp>
        <p:nvSpPr>
          <p:cNvPr id="53267" name="TextBox 24"/>
          <p:cNvSpPr txBox="1">
            <a:spLocks noChangeArrowheads="1"/>
          </p:cNvSpPr>
          <p:nvPr/>
        </p:nvSpPr>
        <p:spPr bwMode="auto">
          <a:xfrm>
            <a:off x="7888288" y="3532188"/>
            <a:ext cx="741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dirty="0" smtClean="0"/>
              <a:t>20%</a:t>
            </a:r>
            <a:endParaRPr lang="en-NZ" dirty="0"/>
          </a:p>
          <a:p>
            <a:pPr eaLnBrk="1" hangingPunct="1"/>
            <a:endParaRPr lang="en-NZ" dirty="0"/>
          </a:p>
        </p:txBody>
      </p:sp>
      <p:sp>
        <p:nvSpPr>
          <p:cNvPr id="53268" name="TextBox 25"/>
          <p:cNvSpPr txBox="1">
            <a:spLocks noChangeArrowheads="1"/>
          </p:cNvSpPr>
          <p:nvPr/>
        </p:nvSpPr>
        <p:spPr bwMode="auto">
          <a:xfrm>
            <a:off x="6554788" y="5754688"/>
            <a:ext cx="742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dirty="0"/>
              <a:t>3</a:t>
            </a:r>
            <a:r>
              <a:rPr lang="en-NZ" dirty="0" smtClean="0"/>
              <a:t>0</a:t>
            </a:r>
            <a:r>
              <a:rPr lang="en-NZ" dirty="0"/>
              <a:t>%</a:t>
            </a:r>
          </a:p>
          <a:p>
            <a:pPr eaLnBrk="1" hangingPunct="1"/>
            <a:endParaRPr lang="en-NZ" dirty="0"/>
          </a:p>
        </p:txBody>
      </p:sp>
      <p:sp>
        <p:nvSpPr>
          <p:cNvPr id="53269" name="TextBox 27"/>
          <p:cNvSpPr txBox="1">
            <a:spLocks noChangeArrowheads="1"/>
          </p:cNvSpPr>
          <p:nvPr/>
        </p:nvSpPr>
        <p:spPr bwMode="auto">
          <a:xfrm>
            <a:off x="8116888" y="5767388"/>
            <a:ext cx="741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dirty="0" smtClean="0"/>
              <a:t>0%</a:t>
            </a:r>
            <a:endParaRPr lang="en-NZ" dirty="0"/>
          </a:p>
          <a:p>
            <a:pPr eaLnBrk="1" hangingPunct="1"/>
            <a:endParaRPr lang="en-NZ" dirty="0"/>
          </a:p>
        </p:txBody>
      </p:sp>
      <p:pic>
        <p:nvPicPr>
          <p:cNvPr id="532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41402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a:spLocks noChangeArrowheads="1"/>
          </p:cNvSpPr>
          <p:nvPr/>
        </p:nvSpPr>
        <p:spPr bwMode="auto">
          <a:xfrm>
            <a:off x="0" y="14890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The allele frequency of the butterflies has changed due to a forest fire severely reducing the population size. This is a </a:t>
            </a:r>
            <a:r>
              <a:rPr lang="en-NZ" b="1"/>
              <a:t>population bottleneck.</a:t>
            </a:r>
            <a:r>
              <a:rPr lang="en-NZ"/>
              <a:t> The small population of survivors had different allele frequencies than the original population = </a:t>
            </a:r>
            <a:r>
              <a:rPr lang="en-NZ" b="1"/>
              <a:t>genetic drift.</a:t>
            </a:r>
            <a:endParaRPr lang="en-NZ"/>
          </a:p>
        </p:txBody>
      </p:sp>
    </p:spTree>
    <p:extLst>
      <p:ext uri="{BB962C8B-B14F-4D97-AF65-F5344CB8AC3E}">
        <p14:creationId xmlns:p14="http://schemas.microsoft.com/office/powerpoint/2010/main" val="202975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810000"/>
            <a:ext cx="5776913" cy="1570038"/>
          </a:xfrm>
          <a:prstGeom prst="rect">
            <a:avLst/>
          </a:prstGeom>
        </p:spPr>
        <p:txBody>
          <a:bodyPr wrap="none">
            <a:spAutoFit/>
          </a:bodyPr>
          <a:lstStyle/>
          <a:p>
            <a:pPr>
              <a:defRPr/>
            </a:pPr>
            <a:r>
              <a:rPr lang="en-US" sz="4800" dirty="0">
                <a:solidFill>
                  <a:srgbClr val="CC0000"/>
                </a:solidFill>
                <a:effectLst>
                  <a:outerShdw blurRad="38100" dist="38100" dir="2700000" algn="tl">
                    <a:srgbClr val="000000">
                      <a:alpha val="43137"/>
                    </a:srgbClr>
                  </a:outerShdw>
                </a:effectLst>
              </a:rPr>
              <a:t>Unpacking an NCEA</a:t>
            </a:r>
          </a:p>
          <a:p>
            <a:pPr>
              <a:defRPr/>
            </a:pPr>
            <a:r>
              <a:rPr lang="en-US" sz="4800" dirty="0">
                <a:solidFill>
                  <a:srgbClr val="CC0000"/>
                </a:solidFill>
                <a:effectLst>
                  <a:outerShdw blurRad="38100" dist="38100" dir="2700000" algn="tl">
                    <a:srgbClr val="000000">
                      <a:alpha val="43137"/>
                    </a:srgbClr>
                  </a:outerShdw>
                </a:effectLst>
              </a:rPr>
              <a:t>Question</a:t>
            </a:r>
            <a:endParaRPr lang="en-NZ" sz="4800" dirty="0"/>
          </a:p>
        </p:txBody>
      </p:sp>
    </p:spTree>
    <p:extLst>
      <p:ext uri="{BB962C8B-B14F-4D97-AF65-F5344CB8AC3E}">
        <p14:creationId xmlns:p14="http://schemas.microsoft.com/office/powerpoint/2010/main" val="341387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1371600"/>
            <a:ext cx="809783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62200" y="755650"/>
            <a:ext cx="3797300" cy="368300"/>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a:defRPr/>
            </a:pPr>
            <a:r>
              <a:rPr lang="en-NZ" dirty="0"/>
              <a:t>Step One: Read the info provided</a:t>
            </a:r>
          </a:p>
        </p:txBody>
      </p:sp>
      <p:cxnSp>
        <p:nvCxnSpPr>
          <p:cNvPr id="9" name="Straight Arrow Connector 8"/>
          <p:cNvCxnSpPr/>
          <p:nvPr/>
        </p:nvCxnSpPr>
        <p:spPr>
          <a:xfrm flipH="1">
            <a:off x="2209800" y="1219200"/>
            <a:ext cx="304800" cy="1219200"/>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638" y="5373688"/>
            <a:ext cx="4073525" cy="368300"/>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a:defRPr/>
            </a:pPr>
            <a:r>
              <a:rPr lang="en-NZ" dirty="0"/>
              <a:t>Step Two: Use this outline as a plan!</a:t>
            </a:r>
          </a:p>
        </p:txBody>
      </p:sp>
      <p:cxnSp>
        <p:nvCxnSpPr>
          <p:cNvPr id="15" name="Straight Arrow Connector 14"/>
          <p:cNvCxnSpPr/>
          <p:nvPr/>
        </p:nvCxnSpPr>
        <p:spPr>
          <a:xfrm flipV="1">
            <a:off x="228600" y="4298950"/>
            <a:ext cx="609600" cy="1066800"/>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0" y="5373688"/>
            <a:ext cx="3665538" cy="368300"/>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a:defRPr/>
            </a:pPr>
            <a:r>
              <a:rPr lang="en-NZ" dirty="0"/>
              <a:t>Step Three: Look for key vocab!</a:t>
            </a:r>
          </a:p>
        </p:txBody>
      </p:sp>
      <p:sp>
        <p:nvSpPr>
          <p:cNvPr id="19" name="TextBox 18"/>
          <p:cNvSpPr txBox="1"/>
          <p:nvPr/>
        </p:nvSpPr>
        <p:spPr>
          <a:xfrm>
            <a:off x="3175" y="5943600"/>
            <a:ext cx="4191000" cy="369888"/>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a:defRPr/>
            </a:pPr>
            <a:r>
              <a:rPr lang="en-NZ" dirty="0"/>
              <a:t>Step Four: Put key words in your plan</a:t>
            </a:r>
          </a:p>
        </p:txBody>
      </p:sp>
      <p:sp>
        <p:nvSpPr>
          <p:cNvPr id="20" name="TextBox 19"/>
          <p:cNvSpPr txBox="1"/>
          <p:nvPr/>
        </p:nvSpPr>
        <p:spPr>
          <a:xfrm>
            <a:off x="4298950" y="5943600"/>
            <a:ext cx="4881563" cy="369888"/>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a:defRPr/>
            </a:pPr>
            <a:r>
              <a:rPr lang="en-NZ" dirty="0"/>
              <a:t>Step Five: Write answer using linking words</a:t>
            </a:r>
          </a:p>
        </p:txBody>
      </p:sp>
      <p:sp>
        <p:nvSpPr>
          <p:cNvPr id="21" name="TextBox 20"/>
          <p:cNvSpPr txBox="1"/>
          <p:nvPr/>
        </p:nvSpPr>
        <p:spPr>
          <a:xfrm>
            <a:off x="1524000" y="6437313"/>
            <a:ext cx="7038975" cy="369887"/>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a:defRPr/>
            </a:pPr>
            <a:r>
              <a:rPr lang="en-NZ" dirty="0"/>
              <a:t>Step Six: Check your answer links back to the info at the start!</a:t>
            </a:r>
          </a:p>
        </p:txBody>
      </p:sp>
      <p:sp>
        <p:nvSpPr>
          <p:cNvPr id="17" name="Rectangle 16"/>
          <p:cNvSpPr/>
          <p:nvPr/>
        </p:nvSpPr>
        <p:spPr>
          <a:xfrm>
            <a:off x="2514600" y="2057400"/>
            <a:ext cx="1447800"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3" name="Rectangle 22"/>
          <p:cNvSpPr/>
          <p:nvPr/>
        </p:nvSpPr>
        <p:spPr>
          <a:xfrm>
            <a:off x="4732338" y="2057400"/>
            <a:ext cx="1135062"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4" name="Rectangle 23"/>
          <p:cNvSpPr/>
          <p:nvPr/>
        </p:nvSpPr>
        <p:spPr>
          <a:xfrm>
            <a:off x="1489075" y="2590800"/>
            <a:ext cx="949325"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5" name="Rectangle 24"/>
          <p:cNvSpPr/>
          <p:nvPr/>
        </p:nvSpPr>
        <p:spPr>
          <a:xfrm>
            <a:off x="4419600" y="2590800"/>
            <a:ext cx="685800"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6" name="Rectangle 25"/>
          <p:cNvSpPr/>
          <p:nvPr/>
        </p:nvSpPr>
        <p:spPr>
          <a:xfrm>
            <a:off x="7239000" y="2608263"/>
            <a:ext cx="998538"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7" name="Rectangle 26"/>
          <p:cNvSpPr/>
          <p:nvPr/>
        </p:nvSpPr>
        <p:spPr>
          <a:xfrm>
            <a:off x="963613" y="2836863"/>
            <a:ext cx="865187"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8" name="Rectangle 27"/>
          <p:cNvSpPr/>
          <p:nvPr/>
        </p:nvSpPr>
        <p:spPr>
          <a:xfrm>
            <a:off x="2813050" y="3768725"/>
            <a:ext cx="768350"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9" name="Rectangle 28"/>
          <p:cNvSpPr/>
          <p:nvPr/>
        </p:nvSpPr>
        <p:spPr>
          <a:xfrm>
            <a:off x="3627438" y="3768725"/>
            <a:ext cx="1020762"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30" name="Rectangle 29"/>
          <p:cNvSpPr/>
          <p:nvPr/>
        </p:nvSpPr>
        <p:spPr>
          <a:xfrm>
            <a:off x="5011738" y="3768725"/>
            <a:ext cx="855662"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31" name="Rectangle 30"/>
          <p:cNvSpPr/>
          <p:nvPr/>
        </p:nvSpPr>
        <p:spPr>
          <a:xfrm>
            <a:off x="3197225" y="4081463"/>
            <a:ext cx="1530350" cy="228600"/>
          </a:xfrm>
          <a:prstGeom prst="rect">
            <a:avLst/>
          </a:prstGeom>
          <a:solidFill>
            <a:schemeClr val="accent1">
              <a:lumMod val="75000"/>
              <a:alpha val="47059"/>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22" name="Rounded Rectangle 21"/>
          <p:cNvSpPr/>
          <p:nvPr/>
        </p:nvSpPr>
        <p:spPr>
          <a:xfrm>
            <a:off x="1066800" y="4419600"/>
            <a:ext cx="1746250"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cxnSp>
        <p:nvCxnSpPr>
          <p:cNvPr id="197633" name="Straight Arrow Connector 197632"/>
          <p:cNvCxnSpPr/>
          <p:nvPr/>
        </p:nvCxnSpPr>
        <p:spPr>
          <a:xfrm>
            <a:off x="2590800" y="4724400"/>
            <a:ext cx="0" cy="3732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7635" name="TextBox 197634"/>
          <p:cNvSpPr txBox="1">
            <a:spLocks noChangeArrowheads="1"/>
          </p:cNvSpPr>
          <p:nvPr/>
        </p:nvSpPr>
        <p:spPr bwMode="auto">
          <a:xfrm>
            <a:off x="2359742" y="5097616"/>
            <a:ext cx="5138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dirty="0">
                <a:solidFill>
                  <a:srgbClr val="FF0000"/>
                </a:solidFill>
              </a:rPr>
              <a:t>Really means give similarities and differences!</a:t>
            </a:r>
          </a:p>
        </p:txBody>
      </p:sp>
      <p:sp>
        <p:nvSpPr>
          <p:cNvPr id="3" name="TextBox 2"/>
          <p:cNvSpPr txBox="1"/>
          <p:nvPr/>
        </p:nvSpPr>
        <p:spPr>
          <a:xfrm>
            <a:off x="4572000" y="3491460"/>
            <a:ext cx="4466287" cy="369332"/>
          </a:xfrm>
          <a:prstGeom prst="rect">
            <a:avLst/>
          </a:prstGeom>
          <a:noFill/>
        </p:spPr>
        <p:txBody>
          <a:bodyPr wrap="none" rtlCol="0">
            <a:spAutoFit/>
          </a:bodyPr>
          <a:lstStyle/>
          <a:p>
            <a:r>
              <a:rPr lang="en-NZ" dirty="0">
                <a:latin typeface="Bradley Hand ITC" pitchFamily="66" charset="0"/>
              </a:rPr>
              <a:t>a</a:t>
            </a:r>
            <a:r>
              <a:rPr lang="en-NZ" dirty="0" smtClean="0">
                <a:latin typeface="Bradley Hand ITC" pitchFamily="66" charset="0"/>
              </a:rPr>
              <a:t>ll alleles in pop, random change, movement</a:t>
            </a:r>
            <a:endParaRPr lang="en-NZ" dirty="0">
              <a:latin typeface="Bradley Hand ITC" pitchFamily="66" charset="0"/>
            </a:endParaRPr>
          </a:p>
        </p:txBody>
      </p:sp>
      <p:sp>
        <p:nvSpPr>
          <p:cNvPr id="33" name="TextBox 32"/>
          <p:cNvSpPr txBox="1"/>
          <p:nvPr/>
        </p:nvSpPr>
        <p:spPr>
          <a:xfrm>
            <a:off x="4745277" y="3826431"/>
            <a:ext cx="4548040" cy="646331"/>
          </a:xfrm>
          <a:prstGeom prst="rect">
            <a:avLst/>
          </a:prstGeom>
          <a:noFill/>
        </p:spPr>
        <p:txBody>
          <a:bodyPr wrap="none" rtlCol="0">
            <a:spAutoFit/>
          </a:bodyPr>
          <a:lstStyle/>
          <a:p>
            <a:r>
              <a:rPr lang="en-NZ" dirty="0" smtClean="0">
                <a:latin typeface="Bradley Hand ITC" pitchFamily="66" charset="0"/>
              </a:rPr>
              <a:t>	diff. alleles passed on (</a:t>
            </a:r>
            <a:r>
              <a:rPr lang="en-NZ" dirty="0" err="1" smtClean="0">
                <a:latin typeface="Bradley Hand ITC" pitchFamily="66" charset="0"/>
              </a:rPr>
              <a:t>ind.</a:t>
            </a:r>
            <a:r>
              <a:rPr lang="en-NZ" dirty="0" smtClean="0">
                <a:latin typeface="Bradley Hand ITC" pitchFamily="66" charset="0"/>
              </a:rPr>
              <a:t> </a:t>
            </a:r>
            <a:r>
              <a:rPr lang="en-NZ" dirty="0">
                <a:latin typeface="Bradley Hand ITC" pitchFamily="66" charset="0"/>
              </a:rPr>
              <a:t>a</a:t>
            </a:r>
            <a:r>
              <a:rPr lang="en-NZ" dirty="0" smtClean="0">
                <a:latin typeface="Bradley Hand ITC" pitchFamily="66" charset="0"/>
              </a:rPr>
              <a:t>ssort., </a:t>
            </a:r>
          </a:p>
          <a:p>
            <a:r>
              <a:rPr lang="en-NZ" dirty="0" smtClean="0">
                <a:latin typeface="Bradley Hand ITC" pitchFamily="66" charset="0"/>
              </a:rPr>
              <a:t>segregation, mutations) migrants random</a:t>
            </a:r>
            <a:endParaRPr lang="en-NZ" dirty="0">
              <a:latin typeface="Bradley Hand ITC" pitchFamily="66" charset="0"/>
            </a:endParaRPr>
          </a:p>
        </p:txBody>
      </p:sp>
      <p:sp>
        <p:nvSpPr>
          <p:cNvPr id="34" name="TextBox 33"/>
          <p:cNvSpPr txBox="1"/>
          <p:nvPr/>
        </p:nvSpPr>
        <p:spPr>
          <a:xfrm>
            <a:off x="381000" y="4648200"/>
            <a:ext cx="8828058" cy="646331"/>
          </a:xfrm>
          <a:prstGeom prst="rect">
            <a:avLst/>
          </a:prstGeom>
          <a:noFill/>
        </p:spPr>
        <p:txBody>
          <a:bodyPr wrap="none" rtlCol="0">
            <a:spAutoFit/>
          </a:bodyPr>
          <a:lstStyle/>
          <a:p>
            <a:r>
              <a:rPr lang="en-NZ" dirty="0" smtClean="0">
                <a:latin typeface="Bradley Hand ITC" pitchFamily="66" charset="0"/>
              </a:rPr>
              <a:t>Both have random drift but small = v. sensitive to drift, less var., likely to fix. or lose </a:t>
            </a:r>
          </a:p>
          <a:p>
            <a:r>
              <a:rPr lang="en-NZ" dirty="0">
                <a:latin typeface="Bradley Hand ITC" pitchFamily="66" charset="0"/>
              </a:rPr>
              <a:t>a</a:t>
            </a:r>
            <a:r>
              <a:rPr lang="en-NZ" dirty="0" smtClean="0">
                <a:latin typeface="Bradley Hand ITC" pitchFamily="66" charset="0"/>
              </a:rPr>
              <a:t>lleles; big = more Var. and large number = little overall change to gene pool</a:t>
            </a:r>
            <a:endParaRPr lang="en-NZ" dirty="0">
              <a:latin typeface="Bradley Hand ITC" pitchFamily="66" charset="0"/>
            </a:endParaRPr>
          </a:p>
        </p:txBody>
      </p:sp>
    </p:spTree>
    <p:extLst>
      <p:ext uri="{BB962C8B-B14F-4D97-AF65-F5344CB8AC3E}">
        <p14:creationId xmlns:p14="http://schemas.microsoft.com/office/powerpoint/2010/main" val="154049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76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763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19" grpId="0" animBg="1"/>
      <p:bldP spid="20" grpId="0" animBg="1"/>
      <p:bldP spid="21"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22" grpId="0" animBg="1"/>
      <p:bldP spid="197635" grpId="0"/>
      <p:bldP spid="3" grpId="0"/>
      <p:bldP spid="33" grpId="0"/>
      <p:bldP spid="3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2850"/>
            <a:ext cx="90678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385763"/>
            <a:ext cx="7899400" cy="369887"/>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a:defRPr/>
            </a:pPr>
            <a:r>
              <a:rPr lang="en-NZ" dirty="0"/>
              <a:t>Part one of E7 answer – got genetic drift wrong but still got excellence!</a:t>
            </a:r>
          </a:p>
        </p:txBody>
      </p:sp>
      <p:sp>
        <p:nvSpPr>
          <p:cNvPr id="3" name="Oval 2"/>
          <p:cNvSpPr/>
          <p:nvPr/>
        </p:nvSpPr>
        <p:spPr>
          <a:xfrm>
            <a:off x="228600" y="19812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5" name="Rounded Rectangle 4"/>
          <p:cNvSpPr/>
          <p:nvPr/>
        </p:nvSpPr>
        <p:spPr>
          <a:xfrm>
            <a:off x="4495800" y="1219200"/>
            <a:ext cx="4165600" cy="533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9" name="Rounded Rectangle 8"/>
          <p:cNvSpPr/>
          <p:nvPr/>
        </p:nvSpPr>
        <p:spPr>
          <a:xfrm>
            <a:off x="228600" y="1638300"/>
            <a:ext cx="2667000" cy="533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0" name="Rounded Rectangle 9"/>
          <p:cNvSpPr/>
          <p:nvPr/>
        </p:nvSpPr>
        <p:spPr>
          <a:xfrm>
            <a:off x="228600" y="3352800"/>
            <a:ext cx="7162800" cy="533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7" name="TextBox 6"/>
          <p:cNvSpPr txBox="1">
            <a:spLocks noChangeArrowheads="1"/>
          </p:cNvSpPr>
          <p:nvPr/>
        </p:nvSpPr>
        <p:spPr bwMode="auto">
          <a:xfrm>
            <a:off x="914400" y="5454650"/>
            <a:ext cx="684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Good start due to clear definitions and use of a linking phrase.</a:t>
            </a:r>
          </a:p>
        </p:txBody>
      </p:sp>
      <p:sp>
        <p:nvSpPr>
          <p:cNvPr id="12" name="TextBox 11"/>
          <p:cNvSpPr txBox="1">
            <a:spLocks noChangeArrowheads="1"/>
          </p:cNvSpPr>
          <p:nvPr/>
        </p:nvSpPr>
        <p:spPr bwMode="auto">
          <a:xfrm>
            <a:off x="914400" y="5989638"/>
            <a:ext cx="7799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Genetic drift = change in relative frequency in which an allele occurs in</a:t>
            </a:r>
          </a:p>
          <a:p>
            <a:pPr eaLnBrk="1" hangingPunct="1"/>
            <a:r>
              <a:rPr lang="en-NZ"/>
              <a:t>a population due to random sampling and chance.</a:t>
            </a:r>
          </a:p>
        </p:txBody>
      </p:sp>
      <p:sp>
        <p:nvSpPr>
          <p:cNvPr id="13" name="Rounded Rectangle 12"/>
          <p:cNvSpPr/>
          <p:nvPr/>
        </p:nvSpPr>
        <p:spPr>
          <a:xfrm>
            <a:off x="5562600" y="2913063"/>
            <a:ext cx="2895600" cy="439737"/>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extLst>
      <p:ext uri="{BB962C8B-B14F-4D97-AF65-F5344CB8AC3E}">
        <p14:creationId xmlns:p14="http://schemas.microsoft.com/office/powerpoint/2010/main" val="157671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9" grpId="0" animBg="1"/>
      <p:bldP spid="10" grpId="0" animBg="1"/>
      <p:bldP spid="7" grpId="0"/>
      <p:bldP spid="12" grpId="0"/>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609600"/>
            <a:ext cx="8382000" cy="568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8013" y="100013"/>
            <a:ext cx="5495925" cy="368300"/>
          </a:xfrm>
          <a:prstGeom prst="rect">
            <a:avLst/>
          </a:prstGeom>
          <a:solidFill>
            <a:schemeClr val="accent2">
              <a:lumMod val="20000"/>
              <a:lumOff val="80000"/>
            </a:schemeClr>
          </a:solidFill>
          <a:ln>
            <a:solidFill>
              <a:schemeClr val="accent2">
                <a:lumMod val="75000"/>
              </a:schemeClr>
            </a:solidFill>
          </a:ln>
        </p:spPr>
        <p:txBody>
          <a:bodyPr wrap="none">
            <a:spAutoFit/>
          </a:bodyPr>
          <a:lstStyle/>
          <a:p>
            <a:pPr>
              <a:defRPr/>
            </a:pPr>
            <a:r>
              <a:rPr lang="en-NZ" dirty="0"/>
              <a:t>Part two of E7 answer – giving example scenarios</a:t>
            </a:r>
          </a:p>
        </p:txBody>
      </p:sp>
      <p:sp>
        <p:nvSpPr>
          <p:cNvPr id="3" name="Rectangle 2"/>
          <p:cNvSpPr/>
          <p:nvPr/>
        </p:nvSpPr>
        <p:spPr>
          <a:xfrm>
            <a:off x="6934200" y="609600"/>
            <a:ext cx="1524000" cy="3810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7" name="Rectangle 6"/>
          <p:cNvSpPr/>
          <p:nvPr/>
        </p:nvSpPr>
        <p:spPr>
          <a:xfrm>
            <a:off x="3044825" y="1676400"/>
            <a:ext cx="762000" cy="4572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4" name="Oval 3"/>
          <p:cNvSpPr/>
          <p:nvPr/>
        </p:nvSpPr>
        <p:spPr>
          <a:xfrm>
            <a:off x="228600" y="2438400"/>
            <a:ext cx="2895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0" name="Oval 9"/>
          <p:cNvSpPr/>
          <p:nvPr/>
        </p:nvSpPr>
        <p:spPr>
          <a:xfrm>
            <a:off x="4343400" y="3184525"/>
            <a:ext cx="1371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1" name="Oval 10"/>
          <p:cNvSpPr/>
          <p:nvPr/>
        </p:nvSpPr>
        <p:spPr>
          <a:xfrm>
            <a:off x="2286000" y="3581400"/>
            <a:ext cx="2282825"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2" name="Oval 11"/>
          <p:cNvSpPr/>
          <p:nvPr/>
        </p:nvSpPr>
        <p:spPr>
          <a:xfrm>
            <a:off x="3581400" y="39624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3" name="Oval 12"/>
          <p:cNvSpPr/>
          <p:nvPr/>
        </p:nvSpPr>
        <p:spPr>
          <a:xfrm>
            <a:off x="6477000" y="4876800"/>
            <a:ext cx="1371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6" name="Rectangle 5"/>
          <p:cNvSpPr/>
          <p:nvPr/>
        </p:nvSpPr>
        <p:spPr>
          <a:xfrm>
            <a:off x="4495800" y="6172200"/>
            <a:ext cx="4264025" cy="1143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4" name="Oval 13"/>
          <p:cNvSpPr/>
          <p:nvPr/>
        </p:nvSpPr>
        <p:spPr>
          <a:xfrm>
            <a:off x="5418138" y="5638800"/>
            <a:ext cx="1371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9" name="Rounded Rectangle 8"/>
          <p:cNvSpPr/>
          <p:nvPr/>
        </p:nvSpPr>
        <p:spPr>
          <a:xfrm>
            <a:off x="533400" y="4876800"/>
            <a:ext cx="5181600" cy="3810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7" name="Rounded Rectangle 16"/>
          <p:cNvSpPr/>
          <p:nvPr/>
        </p:nvSpPr>
        <p:spPr>
          <a:xfrm>
            <a:off x="377825" y="5638800"/>
            <a:ext cx="2060575" cy="3810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5" name="TextBox 14"/>
          <p:cNvSpPr txBox="1">
            <a:spLocks noChangeArrowheads="1"/>
          </p:cNvSpPr>
          <p:nvPr/>
        </p:nvSpPr>
        <p:spPr bwMode="auto">
          <a:xfrm>
            <a:off x="592138" y="6400800"/>
            <a:ext cx="7953375" cy="369888"/>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NZ"/>
              <a:t>Contrasting effect on small and large population = link back to start info</a:t>
            </a:r>
          </a:p>
        </p:txBody>
      </p:sp>
      <p:cxnSp>
        <p:nvCxnSpPr>
          <p:cNvPr id="18" name="Straight Connector 17"/>
          <p:cNvCxnSpPr>
            <a:stCxn id="17" idx="3"/>
          </p:cNvCxnSpPr>
          <p:nvPr/>
        </p:nvCxnSpPr>
        <p:spPr>
          <a:xfrm>
            <a:off x="2438400" y="5829300"/>
            <a:ext cx="457200" cy="5715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78325" y="5257800"/>
            <a:ext cx="190500" cy="1143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43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4" grpId="0" animBg="1"/>
      <p:bldP spid="10" grpId="0" animBg="1"/>
      <p:bldP spid="11" grpId="0" animBg="1"/>
      <p:bldP spid="12" grpId="0" animBg="1"/>
      <p:bldP spid="13" grpId="0" animBg="1"/>
      <p:bldP spid="14" grpId="0" animBg="1"/>
      <p:bldP spid="9" grpId="0" animBg="1"/>
      <p:bldP spid="17"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6"/>
            <a:ext cx="8229600" cy="1143000"/>
          </a:xfrm>
        </p:spPr>
        <p:txBody>
          <a:bodyPr/>
          <a:lstStyle/>
          <a:p>
            <a:r>
              <a:rPr lang="en-NZ" dirty="0" smtClean="0"/>
              <a:t>Species</a:t>
            </a:r>
            <a:endParaRPr lang="en-NZ" dirty="0"/>
          </a:p>
        </p:txBody>
      </p:sp>
      <p:sp>
        <p:nvSpPr>
          <p:cNvPr id="3" name="Content Placeholder 2"/>
          <p:cNvSpPr>
            <a:spLocks noGrp="1"/>
          </p:cNvSpPr>
          <p:nvPr>
            <p:ph idx="1"/>
          </p:nvPr>
        </p:nvSpPr>
        <p:spPr>
          <a:xfrm>
            <a:off x="457200" y="1066800"/>
            <a:ext cx="8229600" cy="4525963"/>
          </a:xfrm>
        </p:spPr>
        <p:txBody>
          <a:bodyPr/>
          <a:lstStyle/>
          <a:p>
            <a:r>
              <a:rPr lang="en-NZ" dirty="0" smtClean="0"/>
              <a:t>How many different species?</a:t>
            </a:r>
          </a:p>
          <a:p>
            <a:endParaRPr lang="en-NZ" dirty="0"/>
          </a:p>
        </p:txBody>
      </p:sp>
      <p:pic>
        <p:nvPicPr>
          <p:cNvPr id="3074" name="Picture 2" descr="http://www.colourbox.com/preview/3007390-739809-collection-of-a-cats-in-different-poses-and-different-species-isolated-over-white-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890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99"/>
            <a:ext cx="8229600" cy="1143000"/>
          </a:xfrm>
        </p:spPr>
        <p:txBody>
          <a:bodyPr/>
          <a:lstStyle/>
          <a:p>
            <a:r>
              <a:rPr lang="en-NZ" dirty="0" smtClean="0"/>
              <a:t>Species</a:t>
            </a:r>
            <a:endParaRPr lang="en-NZ" dirty="0"/>
          </a:p>
        </p:txBody>
      </p:sp>
      <p:sp>
        <p:nvSpPr>
          <p:cNvPr id="3" name="Content Placeholder 2"/>
          <p:cNvSpPr>
            <a:spLocks noGrp="1"/>
          </p:cNvSpPr>
          <p:nvPr>
            <p:ph idx="1"/>
          </p:nvPr>
        </p:nvSpPr>
        <p:spPr>
          <a:xfrm>
            <a:off x="381000" y="914400"/>
            <a:ext cx="8229600" cy="4525963"/>
          </a:xfrm>
        </p:spPr>
        <p:txBody>
          <a:bodyPr/>
          <a:lstStyle/>
          <a:p>
            <a:r>
              <a:rPr lang="en-NZ" dirty="0" smtClean="0"/>
              <a:t>How many different species?</a:t>
            </a:r>
          </a:p>
          <a:p>
            <a:endParaRPr lang="en-NZ" dirty="0"/>
          </a:p>
        </p:txBody>
      </p:sp>
      <p:pic>
        <p:nvPicPr>
          <p:cNvPr id="1026" name="Picture 2" descr="http://bbruner.org/musing/mus_i/SPID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47800"/>
            <a:ext cx="3933236" cy="528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89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Populations</a:t>
            </a:r>
            <a:endParaRPr lang="en-US" dirty="0"/>
          </a:p>
        </p:txBody>
      </p:sp>
      <p:sp>
        <p:nvSpPr>
          <p:cNvPr id="3" name="Content Placeholder 2"/>
          <p:cNvSpPr>
            <a:spLocks noGrp="1"/>
          </p:cNvSpPr>
          <p:nvPr>
            <p:ph idx="1"/>
          </p:nvPr>
        </p:nvSpPr>
        <p:spPr>
          <a:xfrm>
            <a:off x="381000" y="990601"/>
            <a:ext cx="8559800" cy="914399"/>
          </a:xfrm>
        </p:spPr>
        <p:txBody>
          <a:bodyPr>
            <a:normAutofit fontScale="92500"/>
          </a:bodyPr>
          <a:lstStyle/>
          <a:p>
            <a:r>
              <a:rPr lang="en-US" dirty="0" smtClean="0"/>
              <a:t>How many different populations for each species?</a:t>
            </a:r>
            <a:endParaRPr lang="en-US" dirty="0"/>
          </a:p>
        </p:txBody>
      </p:sp>
      <p:pic>
        <p:nvPicPr>
          <p:cNvPr id="5122" name="Picture 2" descr="http://wpcontent.answcdn.com/wikipedia/commons/thumb/d/d6/NZ-kiwimap_5_species.png/250px-NZ-kiwimap_5_spec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548" y="1600200"/>
            <a:ext cx="3300554" cy="49244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1.arkive.org/media/2D/2DAE3256-EAA8-47F0-9CA3-357E20472CD0/Presentation.Large/-North-Island-brown-kiwi-feeding-on-provided-grub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11" t="15234" r="7762" b="8042"/>
          <a:stretch/>
        </p:blipFill>
        <p:spPr bwMode="auto">
          <a:xfrm>
            <a:off x="457200" y="1620592"/>
            <a:ext cx="2036004" cy="12708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konicaminolta.com/kids/endangered_animals/library/field/img/gs-kiwi_img01-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328988"/>
            <a:ext cx="19558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rankers.co.nz/system/experience_images/7291/medium.jpg?12925565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32" y="5105400"/>
            <a:ext cx="1883536" cy="133865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10000birds.com/wp-content/uploads/2011/03/Tokoek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1547075"/>
            <a:ext cx="254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visitzealandia.com/wp-content/uploads/2012/03/kiwi-pdani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6236" y="4343400"/>
            <a:ext cx="2554564" cy="1888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7677" y="2871920"/>
            <a:ext cx="2004267" cy="369332"/>
          </a:xfrm>
          <a:prstGeom prst="rect">
            <a:avLst/>
          </a:prstGeom>
          <a:noFill/>
        </p:spPr>
        <p:txBody>
          <a:bodyPr wrap="none" rtlCol="0">
            <a:spAutoFit/>
          </a:bodyPr>
          <a:lstStyle/>
          <a:p>
            <a:r>
              <a:rPr lang="en-US" dirty="0" smtClean="0"/>
              <a:t>North Island Brown</a:t>
            </a:r>
            <a:endParaRPr lang="en-US" dirty="0"/>
          </a:p>
        </p:txBody>
      </p:sp>
      <p:sp>
        <p:nvSpPr>
          <p:cNvPr id="12" name="TextBox 11"/>
          <p:cNvSpPr txBox="1"/>
          <p:nvPr/>
        </p:nvSpPr>
        <p:spPr>
          <a:xfrm>
            <a:off x="763178" y="4736068"/>
            <a:ext cx="1496243" cy="369332"/>
          </a:xfrm>
          <a:prstGeom prst="rect">
            <a:avLst/>
          </a:prstGeom>
          <a:noFill/>
        </p:spPr>
        <p:txBody>
          <a:bodyPr wrap="none" rtlCol="0">
            <a:spAutoFit/>
          </a:bodyPr>
          <a:lstStyle/>
          <a:p>
            <a:r>
              <a:rPr lang="en-US" dirty="0" smtClean="0"/>
              <a:t>Great Spotted</a:t>
            </a:r>
            <a:endParaRPr lang="en-US" dirty="0"/>
          </a:p>
        </p:txBody>
      </p:sp>
      <p:sp>
        <p:nvSpPr>
          <p:cNvPr id="13" name="TextBox 12"/>
          <p:cNvSpPr txBox="1"/>
          <p:nvPr/>
        </p:nvSpPr>
        <p:spPr>
          <a:xfrm>
            <a:off x="719832" y="6365117"/>
            <a:ext cx="1539589" cy="369332"/>
          </a:xfrm>
          <a:prstGeom prst="rect">
            <a:avLst/>
          </a:prstGeom>
          <a:noFill/>
        </p:spPr>
        <p:txBody>
          <a:bodyPr wrap="none" rtlCol="0">
            <a:spAutoFit/>
          </a:bodyPr>
          <a:lstStyle/>
          <a:p>
            <a:r>
              <a:rPr lang="en-US" dirty="0" err="1" smtClean="0"/>
              <a:t>Okarito</a:t>
            </a:r>
            <a:r>
              <a:rPr lang="en-US" dirty="0" smtClean="0"/>
              <a:t> Brown</a:t>
            </a:r>
            <a:endParaRPr lang="en-US" dirty="0"/>
          </a:p>
        </p:txBody>
      </p:sp>
      <p:sp>
        <p:nvSpPr>
          <p:cNvPr id="14" name="TextBox 13"/>
          <p:cNvSpPr txBox="1"/>
          <p:nvPr/>
        </p:nvSpPr>
        <p:spPr>
          <a:xfrm>
            <a:off x="6661384" y="3445704"/>
            <a:ext cx="1861215" cy="369332"/>
          </a:xfrm>
          <a:prstGeom prst="rect">
            <a:avLst/>
          </a:prstGeom>
          <a:noFill/>
        </p:spPr>
        <p:txBody>
          <a:bodyPr wrap="none" rtlCol="0">
            <a:spAutoFit/>
          </a:bodyPr>
          <a:lstStyle/>
          <a:p>
            <a:r>
              <a:rPr lang="en-US" dirty="0" smtClean="0"/>
              <a:t>Southern </a:t>
            </a:r>
            <a:r>
              <a:rPr lang="en-US" dirty="0" err="1" smtClean="0"/>
              <a:t>Tokoeka</a:t>
            </a:r>
            <a:endParaRPr lang="en-US" dirty="0"/>
          </a:p>
        </p:txBody>
      </p:sp>
      <p:sp>
        <p:nvSpPr>
          <p:cNvPr id="15" name="TextBox 14"/>
          <p:cNvSpPr txBox="1"/>
          <p:nvPr/>
        </p:nvSpPr>
        <p:spPr>
          <a:xfrm>
            <a:off x="6949801" y="6232172"/>
            <a:ext cx="1441998" cy="369332"/>
          </a:xfrm>
          <a:prstGeom prst="rect">
            <a:avLst/>
          </a:prstGeom>
          <a:noFill/>
        </p:spPr>
        <p:txBody>
          <a:bodyPr wrap="none" rtlCol="0">
            <a:spAutoFit/>
          </a:bodyPr>
          <a:lstStyle/>
          <a:p>
            <a:r>
              <a:rPr lang="en-US" dirty="0" smtClean="0"/>
              <a:t>Little Spotted</a:t>
            </a:r>
            <a:endParaRPr lang="en-US" dirty="0"/>
          </a:p>
        </p:txBody>
      </p:sp>
    </p:spTree>
    <p:extLst>
      <p:ext uri="{BB962C8B-B14F-4D97-AF65-F5344CB8AC3E}">
        <p14:creationId xmlns:p14="http://schemas.microsoft.com/office/powerpoint/2010/main" val="192307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3313</Words>
  <Application>Microsoft Office PowerPoint</Application>
  <PresentationFormat>On-screen Show (4:3)</PresentationFormat>
  <Paragraphs>569</Paragraphs>
  <Slides>64</Slides>
  <Notes>8</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Population Genetics</vt:lpstr>
      <vt:lpstr>What we know already</vt:lpstr>
      <vt:lpstr>Population Genetics</vt:lpstr>
      <vt:lpstr>Population Genetics Terms</vt:lpstr>
      <vt:lpstr>Species</vt:lpstr>
      <vt:lpstr>Species</vt:lpstr>
      <vt:lpstr>Species</vt:lpstr>
      <vt:lpstr>Species</vt:lpstr>
      <vt:lpstr>Populations</vt:lpstr>
      <vt:lpstr>Population Genetics Terms</vt:lpstr>
      <vt:lpstr>Population Genetics</vt:lpstr>
      <vt:lpstr>Population Genetics</vt:lpstr>
      <vt:lpstr>Migration</vt:lpstr>
      <vt:lpstr>Migration</vt:lpstr>
      <vt:lpstr>Migration</vt:lpstr>
      <vt:lpstr>Migration</vt:lpstr>
      <vt:lpstr>Migration</vt:lpstr>
      <vt:lpstr>Migration</vt:lpstr>
      <vt:lpstr>Migration</vt:lpstr>
      <vt:lpstr>Why does gene flow matter?</vt:lpstr>
      <vt:lpstr>Migration</vt:lpstr>
      <vt:lpstr>Population Genetics</vt:lpstr>
      <vt:lpstr>Genetic Drift</vt:lpstr>
      <vt:lpstr>Genetic Drift</vt:lpstr>
      <vt:lpstr>Genetic Drift</vt:lpstr>
      <vt:lpstr>Genetic Drift</vt:lpstr>
      <vt:lpstr>Genetic Drift</vt:lpstr>
      <vt:lpstr>Genetic Drift</vt:lpstr>
      <vt:lpstr>Genetic Drift</vt:lpstr>
      <vt:lpstr>Genetic Drift</vt:lpstr>
      <vt:lpstr>Genetic Drift</vt:lpstr>
      <vt:lpstr>Genetic Drift</vt:lpstr>
      <vt:lpstr>Genetic Drift</vt:lpstr>
      <vt:lpstr>Genetic Drift</vt:lpstr>
      <vt:lpstr>Genetic Drift</vt:lpstr>
      <vt:lpstr>Genetic Drift Summary</vt:lpstr>
      <vt:lpstr>Population Genetics</vt:lpstr>
      <vt:lpstr>Natural Selection</vt:lpstr>
      <vt:lpstr>Natural Selection</vt:lpstr>
      <vt:lpstr>Natural Selection</vt:lpstr>
      <vt:lpstr>Natural Selection</vt:lpstr>
      <vt:lpstr>Natural Selection</vt:lpstr>
      <vt:lpstr>Natural Selection</vt:lpstr>
      <vt:lpstr>Natural Selection</vt:lpstr>
      <vt:lpstr>Types of Selection</vt:lpstr>
      <vt:lpstr>Directional Selection</vt:lpstr>
      <vt:lpstr>Directional Selection</vt:lpstr>
      <vt:lpstr>Stabilising Selection</vt:lpstr>
      <vt:lpstr>Diverging Selection</vt:lpstr>
      <vt:lpstr>Sexual Selection</vt:lpstr>
      <vt:lpstr>Coevolution</vt:lpstr>
      <vt:lpstr>Summary of Natural Selection</vt:lpstr>
      <vt:lpstr>Summary of Natural Selection</vt:lpstr>
      <vt:lpstr>Describe what is happening in each  scenario. </vt:lpstr>
      <vt:lpstr>Describe what is happening in each  scenario. </vt:lpstr>
      <vt:lpstr>Describe what is happening in each  scenario. </vt:lpstr>
      <vt:lpstr>Describe what is happening in each  scenario. </vt:lpstr>
      <vt:lpstr>Describe what is happening in each  scenario. </vt:lpstr>
      <vt:lpstr>Describe what is happening in each  scenario. </vt:lpstr>
      <vt:lpstr>Describe what is happening in each  scenario. </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Genetics</dc:title>
  <dc:creator>Katie</dc:creator>
  <cp:lastModifiedBy>Student Teacher1</cp:lastModifiedBy>
  <cp:revision>52</cp:revision>
  <dcterms:created xsi:type="dcterms:W3CDTF">2013-09-14T02:34:18Z</dcterms:created>
  <dcterms:modified xsi:type="dcterms:W3CDTF">2013-10-15T20:34:29Z</dcterms:modified>
</cp:coreProperties>
</file>