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66" r:id="rId7"/>
    <p:sldId id="262" r:id="rId8"/>
    <p:sldId id="263" r:id="rId9"/>
    <p:sldId id="268" r:id="rId10"/>
    <p:sldId id="260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  <p:sldId id="289" r:id="rId33"/>
    <p:sldId id="290" r:id="rId34"/>
    <p:sldId id="291" r:id="rId35"/>
    <p:sldId id="298" r:id="rId36"/>
    <p:sldId id="292" r:id="rId37"/>
    <p:sldId id="293" r:id="rId38"/>
    <p:sldId id="294" r:id="rId39"/>
    <p:sldId id="295" r:id="rId40"/>
    <p:sldId id="296" r:id="rId41"/>
    <p:sldId id="303" r:id="rId42"/>
    <p:sldId id="297" r:id="rId43"/>
    <p:sldId id="299" r:id="rId44"/>
    <p:sldId id="300" r:id="rId45"/>
    <p:sldId id="301" r:id="rId46"/>
    <p:sldId id="302" r:id="rId47"/>
    <p:sldId id="304" r:id="rId48"/>
    <p:sldId id="265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508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66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052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182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54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03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4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585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995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65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792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2477A-6E16-49C9-A674-FFC55B25947B}" type="datetimeFigureOut">
              <a:rPr lang="en-NZ" smtClean="0"/>
              <a:t>9/09/2013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C94B-A390-4FD3-B6E8-38F1E380E98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0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GTiOETaZg4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94" y="2216799"/>
            <a:ext cx="3791302" cy="236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http://i.telegraph.co.uk/multimedia/archive/01690/gorillas_1690918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r="14301"/>
          <a:stretch/>
        </p:blipFill>
        <p:spPr bwMode="auto">
          <a:xfrm>
            <a:off x="7087077" y="2060848"/>
            <a:ext cx="2083590" cy="29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BUUExQWFRUUGBUYFBgWFRgVFRcXFxcXFRQXFRUYHCYeGBkjGRQUHy8gJCcpLSwsFR4xNTAqNSYrLCkBCQoKDgwOGg8PGikkHCQpLCksLCwsKSwpLCwsKSwpLCwsLCwsLCwsKSkpLCksKSksLCwpLCwsLCwsLCwsLCwpLP/AABEIALEBHAMBIgACEQEDEQH/xAAcAAABBQEBAQAAAAAAAAAAAAAFAAIDBAYBBwj/xABAEAABAwIDBQYDBQYGAgMAAAABAAIRAyEEEjEFQVFhcQYigZGhsRMy8CNCwdHhBxRSgpLxFTNDYnKissIWc9L/xAAZAQADAQEBAAAAAAAAAAAAAAABAgMABAX/xAAnEQACAgICAgIBBAMAAAAAAAAAAQIRAyESMRNRQWEiodHw8TJCsf/aAAwDAQACEQMRAD8Ay6kaVCCpAVzECZpXQVE0p0oUIyQOT2lQZlIxyFCk4KcCowU4IBJAnApgXcyUxM1ydmUIcu5kKMS501zkyVwlajCLk0uScmEpkYRcm5kiwwusoElOGmczLuZOdhjMD+/NMcyETUzVbPA/dqY4knwAJUdand1t4jduT9nUyaNMf7SfNSVJdIbaTrHAQIUpbO+PSGAEy3oOqZWYSWAie+eVw0qZ4i5iBYDnGnWyje7M5gOgNR3KRAHulGHNcDn5SRfcVGxh+C9/CB/1lRU4gzMzHIqatUy0arRpJPpCeKFl0ZxyheU4vUVQpoo4CNxUTk5xUZKqgET1C5TOCieE5hsrhK4U2URjjioynOUZKAQgxynaq9NqsMCmwjwEiuhcKArOSntKbCe1qwlEzVIAmsapQEjDQgkQnQklDQ1LMulMK1AO5l3MmFOptkrUYko0S4gaSrJwYaO9Yg+asUcNlF/BcNMutOmvJI5HXjw32VCwmI3qx+4vaLfUqxh6Ii0kg+HNXKx0uBPpCRzOlYUilR2c6DETHjz/AAXTsvuyRcKzSomTDrBS0mGSHGyXmM8SZawYDabQNw/sn0MPma4k6NceG+PO6qvsIGs/oFLRxGXfbTrx9VRSTBwol/dvsrAmJdKqs7hYZjuu9XItgcTFKqf9kAHruQE/M6dwAv8AzG3imdaEGvo/eBsP1UVeqfgPng71KJ0cPJDDv+blAmyFY932NTo3zJumSoSXTM8XKNzkiVG5WSOA44phSJTcydGEVG8KSU1wRMV3BMhTFqaWrBIioy1TkJhCwQnTpqZtNSCmnBq5+Q5EaaY5qt5Ex1NFMBXaFM0LmRIJhSZqeCoWlPzJTEkpSo8y7mQow6Vwpsrq1GGlEtjsgk6jeEODZMIw17aVLmR9BJN0iuGPKQ3E1ZdMwN0clA7GnPA0Gp6oUcUS6509lKa0cJUWemlQWfjB8oIvp1VWrtN0w4aW68PrkquDw1Ss7ugmOGvSFaxOy6tMZn03xO8G3GUKCXKNcmeYtw091eq4hoEncsxT2vfz9wPrwVXGbRLzrF/WCQPUeS3Bms2DNp0ydYjXmdVIMp0d9Ru81gP30ucRMQTHnx8fRX6WPIIvMA/iPcSm4UCzVuqloN+Eeamwzc4nhM+A97oHgMY+o4MY34kkCw03x+q2mzezFYAlwAJvlzDMBF7cbIxTbJyoEitlBPWOR0Qzajg3DkRBIZPojdfDkNe133AXHd4dVnduNPwjGgLY6R+iqu0Qn/iwCXKN7lyU1xXSkcA1xTZScU0pjDw5czJmZcLlqMOcUyU0uTcyARxKaSuEppK1BNMQkAm509pXIMKEsq6kiYie1QuVh6r1E6AczpvxVE9yjzKiQpZFVOFVVQ5ODlqCW21FICqtM3W/2V2boMoCpiamXN8gbdx6BIx4QcjObLw4JuJO6yJ4rYDqkSQ0I3T2bg7/AAa5a/7oqWbPAndKy+3ce+k5wdZwmQNDOhB3i/ooS2zuxw4o5W2LTbckn+/LlKbWZSpgZQDeeWgss3V7ROm5JF466n65prdrvjkZtHsd2gQ4MtZoaHaV2HpVn0GxULRBG6D3iOcH0TOzH7VatT7PEfacc28ddxWTx20TppMyN29UcHhXgZ4ABtm1F5jNGhMFUiqj2I+wz2upilWzUT9nUOdv+06OafAhDP3sxETofE/jp5KLGU3hs1Hf8b311vuTMAw2kmXaR1ACZLWwXssuaQecuB8BKTsQS4AGbED8feVO6n8xHQcTbUqnWwztWyCPUzqPBZbMbfs/2hbhcOA0gVXCXuOoJmWt6aIK3tjiKuLa2mXF0gTJQPDYwFwFVtxaRr4rS9lNn0nV5Zodx59dynxrsa76NxVr/Ep13kjRo6mR+Szm0azmNbAzBzocODbk/XNF9rTSokcagBgRcAkQs/tmmSxrgIAdOsQQ3hvWivyISemCK4gmNNyhc5cc5MK7UjgESkmylKIDhKaSkSmOWCJzkzMmOcm5kaCS5lwqOUiUKCaYFSMKhYpmBcjCTNTsqTQnwksNEDwq1QK69qq1WqkWKylUUanqNUIYrJinFNTokrtHD8VeoAAcSknOi2PG5ELaYab8vVN7a46q5lF7T3Wsa225zRefQ+KvUcC5z5OhEFGq/Z4Pw7mjWNDx4gLmlk2dkMfE862P2jxFSpkd3rai0fgjGKxr3tFOTUfEF27LyK5V2P8AAllMS5wEmIPMHwKObB7NEU87hLs153A2MHWRJ14jii3G7RTfRnaexiSZtbefw3ePHmuVsDlf3ieHE8N3Rej4PZbX1MhhxIN914OkCBPOx3XQ3aewmUn5coAzN1PEwDzEmOUop2AxeJ2G5x0gCbmxMRuPUeYUOxYpsxFOoO45jT4hwLfG5Xq+0dlNFNpjLm4DRs3E88oWL29gg17CWzT0cYtpaTvk8uHFZy+GYxnwH1Xhzh3ZEN0sNLcPdHsFsxvesBlHV0QHDxFx0cjGP2UxzQaYuG2AEzv13jVc2Q4lrpFm90XkuEW8RJb4oPJaNQLwWCFSo5o0IOUb5uT6kdJU9TZ4zFpdo5xBjfGW54CZ6EKxge7iiLTI11PeaHEDwH9IVzH4I/vDAIkkGDp3RbNyzeeVBy2ECHsx8UZhrAtvAFhbiQPqQimwtj/AeD529EYbjKeHpnM5tyRLjBc7U33DToAgVPtA1xcQ6Y0gTmjlNhuCFtmNP2jrXZLZm87tI6LObYpFzRAyyb+XoEZqbTFSgJ+7pIQTaOMLgGjgIjRPdSsk42qA9XAOBiPb30SdgiXxGu78vVEPhuLSCJH3TvB/IqSjh3Ay4W/ERb64qvmJ+AG47ZeUADvGTMX4cPPxCHupkRz0R6s2fn6njp/byCqVajW96JjQEzfn6aJ45b0SnirYIdZMKu1KWa5tbQDX6HVVK1EtF1ZOyLVELgmJxKY5MAcuFMzLmZAJqaYVhgULVYprgbKJErQpAE1qeEljUNc1QVGK0QontRTFaKD6Upow8EyiLcMb23JuQ+KpzGhjsqC7so4R4q3gsCc0k+C7UpAXOqt4U9288uKjKR3RjQQpMEd2wHHULQ4GiTTOunWVmcP1IA3neei02zsSCyAd24T6pYdhl0CsJh6bahzDU7xbXcQre19q08Ow1Hw1g3zB6W381ku1naF9EkB2ukajrp5rAYza9Wu77Rzn8JM9YVcWNy2JJ0bzD/tPosxYeGuyQQTlieFtY58kU7QbeZXLarLAiw0JuL9Nbc15dTwZtncXQIaCZLeS1WzsG/4DZkRMTwvGvVVlBRapgi20aHtH+0ZtLBtpZcz3N0NgBO89B6oJgu2lPE/Y1GlrnbjABPMnrYIT2h2U85Xw4ty6wTG9ZOpTymxM2N9fNaOOMl9gcmmFcTtbEYeo+mKrgKbiIO4TzvEHRHOx3a/7RzKsOLpyu0bMaadLrM4rG/FLXOBz5Q10DUtsD4iPIqtTpuzAtaRB4fXD0TuEXGn2BN39G3r7YaMTmEQImPvHhPUNvFoKD9oe2NSriHFryxjS5oLdTzg6E3QdoeXzv/vw8VCGGLgjXUcUIY4p7DJutHcTXc8jM5zuGYkkTc9FodkGmxgkEnXSyzjLmYsETwuJdIJsI7o4p5rVIETTt2pMtECRBuOG6dDdPo4uDIHWY+iEMwtKW5iBwjXXSYRTD07HuwRu5i0W4rklRZBHC4ouJ1y6HgCfoK0ysQYi0EjjPDhPeQzD90PjUFp4yDfXz81ZD5dEmw8N0/j6JTF7uObIEkg36wFDiditfGURHSxG/wBAlQqQHAa7gLa6q/hqVp8um63VFOgNWZvFYD4W6S2/LQ7t6qYo5wZtuA0AJ1Nltq+Ca4R52B570IxmzYuBYSeI3kk+QVVMjLGYjEYUtMKo4rU47ChwzPJvJgcB4LP47BFm4idJ+r/ouqE7OSUOLKRK5mXCmlUENkFKwqIKRq81lSZr1I16r5l0PShsuBy61kqCm9EMPStOvoUvQyVsrVZBBGh91LSYQJP5QphQkn0UOOqWjVCzrjGirWuSpsNfqOqpMOl+X6Ilh6bRvASsqXWOB+YNEeQ8UsFtQNcQI8B+KHV8V+n0Sh1OuCS4SXX0Hd8wjGxWP7YYT4rc2p1WAqMLbCZXoNWtbvQJ5krJ7SYw1N8Tu0XThm1onONm5/ZX2ObXb+8VgC0OhgI3t3+CM9tsQynUFMDjDRuaLE+dvBUewXaxlOj8Fx+GATlcLNJJM6zB0sVj/wBoe16gxhqMfma5rRpPy2LTGl5NuKaozavsW3E33Yva1KrnoPHeHeaDvadY6ER4oZ2v/ZxQL/iscWTJcJGUdJ0XnvZvtC8YtlV5OVmaQBqC0jLPMlGu1HbOpiDlZLaZtbgYmTxjcjw4Oka+XZB2X7H1a2JBYwVKbHXkdwt5nTS+q9C2jsOnSpkVGNZ3bGOM7+C872p2xe1nw6DsrGd1oFjERJ4k6pbA7X1K1N+GruLmPachdcseNIPA6eSWcXONsZOmX9jbHa+u1pggndwW+r9jsM9mV7BHEWjxGmgXlOD28KVSk5hk5m5mgzacpC2naft+2k11Ggc9R0hxF2s3bvvckvBqSsPK1oxHaRzDVdSpCGMOUBv3o1JPFQ4ajBEt0E8baXTKU+epvPEq2wgNA0LpjQECDczreSqN0qAkX8IfmloAt1vOnQgeasUa0B83huY34CD491UcAcwAnMd8WkCCCOc/ipnPMOt3rn+XTyCi0PYQw1XuVDroB13wOQ9lVp44hzjO6AfUiOR3KA1sjcsxrppe5nh+nm/ZoYBmLXDhPzEaWbA6arUYNYB1pO/xIgXv5DzRh1chth3jlEcN8IJhHj5jYWHEDi0cNAp6mKIJPGIG/hPRI9sIWwuIc48hN/eB5K9maRltpHE8x5oJg65iBN9TpPjuF0SpWNreEpkgMp4/AnNYX9AOfOyz+0sBnLnfM7QHcPWVsX0ZEFzr6gNj+wQzE4C/cgjnb1TptEpQUkYDEYDKYUX7qt1W2RScNIdE6yJ8UErbOymCR5H8lZZTilBxJ2lPCiUjFzM1jkl2FyUqZrJKQJ0uirA6Ba31qh2EdBGnitNh6fd3T9XWZ0Y0UslroXimTPoiW0HGbKjXrQLm/kfJKdaKGGqkuvcDy8FaxWMc0Tby9kPL4fcmT0AUjgBqPHUfqtWwlPEBzzmIIHE26p2Dc0anSbn5RyP6eabjq8NF5O7+yG05cRmJ1/tColaAzcYPsuKrPi1KjWUxq4CPBoVfF7O2azuu+KT/ABh4EfygadZWebtV7GOplzizWA67XcboDUoOL5p1CeVw7xBkeqeK9CMubRhtTLTdnBPdJ4f7gOqQ2KXEyOdtDqJHiFa2JgjUq23QBzPJa6nsoNYQwfNmjk4Am/G49t2jt0Ax7+ysN3uPAbrTY8bhUsRsZzXQDznceEDj+i9P2ZQaaOUAHQuy/wAUyBxv3f6uSGY3Zxe8ixbmflEXDe6HE+f/AFW5tAo8xq0HDUAzvUYABzRlPIr0Kj2ba5kgZbWOpgzJ5afgnYfsky8t0J8zqPCw8eSPlQeJjMLs1roLWSBvm7TxBF0VxOygxgI5EQAf03o5gtiim6RAAGmu9S7UoRRgWEiJsfBRlO2MkZJtDc3fz0B1n081XGHh15NxqbRrP49FcxQc0mQ4GJad+/eNydgzmJltyNbxmIym3G5t4J7ZivSAZdsDML3nvGxHIQSieCq9wa6RebATJ66f0hBDTcCRMDXWZnlyBU+HrWAmLkA9BMiRxARcbAmS45hDiG7uE3mADx1JKIYfCObSkmDpfW+tzeUHdiJeHaGABuNrX5c1edjXGGmDMEnmBYW3CUGnVGLBx4ALB90gHy3cB+qsOcHOgkk2BEHWLiEBr0hm/hB3zPSLRCIspuIEEuB5nzHL8kOKQbNBh8U0DR2sXE34cRpzV+htMA5SW66CQfcysqMRFyTLbwSbRuIJMSrdLaLXAglhubFxB8J1HNagWbOm9hGo6R+I1TcYZaYI8zHQN/RZfZ+2A0i7RJuAQB4k66rT0yXgRHLdKzQAI0ua4xmO7iP1KsNdOrWk8w6fGFNjcKXag/8Ar56Krljf7/ipsnNAVz05j1z4a4AscbLLXJNbdRsU7AkMi9hcKNf1CPsxQFK4sEFwtQ/w+Kk2lXOSJMb7J47OuCGVMQ08z/xVPFPB1J/pPvBVUuceIA42lNp4sgxBJvMX9VmjoG4llrXO6Zj1UDWE/NoD9Ab0Qw4BuRfndUq1Eg7hOl7+SUIypvMRwGpiP7KkaMOm/M9dw4D3V2o+LnS3U3U9CkKhDQYJN+g3JroAHx+GcBDRFpPDf3iTwAXdh4P7Rkicxgk2GkBaWvh2xBFiCHDjNo6fNZDKjcji4D5YMaXNwPKE6laoVo2eydhU6NORqZJPXraOqn2ZLnuYfmbmmZuNQf15rC7V7aPptHwhE85HMGfdCNhdsKrMbTe+pIdDXNi2R9rHiJnwKdQk1Yrkk6PQex9UfvNSnJhz8zZ5gGOVw63IKh2i2o3D7Ra17srGtnW2pMdSR7c0Kwu1i3FMcDdrjyFiRblB9CsttTEfvOOqVKpJphxGuguG7xyRhHk6M3Ss39PthhgTFRsN420sA2d2vmh2L7dYd7Moe627LE7yRPHTlM9fO6kZYIYDaMm6NSXcTGnNVG6qngXsRTPQdk9pAXRDOUfV1fxmLDqRzT/LGvQx7rA7IcA/oi+0MY7KQNLTlOhuL9ZCjLH+VIqpaK2MxUmZbaQBO6dbWn63FWdivOW5kE6bwRYa66obTZOsWMQQ6xEcLeat4Jp14wCY3638GjzVJLVCp7JcRTcHReYOrRItuvZS1KIDWWmJ3AmdCRPMK9iXCAQetydRw4/qqdWsMwjgfUyVNMYkpYdmYbgTe0X5HxlPqYFpOnI8M3TcDy9FHBn5XxG4Sel7m90VweBqPn7N4nkfDRBswFr4ODA04Ty9UzBV3MOU6egmxK1T+ytYyQwieMDynon/APwR5jMeot6wTv4Jk7AwBiMDTcwOtIH9eUWWYxNU5jG7W2vWfJekYrsr8NsvqxaBESANwEa+Cy79mgOJDSZOpFzHsqQ0K9grBUn2JnkFrOz2LqAlrpIGn4Ia50Dp+CM9msM7EuktPw4IDssybaDf1WltGWg5WxwLYDiPPXobIfb+P/p+q0LezTRqXX5BvopW9l6MXbJ4/EInnACj42Zswxwr5+R39J/JT09mVT/pv/pK31PtcHRFFo6hWafaOo6+RoAuLJlCD+f0IeJmCpbGrH/Sf/SVbobBrzak/wAls6PbKD32gDk0q1R7YBw7tNx4QFljxP8A2N4mjKYfs/iD/pO8UM2vhqrHFp7vuOi3tTtlB/yakjdCAdocQ2r9o1kOi4dPstKOOK/FloJrsxGIwpi73RwGnmhtSqSTlkx7Ih2iDxSFRziQHQ5otA5oFtqoKGJaaBztG7jYEzx1QjGx26HVtp1Giw13ypdn4wk9+5kX/JUKOErYirLYAOoJiJN7LZbO7GGAXPZ0bcys0lpB+wa141P1vUdPEEPDgIyn2WspdlwTlzDQbtPLepa3ZfKBHevfd0sk4vs1lKnVFZgeNx7w8Ln11QfHVQ5hiJMR+J84RsYCox3daeERryVDE7KcNGOnQgXHEpEMYvadGxnrz69FS2dhTUeGMkndwE6laDbeAyuzQcvACY3XWu/ZT2WpubXrlwNsjf8AbaXFwcOQ8l2Rl+OiMlsz2G2UXVJi9533+ihO0uzdYOeWscQZJi/A3816EdoYYEDOIsGkczEnzW2o0aQbAAJcAG6XkXd6nyU4XY8mqPmOvmFtOUJuGwrnGGiV7l2m7K4JoFVzWtDScxH3yeN73usHtTbNCfh4dmQXzHKBMaDN+KrKbWkhEkZ/DYIg5YvadPrerbNn2bGpndJBm3WR4Ijg8MLECTHDkRfjAKL4XCEwMp14RPiSueWVIqoNmaZswioNXE3O8QYjx0Molgth1TYNblJsCWjkdTIM8961uCwJAn4Ym33wDzj63LQ7PwxdJLWRGgIN9d5SrI5ukZriYaj2Ne45nMniPiRB3DQT570a2T2PbfPQp6W7x9TJnRatuXdMi2p323D8VO0M1LnA8pIuqKH2Ly+gJg9lfDJyMaP5W+hiVfIqbiB4AlXKmHZIIceJlo9iQnPYLQSeggW8UySX9ilBpq6F45w0A/2WZ26XUatMNMfFLs7pjLTZBdB3GTHitXVgTB13S2Ss120wxr0GtaSJeJcblrZ7xA8kjlEZJmYpbQfWD6khrXVPhUm77HvOJ1P6KXDOaK9XOS5lINBjiRJPqECxNQ4V1CkBIYXPBIgkuzS4+asbHa+tWc4Ahr3S7mIAj0VHJJWBJ3QRodmH4o53OLKMyGtEPIOk8ByWiwmxPgNAY6r3dAOHIR7yimDflYBMAcJ/BKrtAjV/uoPIn2PxaB4o1AD36gnjrzvFlTds18/PU83IyceXaOUZJ3vKhPIl0UjE0GLxWUwA08e7v6pv7890NIYByEeaDVdoNHz1Z5DRMdtakdwO4HMR5hWlmnkfpEVGMV9l/EbNxBJLXsE6Atn8bpuGwuIENdVa3mGkA9bquztBRFoYPElPp9raf8LeoH5p1wQvJhNuDdJzYjSNLEeI1VfFYdsmcRMdTPSyF4rtbEQ3nNhbruUbu0uYiGA23OI530lByh8L/v7mTfyU+1uxBXDBSMwe/NpBG+9/1VXAdgyHgiOEG8EcLaQip2pUJzCmPf2lPZ2lrA/Iz1HPxScvfQ1+gnhezrGX+GDucRbx0urz8KGs7obeZIb/APq8oI/tXWLR3DzOYwTy7tlz/Hq7jLW5hzLlVZILoR8mHA9rRAJGn+mq7sSbku7vAC/k7RB6u1awFyOWl+k3UTtouk5i0E6AN03CSRr6IvMjJB01Gk5m36kW8I3JrqzZGsX1P5ID++gmPtDGsNy9Yn9U74bZAmLd7vaTxMDkp+ZehuJFt3s+yu10ENfFpIy+MifFDNk4erhMNXp5mg1abmw14Nxp0JBc3+ZFKtNgdlDmGZzS7RQ1aTXDfESA1sD26pPNQeNnm20u0gcxzMhDtP4csct0LadnO2Pw8Mx1dxDmsygbyLxzmItwWNxNBoxDmtP2dAFz3mMziNBm4kwI6qninEtp27zwXHeYuR6Fq7H+VEkqNBt3tLUxlQEyKYFmtMG51O4z03KvhsIBdoHhF+ceOnJQbLwZMt4EC/DVaDD7IfA0HgTyN/FcuWVaLwpHMDiXARbyA05flxRjD4yL5Z8fZLC7DdHzO6RGvObIiNhGNSTY8bm2q5mrH5IkobXykQwuAtug+TU47cP8DtZixbpv4WTm7GYNzjf+OBMAbk5uxWj/AE80xHfNvGb/AKFMlIVyiNqbbc2wbwEh1/UKv/jzhpbmSJHLRXamy2/wDQxJm/n9Qm09lCP8toG+RBnndZqb7MpRRVG3Gxd1+TiVF/jU6O0nf+qL08BBkU2W1yhpJH80wVNUo2mWx0FuXy3KPjfs3kj6Ab9rkjQ8ojkojtA8+EEiAPAI/wDBH9xM8Uyo0MnQDpHus4P2FTj6MRtOn8R92AkAtgSbEzv0Kdh2PaAAw8jB9gj+N7QUmRmeJ5RPuqw7SUKmj4O+Sjxb+RuS9FAV640Y6RwB9ZTM+KgnJbiT+qVftDQb/q5p4Bx90PxHbG0NDiBxOUeUp1jEeQtnCuIGYOabk5Xl3mu4eg4A3Jv9+5/sgdTtZUPyjL4yq79vVp+ePL8kXhZllDZ1Vv7iSSkT+SAalWqHyjqF1JYaRbw+h6j2RKhu8fZJJPEmx+A+Z3ilhvkHQey6kiD5Ljvl/r9lFX0d0HukkiEGYf52/wDEeyunT+n3SSXLItEG1tynwf4j3CSSMexmHtnfMOv5rtX5fGp/7JJLqn0iR4YfkxXWn7uT6/z0/wD6h7BJJdX8/QkaXs9q/o1anCf5Y6BcSXFl7HRewmh6N/BEsNp4hcSSLsHwPZp4H/yT6+o/5j/xSSVF0BnG/XqrDdB4+66ksFEzPld4e5VJ2pXUlSRkNxW7qsr2w/yz1SSUJFI9nnbtSm0Pn8CkkulGZzemVtVxJUIjCmlJJMZ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556898" cy="22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66" y="-87457"/>
            <a:ext cx="30723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02varvara.files.wordpress.com/2010/11/01l-animal-famili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3921986" cy="26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78" y="1940794"/>
            <a:ext cx="3683527" cy="245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13" y="4560751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286250"/>
            <a:ext cx="17716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05" y="-28764"/>
            <a:ext cx="2804161" cy="224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349" y="1817955"/>
            <a:ext cx="3233911" cy="797687"/>
          </a:xfrm>
          <a:solidFill>
            <a:schemeClr val="bg1"/>
          </a:solidFill>
        </p:spPr>
        <p:txBody>
          <a:bodyPr/>
          <a:lstStyle/>
          <a:p>
            <a:r>
              <a:rPr lang="en-NZ" b="1" dirty="0" smtClean="0">
                <a:latin typeface="Aharoni" pitchFamily="2" charset="-79"/>
                <a:cs typeface="Aharoni" pitchFamily="2" charset="-79"/>
              </a:rPr>
              <a:t>Inheritance</a:t>
            </a:r>
            <a:endParaRPr lang="en-NZ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744" y="3866778"/>
            <a:ext cx="5998511" cy="83894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NZ" dirty="0"/>
              <a:t>The acquisition of traits genetically transmitted from parents to offspring</a:t>
            </a:r>
          </a:p>
        </p:txBody>
      </p:sp>
    </p:spTree>
    <p:extLst>
      <p:ext uri="{BB962C8B-B14F-4D97-AF65-F5344CB8AC3E}">
        <p14:creationId xmlns:p14="http://schemas.microsoft.com/office/powerpoint/2010/main" val="144395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One allele is completely dominant over the other.</a:t>
            </a:r>
          </a:p>
          <a:p>
            <a:endParaRPr lang="en-NZ" dirty="0"/>
          </a:p>
          <a:p>
            <a:r>
              <a:rPr lang="en-NZ" dirty="0" smtClean="0"/>
              <a:t>Heterozygous individuals are called “carriers” because they carry a hidden allele that they do not express but may pass on to offspring.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30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We can predict offspring genotype and phenotype ratios using </a:t>
            </a:r>
            <a:r>
              <a:rPr lang="en-NZ" dirty="0" err="1" smtClean="0"/>
              <a:t>Punnett</a:t>
            </a:r>
            <a:r>
              <a:rPr lang="en-NZ" dirty="0" smtClean="0"/>
              <a:t> Squares.</a:t>
            </a:r>
          </a:p>
          <a:p>
            <a:endParaRPr lang="en-NZ" dirty="0"/>
          </a:p>
          <a:p>
            <a:r>
              <a:rPr lang="en-NZ" dirty="0" smtClean="0"/>
              <a:t>Again, the ratios we get from our </a:t>
            </a:r>
            <a:r>
              <a:rPr lang="en-NZ" dirty="0" err="1" smtClean="0"/>
              <a:t>Punnett</a:t>
            </a:r>
            <a:r>
              <a:rPr lang="en-NZ" dirty="0" smtClean="0"/>
              <a:t> squares are a </a:t>
            </a:r>
            <a:r>
              <a:rPr lang="en-NZ" i="1" dirty="0" smtClean="0"/>
              <a:t>probability estimate </a:t>
            </a:r>
            <a:r>
              <a:rPr lang="en-NZ" dirty="0" smtClean="0"/>
              <a:t>NOT the actual exact number and order of offspring produced by every mating.</a:t>
            </a:r>
          </a:p>
        </p:txBody>
      </p:sp>
    </p:spTree>
    <p:extLst>
      <p:ext uri="{BB962C8B-B14F-4D97-AF65-F5344CB8AC3E}">
        <p14:creationId xmlns:p14="http://schemas.microsoft.com/office/powerpoint/2010/main" val="4535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How to do a </a:t>
            </a:r>
            <a:r>
              <a:rPr lang="en-NZ" dirty="0" err="1" smtClean="0"/>
              <a:t>Punnett</a:t>
            </a:r>
            <a:r>
              <a:rPr lang="en-NZ" dirty="0" smtClean="0"/>
              <a:t> Square.</a:t>
            </a:r>
          </a:p>
          <a:p>
            <a:r>
              <a:rPr lang="en-NZ" dirty="0" smtClean="0"/>
              <a:t>1) Choose a letter to represent the gene (something where big and little letters look quite different works best, e.g. </a:t>
            </a:r>
            <a:r>
              <a:rPr lang="en-NZ" dirty="0" err="1" smtClean="0"/>
              <a:t>Gg</a:t>
            </a:r>
            <a:r>
              <a:rPr lang="en-NZ" dirty="0" smtClean="0"/>
              <a:t> or </a:t>
            </a:r>
            <a:r>
              <a:rPr lang="en-NZ" dirty="0" err="1" smtClean="0"/>
              <a:t>Dd</a:t>
            </a:r>
            <a:r>
              <a:rPr lang="en-NZ" dirty="0" smtClean="0"/>
              <a:t> not Cc)</a:t>
            </a:r>
          </a:p>
          <a:p>
            <a:r>
              <a:rPr lang="en-NZ" dirty="0" smtClean="0"/>
              <a:t>2) Write down which trait is expressed by the dominant and by the recessive allele beside their big or little letter. Dominant allele is big, recessive </a:t>
            </a:r>
            <a:r>
              <a:rPr lang="en-NZ" smtClean="0"/>
              <a:t>is little.</a:t>
            </a: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19976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3) Decide what the genotype of each parent is and write it down.</a:t>
            </a:r>
          </a:p>
          <a:p>
            <a:r>
              <a:rPr lang="en-NZ" dirty="0" smtClean="0"/>
              <a:t>4) Draw their gametes underneath this.</a:t>
            </a:r>
          </a:p>
          <a:p>
            <a:r>
              <a:rPr lang="en-NZ" dirty="0" smtClean="0"/>
              <a:t>5) Put the gametes (one letter per box) around the outside of your </a:t>
            </a:r>
            <a:r>
              <a:rPr lang="en-NZ" dirty="0" err="1" smtClean="0"/>
              <a:t>Punnett</a:t>
            </a:r>
            <a:r>
              <a:rPr lang="en-NZ" dirty="0" smtClean="0"/>
              <a:t> Square.</a:t>
            </a:r>
          </a:p>
          <a:p>
            <a:r>
              <a:rPr lang="en-NZ" dirty="0" smtClean="0"/>
              <a:t>6) Fill in the boxes.</a:t>
            </a:r>
          </a:p>
          <a:p>
            <a:r>
              <a:rPr lang="en-NZ" dirty="0" smtClean="0"/>
              <a:t>7) Calculate the offspring genotype ratio.</a:t>
            </a:r>
          </a:p>
          <a:p>
            <a:r>
              <a:rPr lang="en-NZ" dirty="0" smtClean="0"/>
              <a:t>8) Calculate the offspring phenotype ratio.</a:t>
            </a:r>
          </a:p>
        </p:txBody>
      </p:sp>
    </p:spTree>
    <p:extLst>
      <p:ext uri="{BB962C8B-B14F-4D97-AF65-F5344CB8AC3E}">
        <p14:creationId xmlns:p14="http://schemas.microsoft.com/office/powerpoint/2010/main" val="956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In rabbits, black fur is dominant over white fur. Show the cross of a heterozygous black male with a homozygous white female.</a:t>
            </a:r>
          </a:p>
          <a:p>
            <a:r>
              <a:rPr lang="en-NZ" dirty="0" smtClean="0"/>
              <a:t>Key: </a:t>
            </a:r>
          </a:p>
          <a:p>
            <a:r>
              <a:rPr lang="en-NZ" dirty="0" smtClean="0"/>
              <a:t>Parents &amp; gametes:</a:t>
            </a:r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Offspring genotype ratio:</a:t>
            </a:r>
          </a:p>
          <a:p>
            <a:r>
              <a:rPr lang="en-NZ" dirty="0" smtClean="0"/>
              <a:t>Offspring phenotype ratio: 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6539230" y="3429000"/>
            <a:ext cx="194421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6" name="Straight Connector 5"/>
          <p:cNvCxnSpPr/>
          <p:nvPr/>
        </p:nvCxnSpPr>
        <p:spPr>
          <a:xfrm>
            <a:off x="7511338" y="3429000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1"/>
            <a:endCxn id="4" idx="3"/>
          </p:cNvCxnSpPr>
          <p:nvPr/>
        </p:nvCxnSpPr>
        <p:spPr>
          <a:xfrm>
            <a:off x="6539230" y="429309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1720" y="2993852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 – black,  b - white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9237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Bb       x       bb       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71600" y="4293096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75656" y="429309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423407" y="4293096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27463" y="429309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568" y="47510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 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1560" y="4725144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Oval 19"/>
          <p:cNvSpPr/>
          <p:nvPr/>
        </p:nvSpPr>
        <p:spPr>
          <a:xfrm>
            <a:off x="1475656" y="4725144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Oval 20"/>
          <p:cNvSpPr/>
          <p:nvPr/>
        </p:nvSpPr>
        <p:spPr>
          <a:xfrm>
            <a:off x="2238992" y="4754341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Oval 21"/>
          <p:cNvSpPr/>
          <p:nvPr/>
        </p:nvSpPr>
        <p:spPr>
          <a:xfrm>
            <a:off x="3031608" y="4754341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Freeform 22"/>
          <p:cNvSpPr/>
          <p:nvPr/>
        </p:nvSpPr>
        <p:spPr>
          <a:xfrm>
            <a:off x="235527" y="4721574"/>
            <a:ext cx="360218" cy="363576"/>
          </a:xfrm>
          <a:custGeom>
            <a:avLst/>
            <a:gdLst>
              <a:gd name="connsiteX0" fmla="*/ 0 w 360218"/>
              <a:gd name="connsiteY0" fmla="*/ 224499 h 363576"/>
              <a:gd name="connsiteX1" fmla="*/ 96982 w 360218"/>
              <a:gd name="connsiteY1" fmla="*/ 2826 h 363576"/>
              <a:gd name="connsiteX2" fmla="*/ 221673 w 360218"/>
              <a:gd name="connsiteY2" fmla="*/ 363044 h 363576"/>
              <a:gd name="connsiteX3" fmla="*/ 304800 w 360218"/>
              <a:gd name="connsiteY3" fmla="*/ 85953 h 363576"/>
              <a:gd name="connsiteX4" fmla="*/ 360218 w 360218"/>
              <a:gd name="connsiteY4" fmla="*/ 182935 h 3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363576">
                <a:moveTo>
                  <a:pt x="0" y="224499"/>
                </a:moveTo>
                <a:cubicBezTo>
                  <a:pt x="30018" y="102117"/>
                  <a:pt x="60037" y="-20265"/>
                  <a:pt x="96982" y="2826"/>
                </a:cubicBezTo>
                <a:cubicBezTo>
                  <a:pt x="133927" y="25917"/>
                  <a:pt x="187037" y="349190"/>
                  <a:pt x="221673" y="363044"/>
                </a:cubicBezTo>
                <a:cubicBezTo>
                  <a:pt x="256309" y="376898"/>
                  <a:pt x="281709" y="115971"/>
                  <a:pt x="304800" y="85953"/>
                </a:cubicBezTo>
                <a:cubicBezTo>
                  <a:pt x="327891" y="55935"/>
                  <a:pt x="344054" y="119435"/>
                  <a:pt x="360218" y="1829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Freeform 23"/>
          <p:cNvSpPr/>
          <p:nvPr/>
        </p:nvSpPr>
        <p:spPr>
          <a:xfrm>
            <a:off x="1179329" y="4903362"/>
            <a:ext cx="360218" cy="363576"/>
          </a:xfrm>
          <a:custGeom>
            <a:avLst/>
            <a:gdLst>
              <a:gd name="connsiteX0" fmla="*/ 0 w 360218"/>
              <a:gd name="connsiteY0" fmla="*/ 224499 h 363576"/>
              <a:gd name="connsiteX1" fmla="*/ 96982 w 360218"/>
              <a:gd name="connsiteY1" fmla="*/ 2826 h 363576"/>
              <a:gd name="connsiteX2" fmla="*/ 221673 w 360218"/>
              <a:gd name="connsiteY2" fmla="*/ 363044 h 363576"/>
              <a:gd name="connsiteX3" fmla="*/ 304800 w 360218"/>
              <a:gd name="connsiteY3" fmla="*/ 85953 h 363576"/>
              <a:gd name="connsiteX4" fmla="*/ 360218 w 360218"/>
              <a:gd name="connsiteY4" fmla="*/ 182935 h 3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363576">
                <a:moveTo>
                  <a:pt x="0" y="224499"/>
                </a:moveTo>
                <a:cubicBezTo>
                  <a:pt x="30018" y="102117"/>
                  <a:pt x="60037" y="-20265"/>
                  <a:pt x="96982" y="2826"/>
                </a:cubicBezTo>
                <a:cubicBezTo>
                  <a:pt x="133927" y="25917"/>
                  <a:pt x="187037" y="349190"/>
                  <a:pt x="221673" y="363044"/>
                </a:cubicBezTo>
                <a:cubicBezTo>
                  <a:pt x="256309" y="376898"/>
                  <a:pt x="281709" y="115971"/>
                  <a:pt x="304800" y="85953"/>
                </a:cubicBezTo>
                <a:cubicBezTo>
                  <a:pt x="327891" y="55935"/>
                  <a:pt x="344054" y="119435"/>
                  <a:pt x="360218" y="1829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/>
          <p:cNvSpPr txBox="1"/>
          <p:nvPr/>
        </p:nvSpPr>
        <p:spPr>
          <a:xfrm>
            <a:off x="6724440" y="299385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 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4192" y="3696663"/>
            <a:ext cx="445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</a:t>
            </a:r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24440" y="3685782"/>
            <a:ext cx="192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Bb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bb</a:t>
            </a:r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Bb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bb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4260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1 Bb :   1 bb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4260" y="612577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1 Black : 1 White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NZ" dirty="0" smtClean="0"/>
              <a:t>In some cases, it is important to know the genotype of an animal.</a:t>
            </a:r>
          </a:p>
          <a:p>
            <a:r>
              <a:rPr lang="en-NZ" b="1" i="1" dirty="0" smtClean="0"/>
              <a:t>Pure-breeding</a:t>
            </a:r>
            <a:r>
              <a:rPr lang="en-NZ" dirty="0" smtClean="0"/>
              <a:t> animals are homozygous for a trait.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e.g. A cow could be pure-breeding for    	the recessive trait of horns.</a:t>
            </a:r>
          </a:p>
          <a:p>
            <a:pPr marL="0" indent="0">
              <a:buNone/>
            </a:pPr>
            <a:r>
              <a:rPr lang="en-NZ" dirty="0"/>
              <a:t>	</a:t>
            </a:r>
            <a:r>
              <a:rPr lang="en-NZ" dirty="0" smtClean="0"/>
              <a:t>Genotype = </a:t>
            </a:r>
            <a:r>
              <a:rPr lang="en-NZ" dirty="0" err="1" smtClean="0"/>
              <a:t>hh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How could you tell what the genotype of a hornless bull was?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35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A </a:t>
            </a:r>
            <a:r>
              <a:rPr lang="en-NZ" b="1" dirty="0" smtClean="0"/>
              <a:t>test cross</a:t>
            </a:r>
            <a:r>
              <a:rPr lang="en-NZ" dirty="0" smtClean="0"/>
              <a:t> is when you breed an animal showing a dominant phenotype (with an unknown genotype) with a recessive individual.</a:t>
            </a:r>
          </a:p>
          <a:p>
            <a:pPr lvl="1"/>
            <a:r>
              <a:rPr lang="en-NZ" dirty="0" smtClean="0"/>
              <a:t>If offspring with a recessive phenotype are produced, the individual must be heterozygous.</a:t>
            </a:r>
          </a:p>
          <a:p>
            <a:pPr lvl="1"/>
            <a:r>
              <a:rPr lang="en-NZ" dirty="0" smtClean="0"/>
              <a:t>If no recessive offspring are produced in several </a:t>
            </a:r>
            <a:r>
              <a:rPr lang="en-NZ" dirty="0" err="1" smtClean="0"/>
              <a:t>matings</a:t>
            </a:r>
            <a:r>
              <a:rPr lang="en-NZ" dirty="0" smtClean="0"/>
              <a:t>, the individual can be assumed to be homozygous dominant and included in breeding programs as a pure-breeding individual.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30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NZ" dirty="0" smtClean="0"/>
              <a:t>Test cross</a:t>
            </a:r>
          </a:p>
          <a:p>
            <a:r>
              <a:rPr lang="en-NZ" dirty="0" smtClean="0"/>
              <a:t>Key</a:t>
            </a:r>
          </a:p>
          <a:p>
            <a:endParaRPr lang="en-NZ" dirty="0"/>
          </a:p>
          <a:p>
            <a:r>
              <a:rPr lang="en-NZ" dirty="0" smtClean="0"/>
              <a:t>Parents and gametes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Offspring genotype ratio:</a:t>
            </a:r>
          </a:p>
          <a:p>
            <a:r>
              <a:rPr lang="en-NZ" dirty="0" smtClean="0"/>
              <a:t>Offspring phenotype ratio: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6539230" y="3429000"/>
            <a:ext cx="194421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/>
          <p:cNvCxnSpPr/>
          <p:nvPr/>
        </p:nvCxnSpPr>
        <p:spPr>
          <a:xfrm>
            <a:off x="7511338" y="3429000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6539230" y="429309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2993852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– hornless,  h - horns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9237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?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x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71600" y="4293096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429309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23407" y="4293096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7463" y="429309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47510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 </a:t>
            </a:r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?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</a:t>
            </a:r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</a:t>
            </a:r>
            <a:r>
              <a:rPr lang="en-NZ" dirty="0" err="1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4725144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/>
          <p:cNvSpPr/>
          <p:nvPr/>
        </p:nvSpPr>
        <p:spPr>
          <a:xfrm>
            <a:off x="1475656" y="4725144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Oval 15"/>
          <p:cNvSpPr/>
          <p:nvPr/>
        </p:nvSpPr>
        <p:spPr>
          <a:xfrm>
            <a:off x="2238992" y="4754341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>
            <a:off x="3031608" y="4754341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>
            <a:off x="1179329" y="4903362"/>
            <a:ext cx="360218" cy="363576"/>
          </a:xfrm>
          <a:custGeom>
            <a:avLst/>
            <a:gdLst>
              <a:gd name="connsiteX0" fmla="*/ 0 w 360218"/>
              <a:gd name="connsiteY0" fmla="*/ 224499 h 363576"/>
              <a:gd name="connsiteX1" fmla="*/ 96982 w 360218"/>
              <a:gd name="connsiteY1" fmla="*/ 2826 h 363576"/>
              <a:gd name="connsiteX2" fmla="*/ 221673 w 360218"/>
              <a:gd name="connsiteY2" fmla="*/ 363044 h 363576"/>
              <a:gd name="connsiteX3" fmla="*/ 304800 w 360218"/>
              <a:gd name="connsiteY3" fmla="*/ 85953 h 363576"/>
              <a:gd name="connsiteX4" fmla="*/ 360218 w 360218"/>
              <a:gd name="connsiteY4" fmla="*/ 182935 h 3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363576">
                <a:moveTo>
                  <a:pt x="0" y="224499"/>
                </a:moveTo>
                <a:cubicBezTo>
                  <a:pt x="30018" y="102117"/>
                  <a:pt x="60037" y="-20265"/>
                  <a:pt x="96982" y="2826"/>
                </a:cubicBezTo>
                <a:cubicBezTo>
                  <a:pt x="133927" y="25917"/>
                  <a:pt x="187037" y="349190"/>
                  <a:pt x="221673" y="363044"/>
                </a:cubicBezTo>
                <a:cubicBezTo>
                  <a:pt x="256309" y="376898"/>
                  <a:pt x="281709" y="115971"/>
                  <a:pt x="304800" y="85953"/>
                </a:cubicBezTo>
                <a:cubicBezTo>
                  <a:pt x="327891" y="55935"/>
                  <a:pt x="344054" y="119435"/>
                  <a:pt x="360218" y="1829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/>
          <p:cNvSpPr txBox="1"/>
          <p:nvPr/>
        </p:nvSpPr>
        <p:spPr>
          <a:xfrm>
            <a:off x="6724440" y="299385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 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4192" y="3696663"/>
            <a:ext cx="445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4440" y="3685782"/>
            <a:ext cx="192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4260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1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:   1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4260" y="612577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1 Hornless: 1 Horned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1571" y="213285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Kristen ITC" pitchFamily="66" charset="0"/>
              </a:rPr>
              <a:t>Test cross shows that the male is heterozygous.</a:t>
            </a:r>
            <a:endParaRPr lang="en-NZ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NZ" dirty="0" smtClean="0"/>
              <a:t>Test cross</a:t>
            </a:r>
          </a:p>
          <a:p>
            <a:r>
              <a:rPr lang="en-NZ" dirty="0" smtClean="0"/>
              <a:t>Key</a:t>
            </a:r>
          </a:p>
          <a:p>
            <a:endParaRPr lang="en-NZ" dirty="0"/>
          </a:p>
          <a:p>
            <a:r>
              <a:rPr lang="en-NZ" dirty="0" smtClean="0"/>
              <a:t>Parents and gametes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Offspring genotype ratio:</a:t>
            </a:r>
          </a:p>
          <a:p>
            <a:r>
              <a:rPr lang="en-NZ" dirty="0" smtClean="0"/>
              <a:t>Offspring phenotype ratio: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6539230" y="3429000"/>
            <a:ext cx="194421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/>
          <p:cNvCxnSpPr/>
          <p:nvPr/>
        </p:nvCxnSpPr>
        <p:spPr>
          <a:xfrm>
            <a:off x="7511338" y="3429000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6539230" y="4293096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2993852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– hornless,  h - horns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9237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?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x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71600" y="4293096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429309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23407" y="4293096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7463" y="429309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47510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 </a:t>
            </a:r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?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</a:t>
            </a:r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</a:t>
            </a:r>
            <a:r>
              <a:rPr lang="en-NZ" dirty="0" err="1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4725144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/>
          <p:cNvSpPr/>
          <p:nvPr/>
        </p:nvSpPr>
        <p:spPr>
          <a:xfrm>
            <a:off x="1475656" y="4725144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Oval 15"/>
          <p:cNvSpPr/>
          <p:nvPr/>
        </p:nvSpPr>
        <p:spPr>
          <a:xfrm>
            <a:off x="2238992" y="4754341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>
            <a:off x="3031608" y="4754341"/>
            <a:ext cx="50405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>
            <a:off x="1179329" y="4903362"/>
            <a:ext cx="360218" cy="363576"/>
          </a:xfrm>
          <a:custGeom>
            <a:avLst/>
            <a:gdLst>
              <a:gd name="connsiteX0" fmla="*/ 0 w 360218"/>
              <a:gd name="connsiteY0" fmla="*/ 224499 h 363576"/>
              <a:gd name="connsiteX1" fmla="*/ 96982 w 360218"/>
              <a:gd name="connsiteY1" fmla="*/ 2826 h 363576"/>
              <a:gd name="connsiteX2" fmla="*/ 221673 w 360218"/>
              <a:gd name="connsiteY2" fmla="*/ 363044 h 363576"/>
              <a:gd name="connsiteX3" fmla="*/ 304800 w 360218"/>
              <a:gd name="connsiteY3" fmla="*/ 85953 h 363576"/>
              <a:gd name="connsiteX4" fmla="*/ 360218 w 360218"/>
              <a:gd name="connsiteY4" fmla="*/ 182935 h 36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18" h="363576">
                <a:moveTo>
                  <a:pt x="0" y="224499"/>
                </a:moveTo>
                <a:cubicBezTo>
                  <a:pt x="30018" y="102117"/>
                  <a:pt x="60037" y="-20265"/>
                  <a:pt x="96982" y="2826"/>
                </a:cubicBezTo>
                <a:cubicBezTo>
                  <a:pt x="133927" y="25917"/>
                  <a:pt x="187037" y="349190"/>
                  <a:pt x="221673" y="363044"/>
                </a:cubicBezTo>
                <a:cubicBezTo>
                  <a:pt x="256309" y="376898"/>
                  <a:pt x="281709" y="115971"/>
                  <a:pt x="304800" y="85953"/>
                </a:cubicBezTo>
                <a:cubicBezTo>
                  <a:pt x="327891" y="55935"/>
                  <a:pt x="344054" y="119435"/>
                  <a:pt x="360218" y="1829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/>
          <p:cNvSpPr txBox="1"/>
          <p:nvPr/>
        </p:nvSpPr>
        <p:spPr>
          <a:xfrm>
            <a:off x="6724440" y="299385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 </a:t>
            </a:r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4192" y="3696663"/>
            <a:ext cx="445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4440" y="3685782"/>
            <a:ext cx="192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 </a:t>
            </a:r>
            <a:r>
              <a:rPr lang="en-NZ" dirty="0" err="1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         </a:t>
            </a:r>
            <a:r>
              <a:rPr lang="en-NZ" dirty="0" err="1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4260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All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Hh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4260" y="612577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All hornless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2794" y="149671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Kristen ITC" pitchFamily="66" charset="0"/>
              </a:rPr>
              <a:t>Test cross shows that the male is homozygous.</a:t>
            </a:r>
          </a:p>
          <a:p>
            <a:r>
              <a:rPr lang="en-NZ" dirty="0" smtClean="0">
                <a:solidFill>
                  <a:srgbClr val="FF0000"/>
                </a:solidFill>
                <a:latin typeface="Kristen ITC" pitchFamily="66" charset="0"/>
              </a:rPr>
              <a:t>He can be used in the breeding program because he is pure breeding.</a:t>
            </a:r>
            <a:endParaRPr lang="en-NZ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259632" y="2708920"/>
            <a:ext cx="2304256" cy="5040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1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 smtClean="0"/>
              <a:t>The next section of this unit involves understanding the different ways in which genes are passed from parents to offspring and how the genotype is expressed in the phenotype.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It is very important to remember that fertilisation is random, so when we predict offspring ratios, we are talking about </a:t>
            </a:r>
            <a:r>
              <a:rPr lang="en-NZ" b="1" i="1" dirty="0" smtClean="0"/>
              <a:t>likelihoods</a:t>
            </a:r>
            <a:r>
              <a:rPr lang="en-NZ" dirty="0" smtClean="0"/>
              <a:t>, not actual individuals.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7161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Some traits show a type of inheritance called co-dominance.</a:t>
            </a:r>
          </a:p>
          <a:p>
            <a:r>
              <a:rPr lang="en-NZ" dirty="0" smtClean="0"/>
              <a:t>Co-dominance means both alleles are equally dominant so BOTH are shown in heterozygous individuals.</a:t>
            </a:r>
          </a:p>
          <a:p>
            <a:r>
              <a:rPr lang="en-NZ" dirty="0" smtClean="0"/>
              <a:t>Two </a:t>
            </a:r>
            <a:r>
              <a:rPr lang="en-NZ" i="1" dirty="0" smtClean="0"/>
              <a:t>different</a:t>
            </a:r>
            <a:r>
              <a:rPr lang="en-NZ" dirty="0" smtClean="0"/>
              <a:t> capital letters are used to symbolise equally dominant alleles.</a:t>
            </a:r>
          </a:p>
          <a:p>
            <a:r>
              <a:rPr lang="en-NZ" dirty="0" smtClean="0"/>
              <a:t>Three different phenotypes can be produced.</a:t>
            </a:r>
          </a:p>
          <a:p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2446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Both alleles are shown in the phenotype of heterozygotes.</a:t>
            </a:r>
            <a:endParaRPr lang="en-NZ" dirty="0"/>
          </a:p>
        </p:txBody>
      </p:sp>
      <p:pic>
        <p:nvPicPr>
          <p:cNvPr id="4" name="Picture 6" descr="http://critteristic.com/wp-content/uploads/2008/10/black-white-kit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259276"/>
            <a:ext cx="3314700" cy="2598724"/>
          </a:xfrm>
          <a:prstGeom prst="rect">
            <a:avLst/>
          </a:prstGeom>
          <a:noFill/>
        </p:spPr>
      </p:pic>
      <p:pic>
        <p:nvPicPr>
          <p:cNvPr id="5" name="Picture 2" descr="http://1.bp.blogspot.com/-vT22d-amMrM/TtqRrN7jg5I/AAAAAAAABHw/AvVGqDyaKwA/s1600/cat-pictures-black-ca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251200" cy="2438400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b/b2/WhiteC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2663960" cy="2495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10400" y="5105400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BB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60727" y="5073134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WW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733800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17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736"/>
            <a:ext cx="8229600" cy="4525963"/>
          </a:xfrm>
        </p:spPr>
        <p:txBody>
          <a:bodyPr/>
          <a:lstStyle/>
          <a:p>
            <a:r>
              <a:rPr lang="en-NZ" dirty="0"/>
              <a:t>Both alleles are shown in the phenotype of heterozygotes.</a:t>
            </a:r>
          </a:p>
        </p:txBody>
      </p:sp>
      <p:pic>
        <p:nvPicPr>
          <p:cNvPr id="4" name="Picture 2" descr="http://gallsweb.com/images/animals/collageShorthor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43" y="2388632"/>
            <a:ext cx="8599714" cy="3009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8943" y="5665232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5543" y="5665232"/>
            <a:ext cx="70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RW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82543" y="5665232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WW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45762" y="6128504"/>
            <a:ext cx="125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“Roan”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00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Both alleles are shown in the phenotype of heterozygotes.</a:t>
            </a:r>
          </a:p>
        </p:txBody>
      </p:sp>
      <p:pic>
        <p:nvPicPr>
          <p:cNvPr id="4" name="Picture 4" descr="http://www.prestoimages.net/store/rd2772/2772_pd193931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97" y="2705574"/>
            <a:ext cx="3067050" cy="2965492"/>
          </a:xfrm>
          <a:prstGeom prst="rect">
            <a:avLst/>
          </a:prstGeom>
          <a:noFill/>
        </p:spPr>
      </p:pic>
      <p:pic>
        <p:nvPicPr>
          <p:cNvPr id="5" name="Picture 8" descr="http://farm3.static.flickr.com/2083/2318875548_fbdae063a6.jpg"/>
          <p:cNvPicPr>
            <a:picLocks noChangeAspect="1" noChangeArrowheads="1"/>
          </p:cNvPicPr>
          <p:nvPr/>
        </p:nvPicPr>
        <p:blipFill>
          <a:blip r:embed="rId3"/>
          <a:srcRect l="14400" t="6400" r="26400" b="10400"/>
          <a:stretch>
            <a:fillRect/>
          </a:stretch>
        </p:blipFill>
        <p:spPr bwMode="auto">
          <a:xfrm>
            <a:off x="95347" y="2721470"/>
            <a:ext cx="2819400" cy="2971800"/>
          </a:xfrm>
          <a:prstGeom prst="rect">
            <a:avLst/>
          </a:prstGeom>
          <a:noFill/>
        </p:spPr>
      </p:pic>
      <p:pic>
        <p:nvPicPr>
          <p:cNvPr id="6" name="Picture 10" descr="http://upload.wikimedia.org/wikipedia/commons/9/97/Pink_Morning_Glory_2500px.jpg"/>
          <p:cNvPicPr>
            <a:picLocks noChangeAspect="1" noChangeArrowheads="1"/>
          </p:cNvPicPr>
          <p:nvPr/>
        </p:nvPicPr>
        <p:blipFill>
          <a:blip r:embed="rId4" cstate="print"/>
          <a:srcRect l="9917" t="8264" r="8760" b="11157"/>
          <a:stretch>
            <a:fillRect/>
          </a:stretch>
        </p:blipFill>
        <p:spPr bwMode="auto">
          <a:xfrm>
            <a:off x="5886547" y="2721470"/>
            <a:ext cx="3124200" cy="2971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5765986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WW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25481" y="5769923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RR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765986"/>
            <a:ext cx="784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</a:t>
            </a:r>
            <a:r>
              <a:rPr lang="en-US" sz="3200" b="1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5062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Co-dominance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How do you spot an example of co-dominance?</a:t>
            </a:r>
          </a:p>
          <a:p>
            <a:pPr lvl="1"/>
            <a:r>
              <a:rPr lang="en-NZ" dirty="0" smtClean="0"/>
              <a:t>Three alleles are produced</a:t>
            </a:r>
          </a:p>
          <a:p>
            <a:pPr lvl="1"/>
            <a:r>
              <a:rPr lang="en-NZ" dirty="0" smtClean="0"/>
              <a:t>The heterozygote condition is to show both alleles </a:t>
            </a:r>
            <a:r>
              <a:rPr lang="en-NZ" dirty="0" smtClean="0"/>
              <a:t>equally e.g. the coat contains red hairs AND white hairs.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3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260167" y="3212976"/>
            <a:ext cx="3599865" cy="5040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86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This is like co-dominance, in that three alleles are produced.</a:t>
            </a:r>
          </a:p>
          <a:p>
            <a:r>
              <a:rPr lang="en-NZ" dirty="0" smtClean="0"/>
              <a:t>BUT instead of the heterozygote showing both alleles equally, the heterozygote phenotype is a blend of both alleles.</a:t>
            </a:r>
          </a:p>
          <a:p>
            <a:r>
              <a:rPr lang="en-NZ" dirty="0" smtClean="0"/>
              <a:t>We use the complete dominance system of two letters to show incomplete dominance even though one isn’t dominant over the other.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34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heterozygote phenotype is an intermediate blend of the other two.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2" descr="http://biologyquestions.org/incomplete-domin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95600"/>
            <a:ext cx="6905625" cy="3314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324600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63246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Rr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6324600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rr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7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heterozygote phenotype is an intermediate blend of the others.</a:t>
            </a:r>
            <a:endParaRPr lang="en-NZ" dirty="0"/>
          </a:p>
        </p:txBody>
      </p:sp>
      <p:pic>
        <p:nvPicPr>
          <p:cNvPr id="4" name="Picture 4" descr="http://www.bellamiamihairextensions.com/uploads/hair_extension_length_193183724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292" y="2888818"/>
            <a:ext cx="5899492" cy="32357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61246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CC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6124600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Cc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91030" y="612460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51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Incomplete 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heterozygote phenotype is an intermediate blend of the others.</a:t>
            </a:r>
          </a:p>
          <a:p>
            <a:endParaRPr lang="en-NZ" dirty="0"/>
          </a:p>
        </p:txBody>
      </p:sp>
      <p:pic>
        <p:nvPicPr>
          <p:cNvPr id="1026" name="Picture 2" descr="http://i1085.photobucket.com/albums/j437/nicalandia/Light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22" y="3008638"/>
            <a:ext cx="2715936" cy="31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ightpet.com/thumbnail/BreedDetailPhotos/LivestockBreed_2_6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6" y="2996953"/>
            <a:ext cx="2839190" cy="31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ncam.com/static/uploads/2013/05/Mr.-Grum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1"/>
            <a:ext cx="3526090" cy="31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0066" y="6124600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bb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45287" y="6131748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Bb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43146" y="6124600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40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93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Incomplete vs. Co-dominance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NZ" dirty="0" smtClean="0"/>
              <a:t>Be VERY careful when reading the description of phenotypes.</a:t>
            </a:r>
          </a:p>
          <a:p>
            <a:r>
              <a:rPr lang="en-NZ" dirty="0" smtClean="0"/>
              <a:t>If it says the animals look an intermediate colour, is it</a:t>
            </a:r>
          </a:p>
          <a:p>
            <a:pPr lvl="1"/>
            <a:r>
              <a:rPr lang="en-NZ" dirty="0" smtClean="0"/>
              <a:t>Because it makes equal numbers of each hair/feather colour?</a:t>
            </a:r>
          </a:p>
          <a:p>
            <a:pPr lvl="1"/>
            <a:r>
              <a:rPr lang="en-NZ" dirty="0" smtClean="0"/>
              <a:t>Because all the hairs/feathers are an intermediate colour?</a:t>
            </a:r>
          </a:p>
          <a:p>
            <a:pPr lvl="1"/>
            <a:endParaRPr lang="en-NZ" dirty="0" smtClean="0"/>
          </a:p>
          <a:p>
            <a:pPr marL="457200" lvl="1" indent="0">
              <a:buNone/>
            </a:pPr>
            <a:r>
              <a:rPr lang="en-NZ" dirty="0" smtClean="0"/>
              <a:t>Which is which?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5763" y="4252446"/>
            <a:ext cx="332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Goudy Stout" pitchFamily="18" charset="0"/>
                <a:cs typeface="Arabic Typesetting" pitchFamily="66" charset="-78"/>
              </a:rPr>
              <a:t>Co-dominance</a:t>
            </a:r>
            <a:endParaRPr lang="en-NZ" dirty="0">
              <a:solidFill>
                <a:srgbClr val="FF0000"/>
              </a:solidFill>
              <a:latin typeface="Goudy Stout" pitchFamily="18" charset="0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5229200"/>
            <a:ext cx="559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Goudy Stout" pitchFamily="18" charset="0"/>
                <a:cs typeface="Arabic Typesetting" pitchFamily="66" charset="-78"/>
              </a:rPr>
              <a:t>Incomplete dominance</a:t>
            </a:r>
            <a:endParaRPr lang="en-NZ" dirty="0">
              <a:solidFill>
                <a:srgbClr val="FF0000"/>
              </a:solidFill>
              <a:latin typeface="Goudy Stout" pitchFamily="18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260167" y="3717032"/>
            <a:ext cx="2015690" cy="5040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25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Lethal Alleles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Lethal alleles occur when a mutation results in an allele that produces a non-functional version of an essential protein.</a:t>
            </a:r>
          </a:p>
          <a:p>
            <a:r>
              <a:rPr lang="en-NZ" dirty="0" smtClean="0"/>
              <a:t>If an individual inherits a lethal combination of mutated alleles, it will die before or shortly after birth.</a:t>
            </a:r>
          </a:p>
          <a:p>
            <a:r>
              <a:rPr lang="en-NZ" dirty="0" smtClean="0"/>
              <a:t>This will alter the expected offspring ratios.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45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Lethal Alleles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 fruit flies, a mutated dominant allele produces curly wings (C) instead of normal (c).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Homozygous dominant (CC) flies do not survive.</a:t>
            </a:r>
            <a:endParaRPr lang="en-NZ" dirty="0"/>
          </a:p>
        </p:txBody>
      </p:sp>
      <p:pic>
        <p:nvPicPr>
          <p:cNvPr id="2050" name="Picture 2" descr="http://www.exploratorium.edu/exhibits/mutant_flies/norm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15" y="2780928"/>
            <a:ext cx="2411264" cy="22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xploratorium.edu/exhibits/mutant_flies/curly-wing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1964498" cy="24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892417"/>
            <a:ext cx="622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/>
              <a:t>Cc</a:t>
            </a:r>
            <a:endParaRPr lang="en-NZ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58182" y="4215582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/>
              <a:t>c</a:t>
            </a:r>
            <a:r>
              <a:rPr lang="en-NZ" sz="3600" b="1" dirty="0" smtClean="0"/>
              <a:t>c</a:t>
            </a:r>
            <a:endParaRPr lang="en-N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2558" y="3569251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/>
              <a:t>CC</a:t>
            </a:r>
            <a:endParaRPr lang="en-NZ" sz="3600" b="1" dirty="0"/>
          </a:p>
        </p:txBody>
      </p:sp>
      <p:sp>
        <p:nvSpPr>
          <p:cNvPr id="5" name="Oval 4"/>
          <p:cNvSpPr/>
          <p:nvPr/>
        </p:nvSpPr>
        <p:spPr>
          <a:xfrm>
            <a:off x="251520" y="3140968"/>
            <a:ext cx="1800200" cy="18629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48070" y="3413789"/>
            <a:ext cx="1272934" cy="13172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Lethal Alleles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With a heterozygous cross, we expect a 3:1 phenotype ratio.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BUT, because the homozygous dominant individuals die, the ratio becomes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                     2 curly:1 normal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3594702" y="2921736"/>
            <a:ext cx="1944216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/>
          <p:cNvCxnSpPr/>
          <p:nvPr/>
        </p:nvCxnSpPr>
        <p:spPr>
          <a:xfrm>
            <a:off x="4566810" y="2921736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3594702" y="3785832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5150" y="2446704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NZ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endParaRPr lang="en-N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64" y="3189399"/>
            <a:ext cx="445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  <a:p>
            <a:endParaRPr lang="en-NZ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NZ" dirty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3178518"/>
            <a:ext cx="19272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CC          </a:t>
            </a:r>
            <a:r>
              <a:rPr lang="en-NZ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C</a:t>
            </a:r>
            <a:r>
              <a:rPr lang="en-NZ" sz="1200" dirty="0" err="1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c</a:t>
            </a:r>
            <a:endParaRPr lang="en-NZ" sz="1200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sz="1200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sz="1200" dirty="0" smtClean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endParaRPr lang="en-NZ" sz="1200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  <a:p>
            <a:r>
              <a:rPr lang="en-NZ" sz="2400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C</a:t>
            </a:r>
            <a:r>
              <a:rPr lang="en-NZ" sz="1200" dirty="0" smtClean="0">
                <a:solidFill>
                  <a:schemeClr val="tx2">
                    <a:lumMod val="75000"/>
                  </a:schemeClr>
                </a:solidFill>
                <a:latin typeface="Kristen ITC" pitchFamily="66" charset="0"/>
              </a:rPr>
              <a:t>c	    cc</a:t>
            </a:r>
            <a:endParaRPr lang="en-NZ" dirty="0">
              <a:solidFill>
                <a:schemeClr val="tx2">
                  <a:lumMod val="75000"/>
                </a:schemeClr>
              </a:solidFill>
              <a:latin typeface="Kristen ITC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870666"/>
            <a:ext cx="786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260166" y="4221088"/>
            <a:ext cx="2519745" cy="5040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3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Multiple Alleles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Multiple allele inheritance occurs when a gene has </a:t>
            </a:r>
            <a:r>
              <a:rPr lang="en-NZ" b="1" dirty="0"/>
              <a:t>more than two</a:t>
            </a:r>
            <a:r>
              <a:rPr lang="en-NZ" dirty="0"/>
              <a:t> alleles</a:t>
            </a:r>
            <a:r>
              <a:rPr lang="en-NZ" dirty="0" smtClean="0"/>
              <a:t>.</a:t>
            </a:r>
          </a:p>
          <a:p>
            <a:endParaRPr lang="en-NZ" dirty="0"/>
          </a:p>
          <a:p>
            <a:r>
              <a:rPr lang="en-NZ" dirty="0" smtClean="0"/>
              <a:t>Each individual still only has two copies of the gene.</a:t>
            </a:r>
          </a:p>
          <a:p>
            <a:endParaRPr lang="en-NZ" dirty="0"/>
          </a:p>
          <a:p>
            <a:r>
              <a:rPr lang="en-NZ" dirty="0" smtClean="0"/>
              <a:t>The most well-known example of multiple alleles is human blood groups, which show BOTH </a:t>
            </a:r>
            <a:r>
              <a:rPr lang="en-NZ" b="1" dirty="0" smtClean="0"/>
              <a:t>co-dominance</a:t>
            </a:r>
            <a:r>
              <a:rPr lang="en-NZ" dirty="0" smtClean="0"/>
              <a:t> AND </a:t>
            </a:r>
            <a:r>
              <a:rPr lang="en-NZ" b="1" dirty="0" smtClean="0"/>
              <a:t>complete dominance</a:t>
            </a:r>
            <a:r>
              <a:rPr lang="en-NZ" dirty="0" smtClean="0"/>
              <a:t>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43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Multiple Alleles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65104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I</a:t>
            </a:r>
            <a:r>
              <a:rPr lang="en-NZ" baseline="30000" dirty="0" smtClean="0"/>
              <a:t>A </a:t>
            </a:r>
            <a:r>
              <a:rPr lang="en-NZ" dirty="0" smtClean="0"/>
              <a:t>and I</a:t>
            </a:r>
            <a:r>
              <a:rPr lang="en-NZ" baseline="30000" dirty="0" smtClean="0"/>
              <a:t>B</a:t>
            </a:r>
            <a:r>
              <a:rPr lang="en-NZ" dirty="0" smtClean="0"/>
              <a:t> can be co-dominant, giving blood type AB.</a:t>
            </a:r>
          </a:p>
          <a:p>
            <a:r>
              <a:rPr lang="en-NZ" dirty="0"/>
              <a:t>I</a:t>
            </a:r>
            <a:r>
              <a:rPr lang="en-NZ" baseline="30000" dirty="0"/>
              <a:t>A </a:t>
            </a:r>
            <a:r>
              <a:rPr lang="en-NZ" dirty="0"/>
              <a:t>and </a:t>
            </a:r>
            <a:r>
              <a:rPr lang="en-NZ" dirty="0" smtClean="0"/>
              <a:t>I</a:t>
            </a:r>
            <a:r>
              <a:rPr lang="en-NZ" baseline="30000" dirty="0" smtClean="0"/>
              <a:t>B </a:t>
            </a:r>
            <a:r>
              <a:rPr lang="en-NZ" dirty="0" smtClean="0"/>
              <a:t>are completely dominant to </a:t>
            </a:r>
            <a:r>
              <a:rPr lang="en-NZ" dirty="0" err="1" smtClean="0"/>
              <a:t>i</a:t>
            </a:r>
            <a:r>
              <a:rPr lang="en-NZ" dirty="0" smtClean="0"/>
              <a:t>, producing type A (</a:t>
            </a:r>
            <a:r>
              <a:rPr lang="en-NZ" dirty="0" err="1" smtClean="0"/>
              <a:t>I</a:t>
            </a:r>
            <a:r>
              <a:rPr lang="en-NZ" baseline="30000" dirty="0" err="1" smtClean="0"/>
              <a:t>A</a:t>
            </a:r>
            <a:r>
              <a:rPr lang="en-NZ" dirty="0" err="1" smtClean="0"/>
              <a:t>i</a:t>
            </a:r>
            <a:r>
              <a:rPr lang="en-NZ" dirty="0" smtClean="0"/>
              <a:t>) and type B (</a:t>
            </a:r>
            <a:r>
              <a:rPr lang="en-NZ" dirty="0" err="1" smtClean="0"/>
              <a:t>I</a:t>
            </a:r>
            <a:r>
              <a:rPr lang="en-NZ" baseline="30000" dirty="0" err="1" smtClean="0"/>
              <a:t>B</a:t>
            </a:r>
            <a:r>
              <a:rPr lang="en-NZ" dirty="0" err="1" smtClean="0"/>
              <a:t>i</a:t>
            </a:r>
            <a:r>
              <a:rPr lang="en-NZ" dirty="0" smtClean="0"/>
              <a:t>).</a:t>
            </a:r>
          </a:p>
          <a:p>
            <a:r>
              <a:rPr lang="en-NZ" dirty="0"/>
              <a:t>i</a:t>
            </a:r>
            <a:r>
              <a:rPr lang="en-NZ" dirty="0" smtClean="0"/>
              <a:t>i is the homozygous recessive type O.</a:t>
            </a:r>
            <a:endParaRPr lang="en-NZ" dirty="0"/>
          </a:p>
        </p:txBody>
      </p:sp>
      <p:pic>
        <p:nvPicPr>
          <p:cNvPr id="3076" name="Picture 4" descr="http://www.biologycorner.com/anatomy/blood/images/bloodtype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8" y="1628800"/>
            <a:ext cx="4226428" cy="43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319263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18672" y="2679303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08576" y="2679303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255367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6664" y="3645024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3645024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08576" y="4335487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4335487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5394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Multiple Alleles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5069160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Antibodies identify foreign objects and attack them.</a:t>
            </a:r>
          </a:p>
          <a:p>
            <a:r>
              <a:rPr lang="en-NZ" dirty="0" smtClean="0"/>
              <a:t>Type AB has no antibodies, so can accept blood from anyone.</a:t>
            </a:r>
          </a:p>
          <a:p>
            <a:r>
              <a:rPr lang="en-NZ" dirty="0" smtClean="0"/>
              <a:t>Type O has both anti-A and anti-B antibodies so can only get blood from type O.</a:t>
            </a:r>
          </a:p>
          <a:p>
            <a:r>
              <a:rPr lang="en-NZ" dirty="0" smtClean="0"/>
              <a:t>Type A has anti-B and Type B has anti-A antibodies.</a:t>
            </a:r>
          </a:p>
          <a:p>
            <a:endParaRPr lang="en-NZ" dirty="0"/>
          </a:p>
        </p:txBody>
      </p:sp>
      <p:pic>
        <p:nvPicPr>
          <p:cNvPr id="4" name="Picture 4" descr="http://www.biologycorner.com/anatomy/blood/images/bloodtype_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35950" cy="43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2319263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18672" y="2679303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08576" y="2679303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255367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46664" y="3645024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8184" y="3645024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08576" y="4335487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4335487"/>
            <a:ext cx="32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/>
              <a:t>I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910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628999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An example of multiple alleles is one that determines the feather pattern of mallard ducks. One </a:t>
            </a:r>
            <a:r>
              <a:rPr lang="en-NZ" dirty="0" smtClean="0"/>
              <a:t>allele </a:t>
            </a:r>
            <a:r>
              <a:rPr lang="en-NZ" dirty="0"/>
              <a:t>M, produces the wild-type mallard pattern. A second allele M</a:t>
            </a:r>
            <a:r>
              <a:rPr lang="en-NZ" baseline="30000" dirty="0"/>
              <a:t>R</a:t>
            </a:r>
            <a:r>
              <a:rPr lang="en-NZ" dirty="0"/>
              <a:t>, produces a different pattern </a:t>
            </a:r>
            <a:r>
              <a:rPr lang="en-NZ" dirty="0" smtClean="0"/>
              <a:t>called </a:t>
            </a:r>
            <a:r>
              <a:rPr lang="en-NZ" dirty="0"/>
              <a:t>restricted, and a third allele, </a:t>
            </a:r>
            <a:r>
              <a:rPr lang="en-NZ" dirty="0" smtClean="0"/>
              <a:t>m</a:t>
            </a:r>
            <a:r>
              <a:rPr lang="en-NZ" baseline="30000" dirty="0" smtClean="0"/>
              <a:t>d</a:t>
            </a:r>
            <a:r>
              <a:rPr lang="en-NZ" dirty="0" smtClean="0"/>
              <a:t>, </a:t>
            </a:r>
            <a:r>
              <a:rPr lang="en-NZ" dirty="0"/>
              <a:t>produces a pattern termed </a:t>
            </a:r>
            <a:r>
              <a:rPr lang="en-NZ" dirty="0" smtClean="0"/>
              <a:t>dusky</a:t>
            </a:r>
            <a:r>
              <a:rPr lang="en-NZ" dirty="0" smtClean="0"/>
              <a:t>.</a:t>
            </a:r>
          </a:p>
          <a:p>
            <a:r>
              <a:rPr lang="en-US" dirty="0"/>
              <a:t>In this series, restricted is dominant over mallard and dusky, and mallard is dominant over dusky:</a:t>
            </a:r>
            <a:endParaRPr lang="en-NZ" dirty="0" smtClean="0"/>
          </a:p>
          <a:p>
            <a:endParaRPr lang="en-NZ" dirty="0" smtClean="0"/>
          </a:p>
          <a:p>
            <a:pPr marL="0" indent="0">
              <a:buNone/>
            </a:pPr>
            <a:r>
              <a:rPr lang="en-NZ" dirty="0"/>
              <a:t>	 </a:t>
            </a:r>
            <a:r>
              <a:rPr lang="en-NZ" dirty="0" smtClean="0"/>
              <a:t>   </a:t>
            </a:r>
            <a:r>
              <a:rPr lang="en-NZ" dirty="0" smtClean="0"/>
              <a:t>M</a:t>
            </a:r>
            <a:r>
              <a:rPr lang="en-NZ" baseline="30000" dirty="0" smtClean="0"/>
              <a:t>R</a:t>
            </a:r>
            <a:r>
              <a:rPr lang="en-NZ" dirty="0" smtClean="0"/>
              <a:t>		&gt;	</a:t>
            </a:r>
            <a:r>
              <a:rPr lang="en-NZ" dirty="0"/>
              <a:t>M</a:t>
            </a:r>
            <a:r>
              <a:rPr lang="en-NZ" dirty="0" smtClean="0"/>
              <a:t>		&gt;	m</a:t>
            </a:r>
            <a:r>
              <a:rPr lang="en-NZ" baseline="30000" dirty="0" smtClean="0"/>
              <a:t>d</a:t>
            </a:r>
          </a:p>
          <a:p>
            <a:endParaRPr lang="en-NZ" dirty="0"/>
          </a:p>
        </p:txBody>
      </p:sp>
      <p:sp>
        <p:nvSpPr>
          <p:cNvPr id="4" name="AutoShape 2" descr="data:image/jpeg;base64,/9j/4AAQSkZJRgABAQAAAQABAAD/2wCEAAkGBhISEBUUExMUFRUWFRQUFBUWGBQXFxUVFBQVFBQUFRUXHSYeFxkjGRQUHy8gIycpLCwsFR4xNTAqNSYrLCkBCQoKDgwOGg8PGiwkHyQpLCwsLCwsLCwsLSwsLCwpKSwpLCwsLCwsLCwsLCwsLCwsLCksLCwsLCkpLCwpLCwsLP/AABEIAMIBAwMBIgACEQEDEQH/xAAbAAABBQEBAAAAAAAAAAAAAAADAAECBAUGB//EAD8QAAIBAgQEBQEFBQcDBQAAAAECAwARBBIhMQUTQVEGImFxgZEUMlKhsSNCYsHRBxUzcpLw8VOC4RYkQ4PS/8QAGQEAAwEBAQAAAAAAAAAAAAAAAAECAwQF/8QAJxEBAQACAgIBBAEFAQAAAAAAAAECEQMhEjFBBBNRYXEUIjKBsUL/2gAMAwEAAhEDEQA/AO/FMxNKlenogZGB3Wh8hT0NWs1I0BTbD9r1HJ3Bq5lPepAGgaUQOxpwtXTGO1RZbdKC0CAeov6ipBfW/wCtK49Vp8p9D+tBhtGTsdKEWPT8qsst6bL8/rQSuGtqdaPHPfYUuWDvr+RpmPp/WgCFD1P0qAVerGmSO/WjLH3saDREa9Ben9haiLGBSLigKskbHegtAa0M9NQWlD7OaY4Y1oU4IoGmZyqcQ3rQaMGoiO1IaUGgtUTHWjI6qLmoAKwuNqD8VApStVp4ahy6E6VzSBqx9npjBQNBA04tROUaXJNAQuKVE5VKma4kl6nVFDR0kHvQYxFNakH9KYyimEqe1QWQdxU70AqV6RFRvQDkCo5O2lOTUc1BJXNM3pamzUmQGkaLP3/Pb61IJeoFiKQn+KAJkpjUSxNDDH/xQEmcihNLRQPWmMf/ACKCC5tTjmpGHtUCpFAWRMPanyUAEHpRBF2NBp5iKlzKhe1AxQBFiSB1y7+1+lTll4zascd3SnjcWpJ8zAdCBt71ewUNgRmBygf9wOxHeslsG0hZY2GddchIuydSp6n0q/wyTyXbTpr6E1jjluunOax6X8tNlFD+1KDbMP1pHGx/irbyjn8MvwIRSFqist9gfpUstOXabNJZKbLTgmmJpkWSlStSoCiT6U2c0MtTA0kp8z1NSGI7k0OlQBROPxH6VITDv+X9KrmT0FNegLi4m3UH60RZlO5FUBTmg9tH5phVGOdhR0nB9D+VPYGK1IGoZ/8AfSntTAgp+WKgDUZcYiC7sqjuxA/XekcEC2pyKbEyKhAdlQEXuzAaeg3J9Kw+PeL0wpZQt2HlsBma/rfyIfTzHSssuTGNceLKtvldqidN9Lb9q4DBeIZcZNyuZKMwY6uWUEAnzhAot7DtWZguF4zE4jINFAJMhJMSqpILG1ySSDYbk1P3e9L+x1vb0yfGxpo7qh/iIH61VHF4CbLNGSTYAMpJPoL1xvHfCMmKmBuYVCRxh5bZ3yaM7Ri7XIvYegB9O44FwrCcPiAjQByNZJbCR/YHzfAAFTeb8H9hN1CnzeXb71gddrA6mhS8Qjj1Zwo7sQt/YHU/SqvE+Kz3Z4MKxY6mWSwPxe30BFYsvBMdJHznMKag3k5aoB3YkG/zU/dv5VOLGLnFOMGe0eElHNJIANwrWW4VWYDzkiwG3rUeAY1o+GTySuzO0jx2fdXFhax1uNT8U3BvDqzYvDsjxEIvMl5TBo+ZGVACEbXLA29DWd474r+2aFBlUM7HSweVzd3/AJX9Kny2uYyelfjPEiPs2LjJADBJLdDfr7i/0rvMvNj7MQCSO9x5h76/WvL+BTCXC4rDMbNlMiX2JGtvqB9a7Pwjxq+Ew2a+YQSlh1yoVC/OlKXV1Ts3Om1HwwdST+X6UaHARrqFF++pP51DB8RSQXW/qCCCPcGrWeuvGY/DjyuXyelUc4p6tBEU2SlemvQD5KVNmpUaDKApBatx4e+30NGVPQUk6UMpprVpckVHke1B6ZxFK1XjDQ3hNBaVgKRolrUzNQA81SGtIt6VE0AWOQirME6s4TMoci4UkXPsKyziiMQsK5M5GYrJe1rXAsN29KrRxCXiVgrRtGgYG1wGjsd+xFY58vjdR08fD5TdXsTxYw4pUltkteQKCxQEaF2G2vQb0LjvEDJFFNhx/iPy4wEUyaZrnMxIQeUnQdNTTeOyJIXYWADAElsi5hqS7DVraC2upsBvbmV8T5oIsFhF5rDMzNdkzAXkaJbnMRYG5uL2tXPcrk6ccZj6bePwsMUbvjC1mZWa752AX7qKRrmbW9unbSsI4yTiWJzRyeVGJWJ9XCZgLomiknS4v3uetVMTBJiMPJiMQZICgHKRRlSSI7oiEi1jYk63vWx/ZwqPkkUXljeXmtYZjGykxBu4zAj6a6ak1Ozu6s+GfC94mxcSrGZoiov92N1ZxI1uiXVTb0IrpOGRRYbC5YbMqAAnMWeRrXu2UErc3NgK0sK4wuF5RsfNI1gNbSSNJa1wN2PUCvOfEviV5HEEccrl9EWOYG1zYWjhAW9+hvtS630Xd9rc/i9RLlkaUXNhHh4ihb0zuQ51vUsf4jGXLhc8bkeYpCZX9mlc733tf3qvFLFw2LLM8/2lxdwOWzKp0sjG6pfXXVqycZ4ikxJSKFp0FgoRZPMW1N2sLsNbdAAKV7XNRg8b51lkmeSRXLZGYtrlNje58pv0rpPDnA5GwksmLuITGxijN75rXEqjodLDvW3wbwyOUj47XlseXGSMot5bt+K9gRXYJiI1gbESgBFBZQfwrrmP8qVytmoWpLt5/hIjwuDDYlWZOaAk8ROpEgJzKOjDerHiHhTo6c+UzQM4QZrZlz+tr3tqD6VzXB8ZLxPigeZmaNC0gQ/dQA+RQNrXt9K6Hjsk+Lx64dVPIjZZHcA2sgGYsdtLEfNVL340fuOL4lhGw7YjCNcuXyxsN2sdB8ixt612XBMTmxYVbMI8GyMB+8ymxPy2auT8T8chOOlxCNzGLDldEjCqqcwn95tLge1b/wDZ9h2tLK1wSoJO1lb/AA1v3Ny3yvenZfYlnpuYbFuMS6h0KFcsiqfPE2hjdb+/qNvauk4bMzxjPbMPKxGxI/eHYEWNul65vGeD5JWDlbyMwWQo2XKiFipUjfRrHrYij8OmMGGNicyswbmXFzfQ/ItU8fJ9v36Lk4/uTr26fJSrL4biMS6K0kYGZcwym4y7g39qt8w9jXfjnMvThywuPtZvSqrz/SnGINUhapUAYilQASfWpK47mohPamMXY0iE5vvU1m9frVbLStQF0MfT4p7+tUebapLiTTNZZL7igTRqCL312He3apmY5bgdwOmtr7npVKTHHNGzAFY0ctfUlibAhdMvW1+hrHk5NdRtx8fl3RWYHa3bQ+lycx00rGxEaE35isbXAzBSADvc2FTfiP7zXZrDylSsaX1y5iSGNrbDpXO4ri88knLQHKNDlRAoJ1uSFuR6gC1c1trrxxkTl47HBiEmjtKQWzqT5j7m2/rer/iLx4I1LRRWMgvnbdLi2q9SBtfSo4bh0OHPMexdrAA2c3ItYX3vWt/dEeW7qGZr+VuinULY/prUbimFwvgmIj4lF5zPCV5hdr5SkqG9wdM3mqn4hlTASWwkVpCSeaxQsoJIyxRnzW1OtvrWjxjiMsMItNJHlYIihTlKHYF+lhpmvsBWXi8BhHiDIss8gkW7IhzkyaqrysbmxuAwGtqJd3dPWopz8ExWIMjyl5m5MbwW3JZlITJ08uc2+a7XhDx8NwkbSusc8sEYcMAT5C7CyDUvZwCTpp1qD494pxJHGsJEN/20lrAi1uWm5sfXf0rB4hiMRi8ohkAcKXxJa0SxgP5WZ38x726dqJbRZBI45OISGWQ4nkKGfMDmDBDYhSQBmJ0AArO4SMO+OlnQzLyiHiw7DKwN7eZhosSm3qf1N4m8RokMOHixAcRoqSCIzrmbqykEK3zVzgfBMT9hYoIwsxDNfzTNGuoGY9SQLXOgW/WnfRfPbK8TxcycRxkyMcoLk3Z3YXc36C5+Aorbwj4fhEN7LLO/3je3/avUKPzqxLw/GrLGkeGSwW7HKqhdT5TMQWJta/rsLWrn/E3G8LFOFnw6SMoHMMM0nla58pLC50tsRvU3eXSup2Ji/wC0vFStlSCL+FSrMfTrqabE/wBpmNjtHikjs2hXykgHqUa4I+RWfxDxWhjtw9Y4zbVCh5zd7MbhvrWPg/Dk0r83EB5D97lrclj0BNKWT/Lr/p+Ns/t7/wCOxTxA2GQj7IuGeUnJIovFIfS+qt2BuK2f7NMU7YwZlI/xMw12Kk319RXG4rBYuV42x2IRI0cSJhls8gUEWWy/dFrDMx0r0LwVw94M2IdbB0/ZKTr5+1+mx9jV4al3UZdyyOL4d/Z2rSY3FYhW5MWIxHKiGgkEcjak/huLDvY10/BOLp9nfJByW5qsqtchxIqWsfUIQOgsK1+NcT5sM+FzBJPu3sTmz+bT1N/zqfEJhFPhohl5bxW22aMWUj5y1dytRMZJpotxDIrFEF7X7ZjbzL72rk/HmCfFYeHknzXQyqDrka4UkjsbfWt/FxRRlXlY5m/ZgE73BNrfzpcIngJkVdLZAGPVQoK79LWqZv1Tup23fC+AaPA4eKTUiNVatGXAIwZbDTY9r1RxPinCRKssk6RjL9wsL3/y7mucf+1DDyzGPCqzMwN3IyqLDex1P0rrjizzkvaziogrEX2NqrG1MgYi9796kyt2vWjJC9KmzelKmEsw7U9OEPan5Z7UgbTremaSkYzSCUyQJqQU1MgdBUJJMqknQAEn4F6DkT4pLy0QdQMxHfS5A+qj5rFCvOTGlsosJ5STqxfO0cOmuUWUttrajcXZpsRkAICiPN9HOvsbG3oL1V4vj48IhijuZCPOf4m8w16E+bvbMPSvPyu7t6WM1JFmZocKkrvY5FLta5KLa5JJ3diNv6VwuG8S4jiBcYWFY44tbm7MQTZVOtr7nTa1avCfC0s83MlbyfeyMAVIFwodTv3se9dbgsFDh1/ZqqLfZVVQTtrbc/pRLJCsu1Dw94W5Y5s7GSUjc/ug62A2B9aNi4pSS2clRrlA8w16G/8Av86sYniJP3dT2va/13obSEC2uY9tNT0HYfFRdLm2VjsOky5XtoLa7E9yvQj/AH3qxw/HJh8KgaM5VYgWtmADZlzMNWu2unfas3G47ICfMvmGwU63t5Rpt+YrUweJvCWDWtZtNSLn7y9Qdxr2qe1sDirCQx/+yZpp2eNTJI+YhSLkgW0AOhPQVtjisEeHnnliWOQuuHdXV3U8pRYCNdW31uR01qgvHMLFLPNJNIzKoSHmBjIoYeYIrADU1zUfiLEJBJ9kL5M4zTMgLM8raK2a6qSL/c+aqS0sqNwGJcTjvtEuUQQKZS0UQjQiIgqgS2huwve59TvXT43xHh4T5mnWVl8ir5YoRILqRci5VSPpWfwUYg8Oiw0cWVsU0kkkklsroCMxJOxOgFt7XFamH8DQFedOTJIzZ8oIRbWsqa9ALfSnlZb2WM1GZBxmGNwU4i973dpA75uhVUA123Le16p4Hi+LlnYSYGGZTmKscOq6AEgq4Gt9O+9S4hwGXFTlpjFhY0yiLJkN118gYGxbrtpWbD44xSYg4WAGUKrRpzCTIHym8l9Pz6VGvjE9/NUcdFNiZ0xRCQQxEADy3WxLZQABck3FX44cTPdrystjcR5gBbocum1t6s+F/Bb4hAcTiAmGhJklFz5iDrqRYDcX16271f8AEvjMSoMLgciYa4UlMyubm13BA8p/Pv0q5Bb+P9i+EuAxoOfMFSP7rMSczZTqum4uPy9Kv8ckjxiSYnMWSNhHGi3AVejEdyf5UuDeHi2CdZMwELP5Abebcn2IIPyah4XRScQI9FyDynUgj7p131vSuzkieXPhRiQSZVADHrmRwy37+U2+K6abh3MOf8OVo79Ocv3f9QFZfg0xlZQ2l2QFT+NRqw9zf/SKbFeJDNnVP3MXGoI/6cL5ifqv51cRl+EuKSh8TOJ8uWEjlE6AFl3J6n+lc/xTjwWKSEIMzC175f2eWyEG+p8o+tD8Vcc5SrmUMX8xzbk+bcembT2rnuFxHH4teYcoAGg18q20+e9Vhhbk5efnmGPjPaGB4Bi8U17eUnVyV/LXX2rtfCfg77NIzl85IsBa1h1vvW9HhRGPKoA7ACiriT1FdkxkcMwm932I0HYWoRB70dZlI6/NNlQ9TeqaK+ano+QdxSoGlgIKla1VgW9afMfxfSgxxamIUdKAH/iNLnDufkUBJ2/hoGJxASxIGpsP1q0pB7VzXiLiSgm+gS5vsL21JPQDvU5el4TdDxEscMnNd1uAxA6sxDafQ+9YPhbCSYqVpn1Ge+lh+9c621NlX6muVxaiVzNzjJdiq2BVLdct9wNBevSfDviOGDArHlvKgymNQbk3sDfbzE79ya8zLKeVx29OYZePlpuTYkIth79vTYVmDDmTzM3qNBt667e1Y2I4vNJ53URpuATuPiqOI8ZIuitfW2mw9L/NK0pG7LiFiawsWJtfX61W4jxZAPXX1setyP1rnl4k8xIRSSd7C2m25o8HhiVjeVuWDbc/QEU8f2Ko4njBdwq6WLWJ2LWOVSdtdR71u8IxZyFiurWNgbHKdGv03AqMPhaNVBYkAZD59L+l9RY6Wv1FaTKsSZWcICSYyy2II1aMsNCCNj8U6c/bJ4vJiJT9nSESxs2VmKgsoJGmYXyt/ENdK0OIcShwbxYZYmfK5kKGO4uqHzI/cdd7UCTjgjDzYUGXKv7RXO40AYW8xOo+lUfDUMzNI7DlvIQoWUyO0auQGEcbdG/EToKJ+xffSvgvEWIxOLixRtEqhkjV2PJzRqT5RYWGovWs+I+1kf3jhgsSgnnRB1CgC98wJzA9q1eKcUw2FTKXw8wRMvIjAB+FAYKT11FUuGcYlkRplgZ4FBvAzxsFsDqMy3v6UXfuQprTlsb4fwOLkEGCxYGYjIJGfJe+tri+a19DvetyL+zcxTRxLNEDkzTS+YylV6AWsAfU9OtY+L8W4DG+RsMcO9x51aMZQOoaw200tVHBcdxOJxP2SaSQoW8sgGeRV7X0zAi2/W3StNZWaRuS7dRxDExHJhjHIsFy2hIeUroDIbagm+1gBTeEPDEcjSyCxRm5aLaxWzBnuD2sBerPh3wq0c8ZkZi4LsEY5+VG17B32LHXbTU2rqsFgThY3YAmwkka25dzcKB3AsPc1OtelXJfTD/sZgP32YD6Zb/lWDBisPHjSqBRmjyudiSpNz2tuPUg1xkvirGRyHOSJHuI4b/dJNlzgdBe9tyRQPDiTSySNK7MEJAbu7nLv2tc26UavyJJHT4niJMmKCiwTlmK3ULclvksT9Kt8I4QsYkU7jIjsds7rnmY/wCVP1qOImVJJXC3WFUQDQZ2Azm5Om5AoeGxxmHJTKQyvJiXB/eY+ZAe+tvRR605fwVef8QEmNxbGME5mJUX0Vb6a9NK7zw14fTDLfdyPMbn6VY4ZwGKAkoPve1aWQV28c628i8dmV8vYvPNTTE+lBFIirUsZydrVMK3UCqqirKC/WxoM3JPYUqLY9qamatzjT5xULUhJakkRSKkUBqKzk/8U2MxJQajX22o2qTYeKlyA2Ov6VyXFMMsyMjtZSRm0BJH4ddtf0q/jccx7k1yfijmMhVCQCfMwNy3XIPg7j2rn5s8datdvBx33IpYmLzuQCkahEjClSAF3uR1LduprosDg2VFYjLc2BbVhbW9iNWuPio+HvCUqQo7FQ62KRtew03J/F+lLFYrExyySSq2ZUkXDRpZ1BYCzM3e9efeDK3zs/h236jHH+yX+WZ4jwpkkI8xCqLXY3YsLAseg61nJ4eIzC+qAG3TUgGw6E23q99qBijzyAyyFTKeqW1yH5Fa+H4iCSzDyM4LMo0VUGma3TSr8rJopJl2fh2CaIkb5OWCL2a7AlgfdtRvrpXUHAsjWbzXVJEbW/lvcHodCff4rGjlLclWYMJpG/aejC6C/cWFr1bg4y6OcGzhJkBERYEqwJ0tfdb2+DSlLL9NBpQCyrJC6t/hhgdAd427re/tWZjMZCUkzPkZQWKWzMhHlDKCCGTodOmtWJhK+HkSaNEKhXzRn7xv/iIbHLsb7jXsaxPGcCheackiOE2tnHmGdr+xvb0NVLu6TpVhixUiQzRsW/EYlRFVRvnt94fXbetnEeIWgUCCMzSsAZWlQ2mAFjyytrEdjprpWBwDg0ju8UTBkziVEcMlraEZlO9iPfSvUsLHEiLzABLlA/duTa3Teq3NlfTzzC47AHNKIxhmS4dCBlY9VAv39Kr4vhc/EolMKpFHmu5BsrdMxUbmtjFY7g8M8plBkmJuUlU2v0CkrlA+ayJONjEzLJg4gRHcctnKhT3yqPN7Cl+4N/FVMF4b4fGroqT4qYGzBVOTMOhbRQAbbmt6HHLhoAGWFMilmRPvXv5QfQfrWTjsfxABpsiK97KCiqxF7XsSWy/K/NcvjMRMZc0ihnYjy28l9Nx12rSceV9sry44vWuEcSyYbnve7XfznvsT0Atb2FhXLeJPGeLmtHEAUIY3ia5KjTMSPui9/odTrQP7kxOMiUyy5rbBvKB6ALp9RRsDwPGwX5RA73I1sLCxI7aW0qpxZe6zvPjPhk4RI8LF9oxKvzpbpFmU/vfvWPp3tVbhXE8SkiRiWNkV2cgAW2vYnrbp/wAULxNwHGPLzZkdtrkkso/y2JCg1m8FwP7YNKpYDYE2X0FutV9v5pf1E+HaNFmiR53LOH5ojt5Qx+4G1sb7ne3xWpg8SMNh2YJZmLWUAC+c3sAax8RxR8oKJ5xcgsQ30A02rEnxk0rZnuSpuR29QOlPXhGf3vPOT1HovCmBjvlK+lybfWtALXMcO4yJcPYvZ1+61wLkfukdfatDw/xQyAXdQw0dTe3uL6j5rTiylmon6iWZ9tsRGprB71ajcEaEfBqd63Y6VxhRRVhFTvSoMstKlSoDMp8tTVO9JnA2/OklQ4px2PBxGaTYEKP8zbe1Pwrj0eIhEl1sb217UTHwRzIY5UV0bRlI0PWs/hnhnDQrkjjstybFmYAnU2zE6XrPPG3/ABa4ZydUHGY2NyVALm+iICSfpoBROF8DJkEs4AI/w4hYrGO57t+Q9a28PhQBZVCjsAB+lEcW3rLD6eS7y7rfP6rLXjj1A5YlOlcj47xvIhzAnOTZSK3sdxQILqpcjcDe1cJ4v46J7KBsdQd/pW2Xpw3k8XBx4su5JucxJA/iO4Jre4Rx58OHBJcSKY3Rt0JBClSdxWbiuH3Gl1vqCOtV1wroNBm6E/vfFYZYSteP6l3nAsRHMq4aVhZbmOQXUq9gyk9Nwda2cHIuO+zTh0MyAxyA2DBtQWHXpt815fDxOQDIVIWxGg1Pue9XcPxsFlBQ2W1r6tptc71hlw34d2P1Md/i+IvhsQkMziHMzhW1ylX3BO2W9jfSx0NY0+PlwiyxRHRZcwY5ZGylTm8hFit7H5rIlxbzsuZnKjVVbp7XqLcLZrjNck3tRjxa9py+qjpeGYd8Tmkhx0avmziLKyqLD7tiNN970XHYK6yPPiVZyL8tZGQFh1sWOvsTWFg+EygeVJD20NvX0q7JwkpH51KX2sPrpVfbsT/Uy/AU3FMJNGvOwzu6Xs3NLL7atc1Vg4tJEtsP+yTUlVN9+5vapwNFazLb1A3+D1o+HXD/AItuhFq0mE/Lny+otZrY+SRgbsT0N7/Ntr1tcM4K0jBn1tbTp70WLG4QbHX1H8xTf38WOVWyDa9t/npWs1HPc7XcYPChFAoxFcR/fYQjPK7Ea+U3HydNfitvgfFTOdHNuoIufY9q0mWzmW26oqtiOFQyfejUnuND9RVsi3rRAtUpz8nhVQbx3I7X8w9r7/Wuf4pwFs/lYK3ZwUb67N8aV6GDaoTIrffVW/zAH9am4ym82wPh2Uve5UnQspNj7lbj610eA8GAHM7knrqP5it08Nw978lAe4GU/UVYjiUbA/Un9aJjIX8iQ4RVAAG1WEQDpQ409CKntVqTpUI4kXtufTX61NnA3phO9Khc4UqArOp6UPJVjkkVNWHWpLSg6miJHa3W9XGUGoSYvTKTot7ADvvtvQNK2M4isS9L9qysVxvPGDsCbD+dPxCAyE5Y3J2FwQKzX8OYlipYAqNWAOt+gApXbO2rvE+KrFHl+8xGml/r6Vz8PAY3LM63PUKQbg6gj4rpMH4WJN5CT3B2H9auvw2KEXyE22AFqVheNvt574m4ZBHEhjYhvwNa49faubjW/UV0XirErLJZFKhAbgkVz3K/2KzrOztYw+GuRoLXHzVt8LY6AVlgHsa0cFNc2s1/TUfSo7Vjr0I8DCxyg9a7HhX2VcrFSHIB1FhqNgetYo4e9tUax9/yNaWGxmQBeVLZb6rqwv6EWNVjuNJjp1UePUi2vodLfWosc2nLv0v0+awv76YapC+n4oiCfkXFDxHFcXKvmTKpvZsj3Hyv9K08lpcZ8OYYlmaVVOhCqBcadgbn6VycvCGuciuynYkWrt8A0IXM75iNCDmcj4Nv0q4vF0P+HEzey2/W1TcZS085/wDTuI3ETn4oacPlU2ZHB7Mrf0r0uTGz2uILD+JgPyF6inEJWsqoFPUk6D26mjwidR50MMxNyh+b7enWui4RI8QujhQdbMxVT03rqRgpm+9IR6ggflY/rRhw9x/8x9iqkfnRONcjMImJAMigEgkmQH4BCjSughdbWzA9Kp/YG/FGf/rA/mf0oWI4W5WwZdfQf/mr1o2q0XrUTB/FWMvCcRoBIFAFhl7fNEXhMl7tK31p7DU+zjvSLou5qmcIttWJ9yTQ/ssY6UyTxHHUGiAu3QKP61AxStrK5Uf9NTb/AFEb0lIH3VA+KZyTSGz87LooAqBlJ3NQqLNTRsfnnvSqtmpUtjbfElLSqYNSEhqtrWrgUDU7Df4ocwJHaoxvlHf5P+xQFhYT1PxvUJsWV0Vb+pJA/Sm5wI1Bob4eO+bJr36/NARxOPlANsp0Nstyfba1clxfCyvHed7XbUKXJVRrqb2H5bV2KvGouFF/Y1zvHOGtOlgttSQNR+gqcom9uGxQj0Eei3AZtLt/271dw+KwsBNg0l9PMuW1uv8A4oWL8KYkNpFceljegL4XxJ3if/TWXbHxrRWdJmskZUMRmbU2Hp1vaui4RwyFDaONmPcjKPfWuPw2CmVuWC6kfeA3+bVvcOjxUegEjX01G3yacq5jfbs1gGlwLj029r0dWI2rB4cZUJMgJvtY3t8W0rZ4aWIJew10AuTb1JrSVpBjm9aiZz1NWGYCqkxj6qPjT9KZpvAG1yqfgVGPy6AAfQVQGGUG6M6+x0+lXIcSw3Ib3Fj+VItwTmmgtEl72F6I9jre30pKO5P5UzESf2p2kFAcf70pgD2X5/4oCysi/iHtcUUR1VAX8KX/AN+lR+0sP3gB2A/maAu21tfWxNvQbmhM46mgjEHpf3NQac96BsdVU7Gk2EHeqxcmkme+hoLY/wBjqrMbVaOaqs0LGgVVaSh6mj/ZzUjhj0paZ6qrlPalVsYRu/509Gh41pjD1Lk1OkVqmwUkOlB5VWDUVv3oIKOO4pGLvRLUGaW3f41pAOay/u3oMuo0uPrUWxTE7afxA3pjIaSbWZLwPMczsxPQ/dI9iCDRpeEIy2Z5PhrfnVxTc9DRlhHajSVXBYWOJcqCw/M+pPU1oZgdr27VDJ6UrUziRj9aGyt0NEVrUTmig1Ahz1puSa0AoO1Pk9KNF4qAiPanEBrRWIUxUClo/FUSE0ZYialnpudTPR/sdM0XfSiZ+9TDjtag9ALh1Pf4vU/saj/zRTPQZJuy5j3PSgahvs47iprhR3FBzv8Awj4ogxYG5oAww1MwI6Uy45e9TGIU9RTCIk7imoxcGoFRQEQo7UjB2p6kGoABgp6Nl9aVBnamU0qVAO9CpUqZASMaqYk60qVTSvpFEHYVIIOwpUqmIFjWpGlSqlQeIUzimpUGiKKiilSphO1RO9KlSUc0mpUqAzuLHyUuHnRfanpUvll/6XYd6Ux1pUqbSAQi51ormmpUBWmNAFKlSRRgKNGKVKmcGUU7GlSpmnEaeUUqVB/BKaVKlV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72186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img.xcitefun.net/users/2010/03/156622,xcitefun-black-du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4837"/>
            <a:ext cx="2450290" cy="18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Important Vocab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Monohybrid – the cross between parents at a </a:t>
            </a:r>
            <a:r>
              <a:rPr lang="en-NZ" i="1" dirty="0" smtClean="0"/>
              <a:t>single gene locus.</a:t>
            </a:r>
            <a:endParaRPr lang="en-NZ" dirty="0" smtClean="0"/>
          </a:p>
          <a:p>
            <a:r>
              <a:rPr lang="en-NZ" dirty="0" smtClean="0"/>
              <a:t>Gene</a:t>
            </a:r>
          </a:p>
          <a:p>
            <a:r>
              <a:rPr lang="en-NZ" dirty="0" smtClean="0"/>
              <a:t>Allele</a:t>
            </a:r>
          </a:p>
          <a:p>
            <a:r>
              <a:rPr lang="en-NZ" dirty="0" smtClean="0"/>
              <a:t>Genotype</a:t>
            </a:r>
          </a:p>
          <a:p>
            <a:r>
              <a:rPr lang="en-NZ" dirty="0" smtClean="0"/>
              <a:t>Phenotype</a:t>
            </a:r>
          </a:p>
          <a:p>
            <a:r>
              <a:rPr lang="en-NZ" dirty="0" smtClean="0"/>
              <a:t>Dominant allele</a:t>
            </a:r>
          </a:p>
          <a:p>
            <a:r>
              <a:rPr lang="en-NZ" dirty="0" smtClean="0"/>
              <a:t>Recessive allele</a:t>
            </a:r>
          </a:p>
          <a:p>
            <a:r>
              <a:rPr lang="en-NZ" dirty="0" smtClean="0"/>
              <a:t>Homozygous</a:t>
            </a:r>
          </a:p>
          <a:p>
            <a:r>
              <a:rPr lang="en-NZ" dirty="0" smtClean="0"/>
              <a:t>Heterozygous</a:t>
            </a:r>
          </a:p>
        </p:txBody>
      </p:sp>
      <p:pic>
        <p:nvPicPr>
          <p:cNvPr id="2050" name="Picture 2" descr="http://img.photobucket.com/albums/v661/gregx/idontgivea128537861785625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6" b="20698"/>
          <a:stretch/>
        </p:blipFill>
        <p:spPr bwMode="auto">
          <a:xfrm>
            <a:off x="4211960" y="2564904"/>
            <a:ext cx="3792648" cy="338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5976934"/>
            <a:ext cx="3708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err="1" smtClean="0"/>
              <a:t>Judgy</a:t>
            </a:r>
            <a:r>
              <a:rPr lang="en-NZ" sz="1200" dirty="0" smtClean="0"/>
              <a:t> Owl wants you to know these definitions by heart.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0408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 Question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There are six genotypes possible with these three alleles to produce the three phenotypes.</a:t>
            </a:r>
          </a:p>
          <a:p>
            <a:r>
              <a:rPr lang="en-NZ" dirty="0"/>
              <a:t>Discuss why there is only one combination of parental genotypes which can produce offspring that </a:t>
            </a:r>
            <a:r>
              <a:rPr lang="en-NZ" dirty="0" smtClean="0"/>
              <a:t>show </a:t>
            </a:r>
            <a:r>
              <a:rPr lang="en-NZ" dirty="0"/>
              <a:t>all three phenotypes in the F1 offspring.</a:t>
            </a:r>
          </a:p>
          <a:p>
            <a:r>
              <a:rPr lang="en-NZ" dirty="0"/>
              <a:t>In your answer you should complete the </a:t>
            </a:r>
            <a:r>
              <a:rPr lang="en-NZ" dirty="0" err="1"/>
              <a:t>Punnett</a:t>
            </a:r>
            <a:r>
              <a:rPr lang="en-NZ" dirty="0"/>
              <a:t> square to show the cross, and clearly identify the </a:t>
            </a:r>
            <a:r>
              <a:rPr lang="en-NZ" dirty="0" smtClean="0"/>
              <a:t>genotype </a:t>
            </a:r>
            <a:r>
              <a:rPr lang="en-NZ" dirty="0"/>
              <a:t>and phenotype proportions expressed as a percentage or ratio. Refer to your completed </a:t>
            </a:r>
            <a:r>
              <a:rPr lang="en-NZ" dirty="0" err="1" smtClean="0"/>
              <a:t>Punnett</a:t>
            </a:r>
            <a:r>
              <a:rPr lang="en-NZ" dirty="0" smtClean="0"/>
              <a:t> </a:t>
            </a:r>
            <a:r>
              <a:rPr lang="en-NZ" dirty="0"/>
              <a:t>square in your discussion.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5896" y="5157192"/>
            <a:ext cx="1872208" cy="1556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3635896" y="5935588"/>
            <a:ext cx="18722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4572000" y="5157192"/>
            <a:ext cx="0" cy="1556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Exam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503821"/>
            <a:ext cx="8229600" cy="33541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Only this cross will produce all three phenotypes because in order for the homozygous recessive dusky phenotype to be expressed, both parents must carry a recessive allele. </a:t>
            </a:r>
          </a:p>
          <a:p>
            <a:pPr marL="0" indent="0">
              <a:buNone/>
            </a:pPr>
            <a:r>
              <a:rPr lang="en-US" dirty="0" smtClean="0"/>
              <a:t>If they both have a recessive allele, then to produce the mallard and restricted phenotypes, one parent must carry the dominant MR allele to produce restricted offspring and the other must carry the dominant M allele to produce mallard offspring.</a:t>
            </a:r>
          </a:p>
          <a:p>
            <a:pPr marL="0" indent="0">
              <a:buNone/>
            </a:pPr>
            <a:r>
              <a:rPr lang="en-US" dirty="0" smtClean="0"/>
              <a:t>As indicated by the </a:t>
            </a:r>
            <a:r>
              <a:rPr lang="en-US" dirty="0" err="1" smtClean="0"/>
              <a:t>Punnett</a:t>
            </a:r>
            <a:r>
              <a:rPr lang="en-US" dirty="0" smtClean="0"/>
              <a:t> square, this should result in an offspring ratio of 2 restricted: 1 mallard : 1 dusky offspring.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9643" y="1714699"/>
            <a:ext cx="1872208" cy="1556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4" idx="1"/>
            <a:endCxn id="4" idx="3"/>
          </p:cNvCxnSpPr>
          <p:nvPr/>
        </p:nvCxnSpPr>
        <p:spPr>
          <a:xfrm>
            <a:off x="1349643" y="2493095"/>
            <a:ext cx="18722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2285747" y="1714699"/>
            <a:ext cx="0" cy="15567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58437" y="1165057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baseline="30000" dirty="0" smtClean="0"/>
              <a:t>R</a:t>
            </a:r>
            <a:r>
              <a:rPr lang="en-US" sz="2800" dirty="0" smtClean="0"/>
              <a:t>      m</a:t>
            </a:r>
            <a:r>
              <a:rPr lang="en-US" sz="2800" baseline="30000" dirty="0" smtClean="0"/>
              <a:t>d</a:t>
            </a:r>
            <a:endParaRPr lang="en-US" sz="28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39850" y="1800597"/>
            <a:ext cx="5966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baseline="30000" dirty="0"/>
          </a:p>
          <a:p>
            <a:endParaRPr lang="en-US" sz="2800" dirty="0"/>
          </a:p>
          <a:p>
            <a:r>
              <a:rPr lang="en-US" sz="2800" dirty="0" smtClean="0"/>
              <a:t>m</a:t>
            </a:r>
            <a:r>
              <a:rPr lang="en-US" sz="2800" baseline="30000" dirty="0" smtClean="0"/>
              <a:t>d</a:t>
            </a:r>
            <a:endParaRPr lang="en-US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277635" y="1795559"/>
            <a:ext cx="19672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baseline="30000" dirty="0" smtClean="0"/>
              <a:t>R</a:t>
            </a:r>
            <a:r>
              <a:rPr lang="en-US" sz="2800" dirty="0" smtClean="0"/>
              <a:t>M   </a:t>
            </a:r>
            <a:r>
              <a:rPr lang="en-US" sz="2800" dirty="0" err="1" smtClean="0"/>
              <a:t>Mm</a:t>
            </a:r>
            <a:r>
              <a:rPr lang="en-US" sz="2800" baseline="30000" dirty="0" err="1" smtClean="0"/>
              <a:t>d</a:t>
            </a:r>
            <a:endParaRPr lang="en-US" sz="2800" baseline="30000" dirty="0"/>
          </a:p>
          <a:p>
            <a:endParaRPr lang="en-US" sz="2800" dirty="0"/>
          </a:p>
          <a:p>
            <a:r>
              <a:rPr lang="en-US" sz="2800" dirty="0" err="1" smtClean="0"/>
              <a:t>M</a:t>
            </a:r>
            <a:r>
              <a:rPr lang="en-US" sz="2800" baseline="30000" dirty="0" err="1" smtClean="0"/>
              <a:t>R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d</a:t>
            </a:r>
            <a:r>
              <a:rPr lang="en-US" sz="2800" baseline="30000" dirty="0" smtClean="0"/>
              <a:t> 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d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d</a:t>
            </a:r>
            <a:endParaRPr lang="en-US" sz="28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1800597"/>
            <a:ext cx="53726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Parents: </a:t>
            </a:r>
            <a:r>
              <a:rPr lang="en-US" sz="2000" dirty="0" err="1"/>
              <a:t>M</a:t>
            </a:r>
            <a:r>
              <a:rPr lang="en-US" sz="2000" baseline="30000" dirty="0" err="1"/>
              <a:t>R</a:t>
            </a:r>
            <a:r>
              <a:rPr lang="en-US" sz="2000" dirty="0" err="1"/>
              <a:t>m</a:t>
            </a:r>
            <a:r>
              <a:rPr lang="en-US" sz="2000" baseline="30000" dirty="0" err="1"/>
              <a:t>d</a:t>
            </a:r>
            <a:r>
              <a:rPr lang="en-US" sz="2000" dirty="0"/>
              <a:t> x </a:t>
            </a:r>
            <a:r>
              <a:rPr lang="en-US" sz="2000" dirty="0" err="1" smtClean="0"/>
              <a:t>Mm</a:t>
            </a:r>
            <a:r>
              <a:rPr lang="en-US" sz="2000" baseline="30000" dirty="0" err="1" smtClean="0"/>
              <a:t>d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r>
              <a:rPr lang="en-US" sz="2000" dirty="0" smtClean="0"/>
              <a:t>Genotype ratio:  1M</a:t>
            </a:r>
            <a:r>
              <a:rPr lang="en-US" sz="2000" baseline="30000" dirty="0" smtClean="0"/>
              <a:t>R</a:t>
            </a:r>
            <a:r>
              <a:rPr lang="en-US" sz="2000" dirty="0" smtClean="0"/>
              <a:t>M: 1Mm</a:t>
            </a:r>
            <a:r>
              <a:rPr lang="en-US" sz="2000" baseline="30000" dirty="0" smtClean="0"/>
              <a:t>d</a:t>
            </a:r>
            <a:r>
              <a:rPr lang="en-US" sz="2000" dirty="0" smtClean="0"/>
              <a:t>: 1M</a:t>
            </a:r>
            <a:r>
              <a:rPr lang="en-US" sz="2000" baseline="30000" dirty="0" smtClean="0"/>
              <a:t>R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d</a:t>
            </a:r>
            <a:r>
              <a:rPr lang="en-US" sz="2000" dirty="0" smtClean="0"/>
              <a:t> : 1m</a:t>
            </a:r>
            <a:r>
              <a:rPr lang="en-US" sz="2000" baseline="30000" dirty="0" smtClean="0"/>
              <a:t>d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d</a:t>
            </a:r>
          </a:p>
          <a:p>
            <a:endParaRPr lang="en-US" sz="2000" dirty="0"/>
          </a:p>
          <a:p>
            <a:r>
              <a:rPr lang="en-US" sz="2000" dirty="0" smtClean="0"/>
              <a:t>Phenotype ratio:  2 restricted : 1 mallard : 1 dusky</a:t>
            </a:r>
          </a:p>
        </p:txBody>
      </p:sp>
    </p:spTree>
    <p:extLst>
      <p:ext uri="{BB962C8B-B14F-4D97-AF65-F5344CB8AC3E}">
        <p14:creationId xmlns:p14="http://schemas.microsoft.com/office/powerpoint/2010/main" val="36670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827584" y="5301208"/>
            <a:ext cx="3528392" cy="5040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3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So far we have been looking at monohybrid inheritance: the inheritance patterns of ONE gene.</a:t>
            </a:r>
          </a:p>
          <a:p>
            <a:endParaRPr lang="en-NZ" dirty="0"/>
          </a:p>
          <a:p>
            <a:r>
              <a:rPr lang="en-NZ" dirty="0" smtClean="0"/>
              <a:t>With </a:t>
            </a:r>
            <a:r>
              <a:rPr lang="en-NZ" dirty="0" err="1" smtClean="0"/>
              <a:t>dihybrid</a:t>
            </a:r>
            <a:r>
              <a:rPr lang="en-NZ" dirty="0" smtClean="0"/>
              <a:t> inheritance, we look at TWO traits controlled by TWO genes and see how they are inherited together.</a:t>
            </a:r>
          </a:p>
          <a:p>
            <a:endParaRPr lang="en-NZ" dirty="0"/>
          </a:p>
          <a:p>
            <a:r>
              <a:rPr lang="en-NZ" dirty="0" smtClean="0"/>
              <a:t>They may be on the same chromosome (</a:t>
            </a:r>
            <a:r>
              <a:rPr lang="en-NZ" b="1" dirty="0" smtClean="0"/>
              <a:t>LINKED GENES</a:t>
            </a:r>
            <a:r>
              <a:rPr lang="en-NZ" dirty="0" smtClean="0"/>
              <a:t>) or not (unlinked genes).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45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Because we are looking at two genes, we now have two letters in each gamete and four letters to represent offspring.</a:t>
            </a:r>
          </a:p>
          <a:p>
            <a:endParaRPr lang="en-NZ" dirty="0"/>
          </a:p>
          <a:p>
            <a:r>
              <a:rPr lang="en-NZ" dirty="0" smtClean="0"/>
              <a:t>For example, pea gametes will have a gene for height AND a gene for seed colour.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Pea offspring will have two copies of each gene, one from each parent.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4173012"/>
            <a:ext cx="4130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chemeClr val="accent4">
                    <a:lumMod val="50000"/>
                  </a:schemeClr>
                </a:solidFill>
              </a:rPr>
              <a:t>T = tall, t = short</a:t>
            </a:r>
          </a:p>
          <a:p>
            <a:r>
              <a:rPr lang="en-NZ" sz="2400" b="1" dirty="0" smtClean="0">
                <a:solidFill>
                  <a:schemeClr val="accent4">
                    <a:lumMod val="50000"/>
                  </a:schemeClr>
                </a:solidFill>
              </a:rPr>
              <a:t>Y = yellow seed, y = green seed</a:t>
            </a:r>
            <a:endParaRPr lang="en-NZ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If we have parents (the P generation) which are pure-breeding tall &amp; yellow (TTYY) and pure-breeding short and green (</a:t>
            </a:r>
            <a:r>
              <a:rPr lang="en-NZ" dirty="0" err="1" smtClean="0"/>
              <a:t>ttyy</a:t>
            </a:r>
            <a:r>
              <a:rPr lang="en-NZ" dirty="0" smtClean="0"/>
              <a:t>), their offspring (the F1 generation) look like this: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296438" y="3807644"/>
            <a:ext cx="230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TTYY     x        </a:t>
            </a:r>
            <a:r>
              <a:rPr lang="en-NZ" sz="2400" dirty="0" err="1" smtClean="0"/>
              <a:t>ttyy</a:t>
            </a:r>
            <a:endParaRPr lang="en-NZ" sz="24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47664" y="4176976"/>
            <a:ext cx="0" cy="548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5856" y="4269309"/>
            <a:ext cx="0" cy="548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6438" y="4731902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TY                     </a:t>
            </a:r>
            <a:r>
              <a:rPr lang="en-NZ" sz="2400" dirty="0" err="1" smtClean="0"/>
              <a:t>ty</a:t>
            </a:r>
            <a:endParaRPr lang="en-NZ" sz="2400" dirty="0"/>
          </a:p>
        </p:txBody>
      </p:sp>
      <p:sp>
        <p:nvSpPr>
          <p:cNvPr id="16" name="Oval 15"/>
          <p:cNvSpPr/>
          <p:nvPr/>
        </p:nvSpPr>
        <p:spPr>
          <a:xfrm>
            <a:off x="1115616" y="4731902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Oval 16"/>
          <p:cNvSpPr/>
          <p:nvPr/>
        </p:nvSpPr>
        <p:spPr>
          <a:xfrm>
            <a:off x="2879812" y="4817477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>
            <a:off x="353616" y="4710304"/>
            <a:ext cx="762000" cy="569529"/>
          </a:xfrm>
          <a:custGeom>
            <a:avLst/>
            <a:gdLst>
              <a:gd name="connsiteX0" fmla="*/ 762000 w 762000"/>
              <a:gd name="connsiteY0" fmla="*/ 305041 h 569529"/>
              <a:gd name="connsiteX1" fmla="*/ 692727 w 762000"/>
              <a:gd name="connsiteY1" fmla="*/ 41805 h 569529"/>
              <a:gd name="connsiteX2" fmla="*/ 581891 w 762000"/>
              <a:gd name="connsiteY2" fmla="*/ 55660 h 569529"/>
              <a:gd name="connsiteX3" fmla="*/ 457200 w 762000"/>
              <a:gd name="connsiteY3" fmla="*/ 568278 h 569529"/>
              <a:gd name="connsiteX4" fmla="*/ 346364 w 762000"/>
              <a:gd name="connsiteY4" fmla="*/ 208060 h 569529"/>
              <a:gd name="connsiteX5" fmla="*/ 166255 w 762000"/>
              <a:gd name="connsiteY5" fmla="*/ 471296 h 569529"/>
              <a:gd name="connsiteX6" fmla="*/ 83127 w 762000"/>
              <a:gd name="connsiteY6" fmla="*/ 277332 h 569529"/>
              <a:gd name="connsiteX7" fmla="*/ 0 w 762000"/>
              <a:gd name="connsiteY7" fmla="*/ 374314 h 56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569529">
                <a:moveTo>
                  <a:pt x="762000" y="305041"/>
                </a:moveTo>
                <a:cubicBezTo>
                  <a:pt x="742372" y="194204"/>
                  <a:pt x="722745" y="83368"/>
                  <a:pt x="692727" y="41805"/>
                </a:cubicBezTo>
                <a:cubicBezTo>
                  <a:pt x="662709" y="241"/>
                  <a:pt x="621145" y="-32085"/>
                  <a:pt x="581891" y="55660"/>
                </a:cubicBezTo>
                <a:cubicBezTo>
                  <a:pt x="542637" y="143405"/>
                  <a:pt x="496454" y="542878"/>
                  <a:pt x="457200" y="568278"/>
                </a:cubicBezTo>
                <a:cubicBezTo>
                  <a:pt x="417945" y="593678"/>
                  <a:pt x="394855" y="224224"/>
                  <a:pt x="346364" y="208060"/>
                </a:cubicBezTo>
                <a:cubicBezTo>
                  <a:pt x="297873" y="191896"/>
                  <a:pt x="210128" y="459751"/>
                  <a:pt x="166255" y="471296"/>
                </a:cubicBezTo>
                <a:cubicBezTo>
                  <a:pt x="122382" y="482841"/>
                  <a:pt x="110836" y="293496"/>
                  <a:pt x="83127" y="277332"/>
                </a:cubicBezTo>
                <a:cubicBezTo>
                  <a:pt x="55418" y="261168"/>
                  <a:pt x="27709" y="317741"/>
                  <a:pt x="0" y="374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/>
          <p:cNvSpPr txBox="1"/>
          <p:nvPr/>
        </p:nvSpPr>
        <p:spPr>
          <a:xfrm flipH="1">
            <a:off x="323528" y="6237312"/>
            <a:ext cx="359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Note: Pollen don’t have tails but it helps to see them anyway.</a:t>
            </a:r>
            <a:endParaRPr lang="en-NZ" dirty="0"/>
          </a:p>
        </p:txBody>
      </p:sp>
      <p:sp>
        <p:nvSpPr>
          <p:cNvPr id="20" name="Rectangle 19"/>
          <p:cNvSpPr/>
          <p:nvPr/>
        </p:nvSpPr>
        <p:spPr>
          <a:xfrm>
            <a:off x="6228184" y="4962734"/>
            <a:ext cx="1080120" cy="770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6516216" y="439948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TY</a:t>
            </a:r>
            <a:endParaRPr lang="en-NZ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5117162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err="1" smtClean="0"/>
              <a:t>ty</a:t>
            </a:r>
            <a:endParaRPr lang="en-NZ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89738" y="5103340"/>
            <a:ext cx="71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err="1" smtClean="0"/>
              <a:t>TtYy</a:t>
            </a:r>
            <a:endParaRPr lang="en-NZ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04048" y="3876265"/>
            <a:ext cx="374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/>
              <a:t>F1 (first filial) generation</a:t>
            </a:r>
            <a:endParaRPr lang="en-NZ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8024" y="5771797"/>
            <a:ext cx="3614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dirty="0" smtClean="0"/>
              <a:t>All F1 offspring are </a:t>
            </a:r>
            <a:r>
              <a:rPr lang="en-NZ" sz="2800" dirty="0" err="1" smtClean="0"/>
              <a:t>TtYy</a:t>
            </a:r>
            <a:endParaRPr lang="en-NZ" sz="2800" dirty="0"/>
          </a:p>
          <a:p>
            <a:r>
              <a:rPr lang="en-NZ" sz="2800" dirty="0" smtClean="0"/>
              <a:t>Tall and yellow seed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4973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0" y="1483655"/>
            <a:ext cx="8229600" cy="1108720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Crossing these offspring produces an F2 generation</a:t>
            </a:r>
            <a:r>
              <a:rPr lang="en-NZ" dirty="0" smtClean="0"/>
              <a:t>. Because they are all heterozygous, there are four possible gamete produced by each offspring.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012862" y="3063783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TY</a:t>
            </a:r>
            <a:endParaRPr lang="en-NZ" sz="2400" dirty="0"/>
          </a:p>
        </p:txBody>
      </p:sp>
      <p:sp>
        <p:nvSpPr>
          <p:cNvPr id="7" name="Oval 6"/>
          <p:cNvSpPr/>
          <p:nvPr/>
        </p:nvSpPr>
        <p:spPr>
          <a:xfrm>
            <a:off x="867296" y="3063783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1967378" y="3110134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Freeform 8"/>
          <p:cNvSpPr/>
          <p:nvPr/>
        </p:nvSpPr>
        <p:spPr>
          <a:xfrm>
            <a:off x="105296" y="3042185"/>
            <a:ext cx="762000" cy="569529"/>
          </a:xfrm>
          <a:custGeom>
            <a:avLst/>
            <a:gdLst>
              <a:gd name="connsiteX0" fmla="*/ 762000 w 762000"/>
              <a:gd name="connsiteY0" fmla="*/ 305041 h 569529"/>
              <a:gd name="connsiteX1" fmla="*/ 692727 w 762000"/>
              <a:gd name="connsiteY1" fmla="*/ 41805 h 569529"/>
              <a:gd name="connsiteX2" fmla="*/ 581891 w 762000"/>
              <a:gd name="connsiteY2" fmla="*/ 55660 h 569529"/>
              <a:gd name="connsiteX3" fmla="*/ 457200 w 762000"/>
              <a:gd name="connsiteY3" fmla="*/ 568278 h 569529"/>
              <a:gd name="connsiteX4" fmla="*/ 346364 w 762000"/>
              <a:gd name="connsiteY4" fmla="*/ 208060 h 569529"/>
              <a:gd name="connsiteX5" fmla="*/ 166255 w 762000"/>
              <a:gd name="connsiteY5" fmla="*/ 471296 h 569529"/>
              <a:gd name="connsiteX6" fmla="*/ 83127 w 762000"/>
              <a:gd name="connsiteY6" fmla="*/ 277332 h 569529"/>
              <a:gd name="connsiteX7" fmla="*/ 0 w 762000"/>
              <a:gd name="connsiteY7" fmla="*/ 374314 h 56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569529">
                <a:moveTo>
                  <a:pt x="762000" y="305041"/>
                </a:moveTo>
                <a:cubicBezTo>
                  <a:pt x="742372" y="194204"/>
                  <a:pt x="722745" y="83368"/>
                  <a:pt x="692727" y="41805"/>
                </a:cubicBezTo>
                <a:cubicBezTo>
                  <a:pt x="662709" y="241"/>
                  <a:pt x="621145" y="-32085"/>
                  <a:pt x="581891" y="55660"/>
                </a:cubicBezTo>
                <a:cubicBezTo>
                  <a:pt x="542637" y="143405"/>
                  <a:pt x="496454" y="542878"/>
                  <a:pt x="457200" y="568278"/>
                </a:cubicBezTo>
                <a:cubicBezTo>
                  <a:pt x="417945" y="593678"/>
                  <a:pt x="394855" y="224224"/>
                  <a:pt x="346364" y="208060"/>
                </a:cubicBezTo>
                <a:cubicBezTo>
                  <a:pt x="297873" y="191896"/>
                  <a:pt x="210128" y="459751"/>
                  <a:pt x="166255" y="471296"/>
                </a:cubicBezTo>
                <a:cubicBezTo>
                  <a:pt x="122382" y="482841"/>
                  <a:pt x="110836" y="293496"/>
                  <a:pt x="83127" y="277332"/>
                </a:cubicBezTo>
                <a:cubicBezTo>
                  <a:pt x="55418" y="261168"/>
                  <a:pt x="27709" y="317741"/>
                  <a:pt x="0" y="374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4716016" y="2862990"/>
            <a:ext cx="3072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000" dirty="0" smtClean="0"/>
              <a:t>F2 (second </a:t>
            </a:r>
            <a:r>
              <a:rPr lang="en-NZ" sz="2000" dirty="0" smtClean="0"/>
              <a:t>filial) generation</a:t>
            </a:r>
            <a:endParaRPr lang="en-NZ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2014" y="2648469"/>
            <a:ext cx="1872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err="1" smtClean="0"/>
              <a:t>TtYy</a:t>
            </a:r>
            <a:r>
              <a:rPr lang="en-NZ" sz="2400" dirty="0" smtClean="0"/>
              <a:t>         </a:t>
            </a:r>
            <a:r>
              <a:rPr lang="en-NZ" sz="2400" dirty="0" err="1" smtClean="0"/>
              <a:t>TtYy</a:t>
            </a:r>
            <a:endParaRPr lang="en-NZ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85296" y="3657090"/>
            <a:ext cx="460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Ty</a:t>
            </a:r>
            <a:endParaRPr lang="en-NZ" sz="2400" dirty="0"/>
          </a:p>
        </p:txBody>
      </p:sp>
      <p:sp>
        <p:nvSpPr>
          <p:cNvPr id="17" name="Oval 16"/>
          <p:cNvSpPr/>
          <p:nvPr/>
        </p:nvSpPr>
        <p:spPr>
          <a:xfrm>
            <a:off x="804474" y="3657090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Freeform 17"/>
          <p:cNvSpPr/>
          <p:nvPr/>
        </p:nvSpPr>
        <p:spPr>
          <a:xfrm>
            <a:off x="42474" y="3635492"/>
            <a:ext cx="762000" cy="569529"/>
          </a:xfrm>
          <a:custGeom>
            <a:avLst/>
            <a:gdLst>
              <a:gd name="connsiteX0" fmla="*/ 762000 w 762000"/>
              <a:gd name="connsiteY0" fmla="*/ 305041 h 569529"/>
              <a:gd name="connsiteX1" fmla="*/ 692727 w 762000"/>
              <a:gd name="connsiteY1" fmla="*/ 41805 h 569529"/>
              <a:gd name="connsiteX2" fmla="*/ 581891 w 762000"/>
              <a:gd name="connsiteY2" fmla="*/ 55660 h 569529"/>
              <a:gd name="connsiteX3" fmla="*/ 457200 w 762000"/>
              <a:gd name="connsiteY3" fmla="*/ 568278 h 569529"/>
              <a:gd name="connsiteX4" fmla="*/ 346364 w 762000"/>
              <a:gd name="connsiteY4" fmla="*/ 208060 h 569529"/>
              <a:gd name="connsiteX5" fmla="*/ 166255 w 762000"/>
              <a:gd name="connsiteY5" fmla="*/ 471296 h 569529"/>
              <a:gd name="connsiteX6" fmla="*/ 83127 w 762000"/>
              <a:gd name="connsiteY6" fmla="*/ 277332 h 569529"/>
              <a:gd name="connsiteX7" fmla="*/ 0 w 762000"/>
              <a:gd name="connsiteY7" fmla="*/ 374314 h 56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569529">
                <a:moveTo>
                  <a:pt x="762000" y="305041"/>
                </a:moveTo>
                <a:cubicBezTo>
                  <a:pt x="742372" y="194204"/>
                  <a:pt x="722745" y="83368"/>
                  <a:pt x="692727" y="41805"/>
                </a:cubicBezTo>
                <a:cubicBezTo>
                  <a:pt x="662709" y="241"/>
                  <a:pt x="621145" y="-32085"/>
                  <a:pt x="581891" y="55660"/>
                </a:cubicBezTo>
                <a:cubicBezTo>
                  <a:pt x="542637" y="143405"/>
                  <a:pt x="496454" y="542878"/>
                  <a:pt x="457200" y="568278"/>
                </a:cubicBezTo>
                <a:cubicBezTo>
                  <a:pt x="417945" y="593678"/>
                  <a:pt x="394855" y="224224"/>
                  <a:pt x="346364" y="208060"/>
                </a:cubicBezTo>
                <a:cubicBezTo>
                  <a:pt x="297873" y="191896"/>
                  <a:pt x="210128" y="459751"/>
                  <a:pt x="166255" y="471296"/>
                </a:cubicBezTo>
                <a:cubicBezTo>
                  <a:pt x="122382" y="482841"/>
                  <a:pt x="110836" y="293496"/>
                  <a:pt x="83127" y="277332"/>
                </a:cubicBezTo>
                <a:cubicBezTo>
                  <a:pt x="55418" y="261168"/>
                  <a:pt x="27709" y="317741"/>
                  <a:pt x="0" y="374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/>
          <p:cNvSpPr txBox="1"/>
          <p:nvPr/>
        </p:nvSpPr>
        <p:spPr>
          <a:xfrm>
            <a:off x="1068040" y="4264106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err="1"/>
              <a:t>t</a:t>
            </a:r>
            <a:r>
              <a:rPr lang="en-NZ" sz="2400" dirty="0" err="1" smtClean="0"/>
              <a:t>Y</a:t>
            </a:r>
            <a:endParaRPr lang="en-NZ" sz="2400" dirty="0"/>
          </a:p>
        </p:txBody>
      </p:sp>
      <p:sp>
        <p:nvSpPr>
          <p:cNvPr id="20" name="Oval 19"/>
          <p:cNvSpPr/>
          <p:nvPr/>
        </p:nvSpPr>
        <p:spPr>
          <a:xfrm>
            <a:off x="922474" y="4264106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Freeform 20"/>
          <p:cNvSpPr/>
          <p:nvPr/>
        </p:nvSpPr>
        <p:spPr>
          <a:xfrm>
            <a:off x="160474" y="4242508"/>
            <a:ext cx="762000" cy="569529"/>
          </a:xfrm>
          <a:custGeom>
            <a:avLst/>
            <a:gdLst>
              <a:gd name="connsiteX0" fmla="*/ 762000 w 762000"/>
              <a:gd name="connsiteY0" fmla="*/ 305041 h 569529"/>
              <a:gd name="connsiteX1" fmla="*/ 692727 w 762000"/>
              <a:gd name="connsiteY1" fmla="*/ 41805 h 569529"/>
              <a:gd name="connsiteX2" fmla="*/ 581891 w 762000"/>
              <a:gd name="connsiteY2" fmla="*/ 55660 h 569529"/>
              <a:gd name="connsiteX3" fmla="*/ 457200 w 762000"/>
              <a:gd name="connsiteY3" fmla="*/ 568278 h 569529"/>
              <a:gd name="connsiteX4" fmla="*/ 346364 w 762000"/>
              <a:gd name="connsiteY4" fmla="*/ 208060 h 569529"/>
              <a:gd name="connsiteX5" fmla="*/ 166255 w 762000"/>
              <a:gd name="connsiteY5" fmla="*/ 471296 h 569529"/>
              <a:gd name="connsiteX6" fmla="*/ 83127 w 762000"/>
              <a:gd name="connsiteY6" fmla="*/ 277332 h 569529"/>
              <a:gd name="connsiteX7" fmla="*/ 0 w 762000"/>
              <a:gd name="connsiteY7" fmla="*/ 374314 h 56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569529">
                <a:moveTo>
                  <a:pt x="762000" y="305041"/>
                </a:moveTo>
                <a:cubicBezTo>
                  <a:pt x="742372" y="194204"/>
                  <a:pt x="722745" y="83368"/>
                  <a:pt x="692727" y="41805"/>
                </a:cubicBezTo>
                <a:cubicBezTo>
                  <a:pt x="662709" y="241"/>
                  <a:pt x="621145" y="-32085"/>
                  <a:pt x="581891" y="55660"/>
                </a:cubicBezTo>
                <a:cubicBezTo>
                  <a:pt x="542637" y="143405"/>
                  <a:pt x="496454" y="542878"/>
                  <a:pt x="457200" y="568278"/>
                </a:cubicBezTo>
                <a:cubicBezTo>
                  <a:pt x="417945" y="593678"/>
                  <a:pt x="394855" y="224224"/>
                  <a:pt x="346364" y="208060"/>
                </a:cubicBezTo>
                <a:cubicBezTo>
                  <a:pt x="297873" y="191896"/>
                  <a:pt x="210128" y="459751"/>
                  <a:pt x="166255" y="471296"/>
                </a:cubicBezTo>
                <a:cubicBezTo>
                  <a:pt x="122382" y="482841"/>
                  <a:pt x="110836" y="293496"/>
                  <a:pt x="83127" y="277332"/>
                </a:cubicBezTo>
                <a:cubicBezTo>
                  <a:pt x="55418" y="261168"/>
                  <a:pt x="27709" y="317741"/>
                  <a:pt x="0" y="374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TextBox 21"/>
          <p:cNvSpPr txBox="1"/>
          <p:nvPr/>
        </p:nvSpPr>
        <p:spPr>
          <a:xfrm>
            <a:off x="1040474" y="4857413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err="1" smtClean="0"/>
              <a:t>ty</a:t>
            </a:r>
            <a:endParaRPr lang="en-NZ" sz="2400" dirty="0"/>
          </a:p>
        </p:txBody>
      </p:sp>
      <p:sp>
        <p:nvSpPr>
          <p:cNvPr id="23" name="Oval 22"/>
          <p:cNvSpPr/>
          <p:nvPr/>
        </p:nvSpPr>
        <p:spPr>
          <a:xfrm>
            <a:off x="859652" y="4857413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Freeform 23"/>
          <p:cNvSpPr/>
          <p:nvPr/>
        </p:nvSpPr>
        <p:spPr>
          <a:xfrm>
            <a:off x="97652" y="4835815"/>
            <a:ext cx="762000" cy="569529"/>
          </a:xfrm>
          <a:custGeom>
            <a:avLst/>
            <a:gdLst>
              <a:gd name="connsiteX0" fmla="*/ 762000 w 762000"/>
              <a:gd name="connsiteY0" fmla="*/ 305041 h 569529"/>
              <a:gd name="connsiteX1" fmla="*/ 692727 w 762000"/>
              <a:gd name="connsiteY1" fmla="*/ 41805 h 569529"/>
              <a:gd name="connsiteX2" fmla="*/ 581891 w 762000"/>
              <a:gd name="connsiteY2" fmla="*/ 55660 h 569529"/>
              <a:gd name="connsiteX3" fmla="*/ 457200 w 762000"/>
              <a:gd name="connsiteY3" fmla="*/ 568278 h 569529"/>
              <a:gd name="connsiteX4" fmla="*/ 346364 w 762000"/>
              <a:gd name="connsiteY4" fmla="*/ 208060 h 569529"/>
              <a:gd name="connsiteX5" fmla="*/ 166255 w 762000"/>
              <a:gd name="connsiteY5" fmla="*/ 471296 h 569529"/>
              <a:gd name="connsiteX6" fmla="*/ 83127 w 762000"/>
              <a:gd name="connsiteY6" fmla="*/ 277332 h 569529"/>
              <a:gd name="connsiteX7" fmla="*/ 0 w 762000"/>
              <a:gd name="connsiteY7" fmla="*/ 374314 h 56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00" h="569529">
                <a:moveTo>
                  <a:pt x="762000" y="305041"/>
                </a:moveTo>
                <a:cubicBezTo>
                  <a:pt x="742372" y="194204"/>
                  <a:pt x="722745" y="83368"/>
                  <a:pt x="692727" y="41805"/>
                </a:cubicBezTo>
                <a:cubicBezTo>
                  <a:pt x="662709" y="241"/>
                  <a:pt x="621145" y="-32085"/>
                  <a:pt x="581891" y="55660"/>
                </a:cubicBezTo>
                <a:cubicBezTo>
                  <a:pt x="542637" y="143405"/>
                  <a:pt x="496454" y="542878"/>
                  <a:pt x="457200" y="568278"/>
                </a:cubicBezTo>
                <a:cubicBezTo>
                  <a:pt x="417945" y="593678"/>
                  <a:pt x="394855" y="224224"/>
                  <a:pt x="346364" y="208060"/>
                </a:cubicBezTo>
                <a:cubicBezTo>
                  <a:pt x="297873" y="191896"/>
                  <a:pt x="210128" y="459751"/>
                  <a:pt x="166255" y="471296"/>
                </a:cubicBezTo>
                <a:cubicBezTo>
                  <a:pt x="122382" y="482841"/>
                  <a:pt x="110836" y="293496"/>
                  <a:pt x="83127" y="277332"/>
                </a:cubicBezTo>
                <a:cubicBezTo>
                  <a:pt x="55418" y="261168"/>
                  <a:pt x="27709" y="317741"/>
                  <a:pt x="0" y="374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/>
          <p:cNvSpPr txBox="1"/>
          <p:nvPr/>
        </p:nvSpPr>
        <p:spPr>
          <a:xfrm>
            <a:off x="2120588" y="3113255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TY</a:t>
            </a:r>
            <a:endParaRPr lang="en-NZ" sz="2400" dirty="0"/>
          </a:p>
        </p:txBody>
      </p:sp>
      <p:sp>
        <p:nvSpPr>
          <p:cNvPr id="26" name="Oval 25"/>
          <p:cNvSpPr/>
          <p:nvPr/>
        </p:nvSpPr>
        <p:spPr>
          <a:xfrm>
            <a:off x="1975022" y="3113255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TextBox 26"/>
          <p:cNvSpPr txBox="1"/>
          <p:nvPr/>
        </p:nvSpPr>
        <p:spPr>
          <a:xfrm>
            <a:off x="2093022" y="3706562"/>
            <a:ext cx="460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smtClean="0"/>
              <a:t>Ty</a:t>
            </a:r>
            <a:endParaRPr lang="en-NZ" sz="2400" dirty="0"/>
          </a:p>
        </p:txBody>
      </p:sp>
      <p:sp>
        <p:nvSpPr>
          <p:cNvPr id="28" name="Oval 27"/>
          <p:cNvSpPr/>
          <p:nvPr/>
        </p:nvSpPr>
        <p:spPr>
          <a:xfrm>
            <a:off x="1912200" y="3706562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TextBox 28"/>
          <p:cNvSpPr txBox="1"/>
          <p:nvPr/>
        </p:nvSpPr>
        <p:spPr>
          <a:xfrm>
            <a:off x="2175766" y="431357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err="1"/>
              <a:t>t</a:t>
            </a:r>
            <a:r>
              <a:rPr lang="en-NZ" sz="2400" dirty="0" err="1" smtClean="0"/>
              <a:t>Y</a:t>
            </a:r>
            <a:endParaRPr lang="en-NZ" sz="2400" dirty="0"/>
          </a:p>
        </p:txBody>
      </p:sp>
      <p:sp>
        <p:nvSpPr>
          <p:cNvPr id="30" name="Oval 29"/>
          <p:cNvSpPr/>
          <p:nvPr/>
        </p:nvSpPr>
        <p:spPr>
          <a:xfrm>
            <a:off x="2030200" y="4313578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TextBox 30"/>
          <p:cNvSpPr txBox="1"/>
          <p:nvPr/>
        </p:nvSpPr>
        <p:spPr>
          <a:xfrm>
            <a:off x="2148200" y="4906885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 err="1" smtClean="0"/>
              <a:t>ty</a:t>
            </a:r>
            <a:endParaRPr lang="en-NZ" sz="2400" dirty="0"/>
          </a:p>
        </p:txBody>
      </p:sp>
      <p:sp>
        <p:nvSpPr>
          <p:cNvPr id="32" name="Oval 31"/>
          <p:cNvSpPr/>
          <p:nvPr/>
        </p:nvSpPr>
        <p:spPr>
          <a:xfrm>
            <a:off x="1967378" y="4906885"/>
            <a:ext cx="792088" cy="5693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5944"/>
              </p:ext>
            </p:extLst>
          </p:nvPr>
        </p:nvGraphicFramePr>
        <p:xfrm>
          <a:off x="3203847" y="3356993"/>
          <a:ext cx="571444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40"/>
                <a:gridCol w="1219200"/>
                <a:gridCol w="1219200"/>
                <a:gridCol w="1219200"/>
                <a:gridCol w="1219200"/>
              </a:tblGrid>
              <a:tr h="36003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1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dihybrid</a:t>
            </a:r>
            <a:r>
              <a:rPr lang="en-US" dirty="0" smtClean="0"/>
              <a:t> heterozygous cross results in a 9:3:3:1 phenotype ratio.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69457"/>
              </p:ext>
            </p:extLst>
          </p:nvPr>
        </p:nvGraphicFramePr>
        <p:xfrm>
          <a:off x="1547664" y="3933056"/>
          <a:ext cx="571444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40"/>
                <a:gridCol w="1219200"/>
                <a:gridCol w="1219200"/>
                <a:gridCol w="1219200"/>
                <a:gridCol w="1219200"/>
              </a:tblGrid>
              <a:tr h="36003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ttyy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11760" y="4293096"/>
            <a:ext cx="1224136" cy="23042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35896" y="4291125"/>
            <a:ext cx="3600400" cy="57803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96069" y="5445224"/>
            <a:ext cx="1248715" cy="64807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2574" y="4869160"/>
            <a:ext cx="1248715" cy="57606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5656" y="2852936"/>
            <a:ext cx="1248715" cy="64807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 Tall &amp; Yellow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1471" y="6093296"/>
            <a:ext cx="1164826" cy="504056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71289" y="2797460"/>
            <a:ext cx="1165008" cy="703548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 Short &amp; Green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96" y="4869160"/>
            <a:ext cx="1164826" cy="57606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9465" y="6093296"/>
            <a:ext cx="1164826" cy="50405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79380" y="2850396"/>
            <a:ext cx="1164826" cy="65061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 Tall &amp; Green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6045" y="4869160"/>
            <a:ext cx="1170252" cy="576064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24291" y="5445224"/>
            <a:ext cx="2412006" cy="64807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53683" y="6093296"/>
            <a:ext cx="1217788" cy="504056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2796259"/>
            <a:ext cx="1164826" cy="704748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 Short &amp; Yellow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en-NZ" dirty="0" smtClean="0"/>
              <a:t>Dihybrid </a:t>
            </a:r>
            <a:r>
              <a:rPr lang="en-NZ" dirty="0" smtClean="0"/>
              <a:t>Cross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NZ" dirty="0" smtClean="0"/>
              <a:t>TWO traits</a:t>
            </a:r>
          </a:p>
          <a:p>
            <a:r>
              <a:rPr lang="en-NZ" dirty="0" smtClean="0"/>
              <a:t>Tail length:</a:t>
            </a:r>
          </a:p>
          <a:p>
            <a:pPr marL="457200" lvl="1" indent="0">
              <a:buNone/>
            </a:pPr>
            <a:r>
              <a:rPr lang="en-NZ" dirty="0" smtClean="0"/>
              <a:t>S – short tail</a:t>
            </a:r>
          </a:p>
          <a:p>
            <a:pPr marL="457200" lvl="1" indent="0">
              <a:buNone/>
            </a:pPr>
            <a:r>
              <a:rPr lang="en-NZ" dirty="0"/>
              <a:t>s</a:t>
            </a:r>
            <a:r>
              <a:rPr lang="en-NZ" dirty="0" smtClean="0"/>
              <a:t> – long tail</a:t>
            </a:r>
          </a:p>
          <a:p>
            <a:r>
              <a:rPr lang="en-NZ" dirty="0" smtClean="0"/>
              <a:t>Coat colour</a:t>
            </a:r>
          </a:p>
          <a:p>
            <a:pPr marL="457200" lvl="1" indent="0">
              <a:buNone/>
            </a:pPr>
            <a:r>
              <a:rPr lang="en-NZ" dirty="0" smtClean="0"/>
              <a:t>B – brown coat</a:t>
            </a:r>
          </a:p>
          <a:p>
            <a:pPr marL="457200" lvl="1" indent="0">
              <a:buNone/>
            </a:pPr>
            <a:r>
              <a:rPr lang="en-NZ" dirty="0"/>
              <a:t>b</a:t>
            </a:r>
            <a:r>
              <a:rPr lang="en-NZ" dirty="0" smtClean="0"/>
              <a:t> – white coat </a:t>
            </a:r>
          </a:p>
          <a:p>
            <a:endParaRPr lang="en-NZ" dirty="0"/>
          </a:p>
        </p:txBody>
      </p:sp>
      <p:pic>
        <p:nvPicPr>
          <p:cNvPr id="1026" name="Picture 2" descr="http://upload.wikimedia.org/wikipedia/commons/thumb/3/3a/Dihybrid_cross.svg/280px-Dihybrid_cro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3939207" cy="56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714061"/>
            <a:ext cx="448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Again, 9:3:3:1 is the offspring phenotype ratio</a:t>
            </a:r>
          </a:p>
          <a:p>
            <a:r>
              <a:rPr lang="en-US" dirty="0"/>
              <a:t>f</a:t>
            </a:r>
            <a:r>
              <a:rPr lang="en-US" dirty="0" smtClean="0"/>
              <a:t>rom a </a:t>
            </a:r>
            <a:r>
              <a:rPr lang="en-US" dirty="0" err="1" smtClean="0"/>
              <a:t>dihybrid</a:t>
            </a:r>
            <a:r>
              <a:rPr lang="en-US" dirty="0" smtClean="0"/>
              <a:t> heterozygous cross.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01" y="1235908"/>
            <a:ext cx="8229600" cy="4525963"/>
          </a:xfrm>
        </p:spPr>
        <p:txBody>
          <a:bodyPr/>
          <a:lstStyle/>
          <a:p>
            <a:r>
              <a:rPr lang="en-US" dirty="0" smtClean="0"/>
              <a:t>What about non-heterozygous crosses?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7201" y="2332037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mtClean="0"/>
              <a:t>TWO traits</a:t>
            </a:r>
          </a:p>
          <a:p>
            <a:r>
              <a:rPr lang="en-NZ" smtClean="0"/>
              <a:t>Tail length:</a:t>
            </a:r>
          </a:p>
          <a:p>
            <a:pPr marL="457200" lvl="1" indent="0">
              <a:buFont typeface="Arial" pitchFamily="34" charset="0"/>
              <a:buNone/>
            </a:pPr>
            <a:r>
              <a:rPr lang="en-NZ" smtClean="0"/>
              <a:t>S – short tail</a:t>
            </a:r>
          </a:p>
          <a:p>
            <a:pPr marL="457200" lvl="1" indent="0">
              <a:buFont typeface="Arial" pitchFamily="34" charset="0"/>
              <a:buNone/>
            </a:pPr>
            <a:r>
              <a:rPr lang="en-NZ" smtClean="0"/>
              <a:t>s – long tail</a:t>
            </a:r>
          </a:p>
          <a:p>
            <a:r>
              <a:rPr lang="en-NZ" smtClean="0"/>
              <a:t>Coat colour</a:t>
            </a:r>
          </a:p>
          <a:p>
            <a:pPr marL="457200" lvl="1" indent="0">
              <a:buFont typeface="Arial" pitchFamily="34" charset="0"/>
              <a:buNone/>
            </a:pPr>
            <a:r>
              <a:rPr lang="en-NZ" smtClean="0"/>
              <a:t>B – brown coat</a:t>
            </a:r>
          </a:p>
          <a:p>
            <a:pPr marL="457200" lvl="1" indent="0">
              <a:buFont typeface="Arial" pitchFamily="34" charset="0"/>
              <a:buNone/>
            </a:pPr>
            <a:r>
              <a:rPr lang="en-NZ" smtClean="0"/>
              <a:t>b – white coat </a:t>
            </a:r>
          </a:p>
          <a:p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03848" y="2246154"/>
            <a:ext cx="5832648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 smtClean="0"/>
              <a:t>Brown long tail x White short tail</a:t>
            </a:r>
          </a:p>
          <a:p>
            <a:pPr marL="0" indent="0">
              <a:buNone/>
            </a:pPr>
            <a:r>
              <a:rPr lang="en-NZ" dirty="0" smtClean="0"/>
              <a:t>	</a:t>
            </a:r>
            <a:r>
              <a:rPr lang="en-NZ" dirty="0" err="1" smtClean="0"/>
              <a:t>Bbss</a:t>
            </a:r>
            <a:r>
              <a:rPr lang="en-NZ" dirty="0" smtClean="0"/>
              <a:t>                   </a:t>
            </a:r>
            <a:r>
              <a:rPr lang="en-NZ" dirty="0" err="1" smtClean="0"/>
              <a:t>bbSs</a:t>
            </a:r>
            <a:r>
              <a:rPr lang="en-NZ" dirty="0" smtClean="0"/>
              <a:t>    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3645024"/>
            <a:ext cx="4437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Bs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bs</a:t>
            </a:r>
            <a:r>
              <a:rPr lang="en-US" sz="2400" dirty="0" smtClean="0"/>
              <a:t>                        </a:t>
            </a:r>
            <a:r>
              <a:rPr lang="en-US" sz="2400" dirty="0" err="1" smtClean="0"/>
              <a:t>bS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bs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3707904" y="3717032"/>
            <a:ext cx="484057" cy="389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91999" y="3717032"/>
            <a:ext cx="484057" cy="389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36215" y="3717032"/>
            <a:ext cx="484057" cy="389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44327" y="3717032"/>
            <a:ext cx="484057" cy="389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84113" y="3651752"/>
            <a:ext cx="423277" cy="472608"/>
          </a:xfrm>
          <a:custGeom>
            <a:avLst/>
            <a:gdLst>
              <a:gd name="connsiteX0" fmla="*/ 412124 w 423277"/>
              <a:gd name="connsiteY0" fmla="*/ 263425 h 472608"/>
              <a:gd name="connsiteX1" fmla="*/ 412124 w 423277"/>
              <a:gd name="connsiteY1" fmla="*/ 211910 h 472608"/>
              <a:gd name="connsiteX2" fmla="*/ 296214 w 423277"/>
              <a:gd name="connsiteY2" fmla="*/ 5848 h 472608"/>
              <a:gd name="connsiteX3" fmla="*/ 167425 w 423277"/>
              <a:gd name="connsiteY3" fmla="*/ 469487 h 472608"/>
              <a:gd name="connsiteX4" fmla="*/ 51515 w 423277"/>
              <a:gd name="connsiteY4" fmla="*/ 211910 h 472608"/>
              <a:gd name="connsiteX5" fmla="*/ 0 w 423277"/>
              <a:gd name="connsiteY5" fmla="*/ 276304 h 47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77" h="472608">
                <a:moveTo>
                  <a:pt x="412124" y="263425"/>
                </a:moveTo>
                <a:cubicBezTo>
                  <a:pt x="421783" y="259132"/>
                  <a:pt x="431442" y="254840"/>
                  <a:pt x="412124" y="211910"/>
                </a:cubicBezTo>
                <a:cubicBezTo>
                  <a:pt x="392806" y="168980"/>
                  <a:pt x="336997" y="-37081"/>
                  <a:pt x="296214" y="5848"/>
                </a:cubicBezTo>
                <a:cubicBezTo>
                  <a:pt x="255431" y="48777"/>
                  <a:pt x="208208" y="435143"/>
                  <a:pt x="167425" y="469487"/>
                </a:cubicBezTo>
                <a:cubicBezTo>
                  <a:pt x="126642" y="503831"/>
                  <a:pt x="79419" y="244107"/>
                  <a:pt x="51515" y="211910"/>
                </a:cubicBezTo>
                <a:cubicBezTo>
                  <a:pt x="23611" y="179713"/>
                  <a:pt x="11805" y="228008"/>
                  <a:pt x="0" y="27630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11960" y="3717032"/>
            <a:ext cx="423277" cy="472608"/>
          </a:xfrm>
          <a:custGeom>
            <a:avLst/>
            <a:gdLst>
              <a:gd name="connsiteX0" fmla="*/ 412124 w 423277"/>
              <a:gd name="connsiteY0" fmla="*/ 263425 h 472608"/>
              <a:gd name="connsiteX1" fmla="*/ 412124 w 423277"/>
              <a:gd name="connsiteY1" fmla="*/ 211910 h 472608"/>
              <a:gd name="connsiteX2" fmla="*/ 296214 w 423277"/>
              <a:gd name="connsiteY2" fmla="*/ 5848 h 472608"/>
              <a:gd name="connsiteX3" fmla="*/ 167425 w 423277"/>
              <a:gd name="connsiteY3" fmla="*/ 469487 h 472608"/>
              <a:gd name="connsiteX4" fmla="*/ 51515 w 423277"/>
              <a:gd name="connsiteY4" fmla="*/ 211910 h 472608"/>
              <a:gd name="connsiteX5" fmla="*/ 0 w 423277"/>
              <a:gd name="connsiteY5" fmla="*/ 276304 h 47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77" h="472608">
                <a:moveTo>
                  <a:pt x="412124" y="263425"/>
                </a:moveTo>
                <a:cubicBezTo>
                  <a:pt x="421783" y="259132"/>
                  <a:pt x="431442" y="254840"/>
                  <a:pt x="412124" y="211910"/>
                </a:cubicBezTo>
                <a:cubicBezTo>
                  <a:pt x="392806" y="168980"/>
                  <a:pt x="336997" y="-37081"/>
                  <a:pt x="296214" y="5848"/>
                </a:cubicBezTo>
                <a:cubicBezTo>
                  <a:pt x="255431" y="48777"/>
                  <a:pt x="208208" y="435143"/>
                  <a:pt x="167425" y="469487"/>
                </a:cubicBezTo>
                <a:cubicBezTo>
                  <a:pt x="126642" y="503831"/>
                  <a:pt x="79419" y="244107"/>
                  <a:pt x="51515" y="211910"/>
                </a:cubicBezTo>
                <a:cubicBezTo>
                  <a:pt x="23611" y="179713"/>
                  <a:pt x="11805" y="228008"/>
                  <a:pt x="0" y="27630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283763"/>
              </p:ext>
            </p:extLst>
          </p:nvPr>
        </p:nvGraphicFramePr>
        <p:xfrm>
          <a:off x="4423598" y="4223883"/>
          <a:ext cx="3276040" cy="151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640"/>
                <a:gridCol w="1219200"/>
                <a:gridCol w="1219200"/>
              </a:tblGrid>
              <a:tr h="36003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34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BbSs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bbSs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Bbss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bbss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5167" y="6093296"/>
            <a:ext cx="8295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genotype ratio= 1 </a:t>
            </a:r>
            <a:r>
              <a:rPr lang="en-US" dirty="0" err="1" smtClean="0"/>
              <a:t>BbSs</a:t>
            </a:r>
            <a:r>
              <a:rPr lang="en-US" dirty="0" smtClean="0"/>
              <a:t> : 1 </a:t>
            </a:r>
            <a:r>
              <a:rPr lang="en-US" dirty="0" err="1" smtClean="0"/>
              <a:t>bbSs</a:t>
            </a:r>
            <a:r>
              <a:rPr lang="en-US" dirty="0" smtClean="0"/>
              <a:t> : 1 </a:t>
            </a:r>
            <a:r>
              <a:rPr lang="en-US" dirty="0" err="1" smtClean="0"/>
              <a:t>Bbss</a:t>
            </a:r>
            <a:r>
              <a:rPr lang="en-US" dirty="0" smtClean="0"/>
              <a:t> : 1 </a:t>
            </a:r>
            <a:r>
              <a:rPr lang="en-US" dirty="0" err="1" smtClean="0"/>
              <a:t>bbss</a:t>
            </a:r>
            <a:endParaRPr lang="en-US" dirty="0" smtClean="0"/>
          </a:p>
          <a:p>
            <a:r>
              <a:rPr lang="en-US" dirty="0" smtClean="0"/>
              <a:t>Offspring phenotype ratio = 1 brown short : 1 white short : 1 brown long : 1 white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Mendelian</a:t>
            </a:r>
            <a:r>
              <a:rPr lang="en-NZ" dirty="0"/>
              <a:t> </a:t>
            </a:r>
            <a:r>
              <a:rPr lang="en-NZ" dirty="0" smtClean="0"/>
              <a:t>Genetics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The types of inheritance we are looking at are often referred to as </a:t>
            </a:r>
            <a:r>
              <a:rPr lang="en-NZ" dirty="0" err="1" smtClean="0"/>
              <a:t>Mendelian</a:t>
            </a:r>
            <a:r>
              <a:rPr lang="en-NZ" dirty="0" smtClean="0"/>
              <a:t> inheritance, after </a:t>
            </a:r>
            <a:r>
              <a:rPr lang="en-NZ" dirty="0" err="1" smtClean="0"/>
              <a:t>Gregor</a:t>
            </a:r>
            <a:r>
              <a:rPr lang="en-NZ" dirty="0" smtClean="0"/>
              <a:t> Mendel.</a:t>
            </a:r>
          </a:p>
          <a:p>
            <a:r>
              <a:rPr lang="en-NZ" dirty="0" smtClean="0"/>
              <a:t>They refer to </a:t>
            </a:r>
            <a:r>
              <a:rPr lang="en-NZ" i="1" dirty="0" smtClean="0"/>
              <a:t>discontinuous </a:t>
            </a:r>
            <a:r>
              <a:rPr lang="en-NZ" dirty="0" smtClean="0"/>
              <a:t>variation, where single genes produce phenotypes which have discrete classes e.g. red vs. white.</a:t>
            </a:r>
          </a:p>
          <a:p>
            <a:r>
              <a:rPr lang="en-NZ" dirty="0" smtClean="0"/>
              <a:t>In contrast, </a:t>
            </a:r>
            <a:r>
              <a:rPr lang="en-NZ" i="1" dirty="0" smtClean="0"/>
              <a:t>continuous</a:t>
            </a:r>
            <a:r>
              <a:rPr lang="en-NZ" dirty="0" smtClean="0"/>
              <a:t> variation is the result of many genes working together and produces a spectrum of phenotypes e.g. skin colour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02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no linkage, the offspring ratio predicted by our </a:t>
            </a:r>
            <a:r>
              <a:rPr lang="en-US" dirty="0" err="1" smtClean="0"/>
              <a:t>Punnett</a:t>
            </a:r>
            <a:r>
              <a:rPr lang="en-US" dirty="0" smtClean="0"/>
              <a:t> squares should be quite close to observed offspring ratios (if there are lots of offspring).</a:t>
            </a:r>
          </a:p>
          <a:p>
            <a:endParaRPr lang="en-US" dirty="0"/>
          </a:p>
          <a:p>
            <a:r>
              <a:rPr lang="en-US" dirty="0" smtClean="0"/>
              <a:t>BUT if the genes are on the same allele, it is no longer random which gametes are likely to be produced.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53571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shows a </a:t>
            </a:r>
            <a:r>
              <a:rPr lang="en-US" dirty="0" err="1" smtClean="0"/>
              <a:t>dihybrid</a:t>
            </a:r>
            <a:r>
              <a:rPr lang="en-US" dirty="0" smtClean="0"/>
              <a:t> heterozygote cross.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DdEe</a:t>
            </a:r>
            <a:r>
              <a:rPr lang="en-US" dirty="0" smtClean="0"/>
              <a:t> x </a:t>
            </a:r>
            <a:r>
              <a:rPr lang="en-US" dirty="0" err="1" smtClean="0"/>
              <a:t>DdEe</a:t>
            </a:r>
            <a:endParaRPr lang="en-US" dirty="0" smtClean="0"/>
          </a:p>
          <a:p>
            <a:r>
              <a:rPr lang="en-US" dirty="0" smtClean="0"/>
              <a:t>We expect a 9:3:3:1 ratio. BUT because the genes are on the same chromosome, the alleles are linked.</a:t>
            </a:r>
          </a:p>
          <a:p>
            <a:r>
              <a:rPr lang="en-US" dirty="0" smtClean="0"/>
              <a:t>Instead of 4 different gametes (DE, De, </a:t>
            </a:r>
            <a:r>
              <a:rPr lang="en-US" dirty="0" err="1" smtClean="0"/>
              <a:t>dE</a:t>
            </a:r>
            <a:r>
              <a:rPr lang="en-US" dirty="0" smtClean="0"/>
              <a:t>, de), each parent only produces 2 kinds = DE and de.</a:t>
            </a:r>
          </a:p>
          <a:p>
            <a:r>
              <a:rPr lang="en-US" dirty="0" smtClean="0"/>
              <a:t>So our offspring phenotype ratio is now 3 dominant: 1 recessive</a:t>
            </a:r>
          </a:p>
          <a:p>
            <a:r>
              <a:rPr lang="en-US" dirty="0" smtClean="0"/>
              <a:t>This is not the 9:3:3:1 we expected, so we know the genes D and E are linked.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9592" y="1552398"/>
            <a:ext cx="36004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12032" y="1552398"/>
            <a:ext cx="36004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67744" y="1552398"/>
            <a:ext cx="360040" cy="26642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71800" y="1552398"/>
            <a:ext cx="360040" cy="26642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155239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2032" y="1552398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155239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0184" y="1552396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55576" y="4325065"/>
            <a:ext cx="32403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3573" y="4325065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275410" y="4325065"/>
            <a:ext cx="32403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43407" y="4325065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0588" y="4911551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           </a:t>
            </a:r>
            <a:r>
              <a:rPr lang="en-US" sz="2400" b="1" dirty="0" err="1" smtClean="0"/>
              <a:t>de</a:t>
            </a:r>
            <a:r>
              <a:rPr lang="en-US" sz="2400" b="1" dirty="0" smtClean="0"/>
              <a:t>    </a:t>
            </a:r>
            <a:r>
              <a:rPr lang="en-US" sz="2400" b="1" dirty="0" err="1" smtClean="0"/>
              <a:t>DE</a:t>
            </a:r>
            <a:r>
              <a:rPr lang="en-US" sz="2400" b="1" dirty="0" smtClean="0"/>
              <a:t>          </a:t>
            </a:r>
            <a:r>
              <a:rPr lang="en-US" sz="2400" b="1" dirty="0" err="1" smtClean="0"/>
              <a:t>de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62873" y="1090731"/>
            <a:ext cx="240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DdEe</a:t>
            </a:r>
            <a:r>
              <a:rPr lang="en-US" sz="2400" b="1" dirty="0" smtClean="0"/>
              <a:t>    x     </a:t>
            </a:r>
            <a:r>
              <a:rPr lang="en-US" sz="2400" b="1" dirty="0" err="1" smtClean="0"/>
              <a:t>DdEe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23" name="Oval 22"/>
          <p:cNvSpPr/>
          <p:nvPr/>
        </p:nvSpPr>
        <p:spPr>
          <a:xfrm>
            <a:off x="400588" y="4911551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62706" y="4911551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10778" y="4941168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18890" y="4941168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4467" y="4860214"/>
            <a:ext cx="364778" cy="499438"/>
          </a:xfrm>
          <a:custGeom>
            <a:avLst/>
            <a:gdLst>
              <a:gd name="connsiteX0" fmla="*/ 364778 w 364778"/>
              <a:gd name="connsiteY0" fmla="*/ 239820 h 499438"/>
              <a:gd name="connsiteX1" fmla="*/ 274626 w 364778"/>
              <a:gd name="connsiteY1" fmla="*/ 8000 h 499438"/>
              <a:gd name="connsiteX2" fmla="*/ 210232 w 364778"/>
              <a:gd name="connsiteY2" fmla="*/ 497397 h 499438"/>
              <a:gd name="connsiteX3" fmla="*/ 107201 w 364778"/>
              <a:gd name="connsiteY3" fmla="*/ 188304 h 499438"/>
              <a:gd name="connsiteX4" fmla="*/ 4170 w 364778"/>
              <a:gd name="connsiteY4" fmla="*/ 329972 h 499438"/>
              <a:gd name="connsiteX5" fmla="*/ 29927 w 364778"/>
              <a:gd name="connsiteY5" fmla="*/ 291335 h 49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8" h="499438">
                <a:moveTo>
                  <a:pt x="364778" y="239820"/>
                </a:moveTo>
                <a:cubicBezTo>
                  <a:pt x="332581" y="102445"/>
                  <a:pt x="300384" y="-34929"/>
                  <a:pt x="274626" y="8000"/>
                </a:cubicBezTo>
                <a:cubicBezTo>
                  <a:pt x="248868" y="50929"/>
                  <a:pt x="238136" y="467346"/>
                  <a:pt x="210232" y="497397"/>
                </a:cubicBezTo>
                <a:cubicBezTo>
                  <a:pt x="182328" y="527448"/>
                  <a:pt x="141545" y="216208"/>
                  <a:pt x="107201" y="188304"/>
                </a:cubicBezTo>
                <a:cubicBezTo>
                  <a:pt x="72857" y="160400"/>
                  <a:pt x="17049" y="312800"/>
                  <a:pt x="4170" y="329972"/>
                </a:cubicBezTo>
                <a:cubicBezTo>
                  <a:pt x="-8709" y="347144"/>
                  <a:pt x="10609" y="319239"/>
                  <a:pt x="29927" y="2913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110878" y="4941168"/>
            <a:ext cx="364778" cy="499438"/>
          </a:xfrm>
          <a:custGeom>
            <a:avLst/>
            <a:gdLst>
              <a:gd name="connsiteX0" fmla="*/ 364778 w 364778"/>
              <a:gd name="connsiteY0" fmla="*/ 239820 h 499438"/>
              <a:gd name="connsiteX1" fmla="*/ 274626 w 364778"/>
              <a:gd name="connsiteY1" fmla="*/ 8000 h 499438"/>
              <a:gd name="connsiteX2" fmla="*/ 210232 w 364778"/>
              <a:gd name="connsiteY2" fmla="*/ 497397 h 499438"/>
              <a:gd name="connsiteX3" fmla="*/ 107201 w 364778"/>
              <a:gd name="connsiteY3" fmla="*/ 188304 h 499438"/>
              <a:gd name="connsiteX4" fmla="*/ 4170 w 364778"/>
              <a:gd name="connsiteY4" fmla="*/ 329972 h 499438"/>
              <a:gd name="connsiteX5" fmla="*/ 29927 w 364778"/>
              <a:gd name="connsiteY5" fmla="*/ 291335 h 49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8" h="499438">
                <a:moveTo>
                  <a:pt x="364778" y="239820"/>
                </a:moveTo>
                <a:cubicBezTo>
                  <a:pt x="332581" y="102445"/>
                  <a:pt x="300384" y="-34929"/>
                  <a:pt x="274626" y="8000"/>
                </a:cubicBezTo>
                <a:cubicBezTo>
                  <a:pt x="248868" y="50929"/>
                  <a:pt x="238136" y="467346"/>
                  <a:pt x="210232" y="497397"/>
                </a:cubicBezTo>
                <a:cubicBezTo>
                  <a:pt x="182328" y="527448"/>
                  <a:pt x="141545" y="216208"/>
                  <a:pt x="107201" y="188304"/>
                </a:cubicBezTo>
                <a:cubicBezTo>
                  <a:pt x="72857" y="160400"/>
                  <a:pt x="17049" y="312800"/>
                  <a:pt x="4170" y="329972"/>
                </a:cubicBezTo>
                <a:cubicBezTo>
                  <a:pt x="-8709" y="347144"/>
                  <a:pt x="10609" y="319239"/>
                  <a:pt x="29927" y="2913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62802"/>
              </p:ext>
            </p:extLst>
          </p:nvPr>
        </p:nvGraphicFramePr>
        <p:xfrm>
          <a:off x="593485" y="5417682"/>
          <a:ext cx="2790309" cy="144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45"/>
                <a:gridCol w="1038432"/>
                <a:gridCol w="1038432"/>
              </a:tblGrid>
              <a:tr h="34283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459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DDEE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DdEe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9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DdEe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ddee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8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we do a test cross to find the genotype of an unknown dominant animal by breeding it with a recessive animal, we can breed a double heterozygous  animal with a recessive animal to measure the effects of crossing 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 rot="1960323">
            <a:off x="1960402" y="4749134"/>
            <a:ext cx="432048" cy="19512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7" name="Rounded Rectangle 86"/>
          <p:cNvSpPr/>
          <p:nvPr/>
        </p:nvSpPr>
        <p:spPr>
          <a:xfrm rot="19294503">
            <a:off x="2170755" y="4792624"/>
            <a:ext cx="432048" cy="194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6" name="Rounded Rectangle 85"/>
          <p:cNvSpPr/>
          <p:nvPr/>
        </p:nvSpPr>
        <p:spPr>
          <a:xfrm>
            <a:off x="7416316" y="5111763"/>
            <a:ext cx="432048" cy="1502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5" name="Rounded Rectangle 84"/>
          <p:cNvSpPr/>
          <p:nvPr/>
        </p:nvSpPr>
        <p:spPr>
          <a:xfrm>
            <a:off x="6617269" y="5111763"/>
            <a:ext cx="432048" cy="15028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Crossing Over</a:t>
            </a:r>
            <a:endParaRPr lang="en-NZ" dirty="0"/>
          </a:p>
        </p:txBody>
      </p:sp>
      <p:sp>
        <p:nvSpPr>
          <p:cNvPr id="4" name="AutoShape 2" descr="https://encrypted-tbn1.gstatic.com/images?q=tbn:ANd9GcQmi7UYvrUrTyGTr8r0YkXo7nulaGMkl7LSKT_mu5CAIwD7mq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Rounded Rectangle 9"/>
          <p:cNvSpPr/>
          <p:nvPr/>
        </p:nvSpPr>
        <p:spPr>
          <a:xfrm rot="19385231">
            <a:off x="904526" y="3047271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ounded Rectangle 10"/>
          <p:cNvSpPr/>
          <p:nvPr/>
        </p:nvSpPr>
        <p:spPr>
          <a:xfrm rot="19385231">
            <a:off x="1466618" y="3596725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ounded Rectangle 11"/>
          <p:cNvSpPr/>
          <p:nvPr/>
        </p:nvSpPr>
        <p:spPr>
          <a:xfrm rot="2725069">
            <a:off x="1500911" y="3055069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ounded Rectangle 12"/>
          <p:cNvSpPr/>
          <p:nvPr/>
        </p:nvSpPr>
        <p:spPr>
          <a:xfrm rot="2741498">
            <a:off x="996409" y="3503478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ounded Rectangle 4"/>
          <p:cNvSpPr/>
          <p:nvPr/>
        </p:nvSpPr>
        <p:spPr>
          <a:xfrm>
            <a:off x="827584" y="1331372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ounded Rectangle 5"/>
          <p:cNvSpPr/>
          <p:nvPr/>
        </p:nvSpPr>
        <p:spPr>
          <a:xfrm>
            <a:off x="1619672" y="1357981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ounded Rectangle 6"/>
          <p:cNvSpPr/>
          <p:nvPr/>
        </p:nvSpPr>
        <p:spPr>
          <a:xfrm>
            <a:off x="827584" y="3923660"/>
            <a:ext cx="43204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ed Rectangle 7"/>
          <p:cNvSpPr/>
          <p:nvPr/>
        </p:nvSpPr>
        <p:spPr>
          <a:xfrm>
            <a:off x="1612713" y="3923660"/>
            <a:ext cx="432048" cy="1233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1001789" y="3354209"/>
            <a:ext cx="833908" cy="5694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/>
          <p:cNvSpPr txBox="1"/>
          <p:nvPr/>
        </p:nvSpPr>
        <p:spPr>
          <a:xfrm>
            <a:off x="827584" y="1472087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7282" y="15350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406767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26238" y="4086257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 rot="19385231">
            <a:off x="2488702" y="3073880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ounded Rectangle 30"/>
          <p:cNvSpPr/>
          <p:nvPr/>
        </p:nvSpPr>
        <p:spPr>
          <a:xfrm rot="19385231">
            <a:off x="3050794" y="3623334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Rounded Rectangle 31"/>
          <p:cNvSpPr/>
          <p:nvPr/>
        </p:nvSpPr>
        <p:spPr>
          <a:xfrm rot="2725069">
            <a:off x="3085087" y="3081678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Rounded Rectangle 32"/>
          <p:cNvSpPr/>
          <p:nvPr/>
        </p:nvSpPr>
        <p:spPr>
          <a:xfrm rot="2741498">
            <a:off x="2580585" y="3530087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ounded Rectangle 33"/>
          <p:cNvSpPr/>
          <p:nvPr/>
        </p:nvSpPr>
        <p:spPr>
          <a:xfrm>
            <a:off x="2411760" y="1357981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Rounded Rectangle 34"/>
          <p:cNvSpPr/>
          <p:nvPr/>
        </p:nvSpPr>
        <p:spPr>
          <a:xfrm>
            <a:off x="3203848" y="1384590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ounded Rectangle 35"/>
          <p:cNvSpPr/>
          <p:nvPr/>
        </p:nvSpPr>
        <p:spPr>
          <a:xfrm>
            <a:off x="2411760" y="3950269"/>
            <a:ext cx="432048" cy="12069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ounded Rectangle 36"/>
          <p:cNvSpPr/>
          <p:nvPr/>
        </p:nvSpPr>
        <p:spPr>
          <a:xfrm>
            <a:off x="3196889" y="3950269"/>
            <a:ext cx="432048" cy="26642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Oval 37"/>
          <p:cNvSpPr/>
          <p:nvPr/>
        </p:nvSpPr>
        <p:spPr>
          <a:xfrm>
            <a:off x="2585965" y="3380818"/>
            <a:ext cx="833908" cy="5694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TextBox 38"/>
          <p:cNvSpPr txBox="1"/>
          <p:nvPr/>
        </p:nvSpPr>
        <p:spPr>
          <a:xfrm>
            <a:off x="2411760" y="14986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81458" y="1561705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11760" y="4094285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0414" y="411286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832140" y="1331372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3" name="Rounded Rectangle 62"/>
          <p:cNvSpPr/>
          <p:nvPr/>
        </p:nvSpPr>
        <p:spPr>
          <a:xfrm>
            <a:off x="6624228" y="1357981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4" name="Rounded Rectangle 63"/>
          <p:cNvSpPr/>
          <p:nvPr/>
        </p:nvSpPr>
        <p:spPr>
          <a:xfrm>
            <a:off x="5832140" y="1331372"/>
            <a:ext cx="432048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5" name="Rounded Rectangle 64"/>
          <p:cNvSpPr/>
          <p:nvPr/>
        </p:nvSpPr>
        <p:spPr>
          <a:xfrm>
            <a:off x="6617269" y="1384590"/>
            <a:ext cx="432048" cy="3772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7" name="TextBox 66"/>
          <p:cNvSpPr txBox="1"/>
          <p:nvPr/>
        </p:nvSpPr>
        <p:spPr>
          <a:xfrm>
            <a:off x="5832140" y="1472087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01838" y="15350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32140" y="406767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30794" y="4086257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416316" y="1357981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7" name="Rounded Rectangle 76"/>
          <p:cNvSpPr/>
          <p:nvPr/>
        </p:nvSpPr>
        <p:spPr>
          <a:xfrm>
            <a:off x="8208404" y="1384590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Rounded Rectangle 77"/>
          <p:cNvSpPr/>
          <p:nvPr/>
        </p:nvSpPr>
        <p:spPr>
          <a:xfrm>
            <a:off x="7416316" y="1357981"/>
            <a:ext cx="432048" cy="37992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9" name="Rounded Rectangle 78"/>
          <p:cNvSpPr/>
          <p:nvPr/>
        </p:nvSpPr>
        <p:spPr>
          <a:xfrm>
            <a:off x="8201445" y="1384590"/>
            <a:ext cx="432048" cy="52299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1" name="TextBox 80"/>
          <p:cNvSpPr txBox="1"/>
          <p:nvPr/>
        </p:nvSpPr>
        <p:spPr>
          <a:xfrm>
            <a:off x="7416316" y="14986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86014" y="1561705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16316" y="4094285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14970" y="411286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89" name="TextBox 88"/>
          <p:cNvSpPr txBox="1"/>
          <p:nvPr/>
        </p:nvSpPr>
        <p:spPr>
          <a:xfrm rot="2194503">
            <a:off x="1665979" y="5696029"/>
            <a:ext cx="43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90" name="TextBox 89"/>
          <p:cNvSpPr txBox="1"/>
          <p:nvPr/>
        </p:nvSpPr>
        <p:spPr>
          <a:xfrm rot="19518371">
            <a:off x="2466630" y="5586302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5738" y="3461996"/>
            <a:ext cx="167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centromere</a:t>
            </a:r>
            <a:endParaRPr lang="en-NZ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165018" y="5132697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err="1" smtClean="0"/>
              <a:t>chiasma</a:t>
            </a:r>
            <a:endParaRPr lang="en-NZ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54136" y="464268"/>
            <a:ext cx="185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chromosome</a:t>
            </a:r>
            <a:endParaRPr lang="en-NZ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165018" y="2689222"/>
            <a:ext cx="14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chromatid</a:t>
            </a:r>
            <a:endParaRPr lang="en-NZ" b="1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1202719" y="471196"/>
            <a:ext cx="432048" cy="134152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ight Brace 15"/>
          <p:cNvSpPr/>
          <p:nvPr/>
        </p:nvSpPr>
        <p:spPr>
          <a:xfrm>
            <a:off x="3613506" y="1331372"/>
            <a:ext cx="551512" cy="5283193"/>
          </a:xfrm>
          <a:prstGeom prst="rightBrace">
            <a:avLst>
              <a:gd name="adj1" fmla="val 8333"/>
              <a:gd name="adj2" fmla="val 298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8" name="Straight Arrow Connector 17"/>
          <p:cNvCxnSpPr>
            <a:stCxn id="3" idx="1"/>
            <a:endCxn id="38" idx="6"/>
          </p:cNvCxnSpPr>
          <p:nvPr/>
        </p:nvCxnSpPr>
        <p:spPr>
          <a:xfrm flipH="1" flipV="1">
            <a:off x="3419873" y="3665544"/>
            <a:ext cx="565865" cy="27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386779" y="5398759"/>
            <a:ext cx="1821549" cy="1576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maize: </a:t>
            </a:r>
          </a:p>
          <a:p>
            <a:pPr marL="457200" lvl="1" indent="0">
              <a:buNone/>
            </a:pPr>
            <a:r>
              <a:rPr lang="en-US" dirty="0" smtClean="0"/>
              <a:t>Y= yellow, y = </a:t>
            </a:r>
            <a:r>
              <a:rPr lang="en-US" dirty="0" err="1" smtClean="0"/>
              <a:t>colourless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F = full cob, f = wrinkled cob.</a:t>
            </a:r>
          </a:p>
          <a:p>
            <a:r>
              <a:rPr lang="en-US" dirty="0" smtClean="0"/>
              <a:t>Calculate the expected phenotype ratio of a double heterozygote x double recessive cross.</a:t>
            </a:r>
          </a:p>
          <a:p>
            <a:endParaRPr lang="en-US" dirty="0" smtClean="0"/>
          </a:p>
          <a:p>
            <a:pPr lvl="8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43651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YyFf</a:t>
            </a:r>
            <a:r>
              <a:rPr lang="en-US" sz="2800" dirty="0" smtClean="0"/>
              <a:t>         x        </a:t>
            </a:r>
            <a:r>
              <a:rPr lang="en-US" sz="2800" dirty="0" err="1" smtClean="0"/>
              <a:t>yyff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0471" y="491608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YF      </a:t>
            </a:r>
            <a:r>
              <a:rPr lang="en-US" sz="2800" dirty="0" err="1" smtClean="0"/>
              <a:t>Yf</a:t>
            </a:r>
            <a:r>
              <a:rPr lang="en-US" sz="2800" dirty="0" smtClean="0"/>
              <a:t>       </a:t>
            </a:r>
            <a:r>
              <a:rPr lang="en-US" sz="2800" dirty="0" err="1" smtClean="0"/>
              <a:t>yF</a:t>
            </a:r>
            <a:r>
              <a:rPr lang="en-US" sz="2800" dirty="0" smtClean="0"/>
              <a:t>      </a:t>
            </a:r>
            <a:r>
              <a:rPr lang="en-US" sz="2800" dirty="0" err="1" smtClean="0"/>
              <a:t>yf</a:t>
            </a:r>
            <a:r>
              <a:rPr lang="en-US" sz="2800" dirty="0" smtClean="0"/>
              <a:t>      x          </a:t>
            </a:r>
            <a:r>
              <a:rPr lang="en-US" sz="2800" dirty="0" err="1" smtClean="0"/>
              <a:t>yf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114713" y="4916088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48592" y="4864751"/>
            <a:ext cx="364778" cy="499438"/>
          </a:xfrm>
          <a:custGeom>
            <a:avLst/>
            <a:gdLst>
              <a:gd name="connsiteX0" fmla="*/ 364778 w 364778"/>
              <a:gd name="connsiteY0" fmla="*/ 239820 h 499438"/>
              <a:gd name="connsiteX1" fmla="*/ 274626 w 364778"/>
              <a:gd name="connsiteY1" fmla="*/ 8000 h 499438"/>
              <a:gd name="connsiteX2" fmla="*/ 210232 w 364778"/>
              <a:gd name="connsiteY2" fmla="*/ 497397 h 499438"/>
              <a:gd name="connsiteX3" fmla="*/ 107201 w 364778"/>
              <a:gd name="connsiteY3" fmla="*/ 188304 h 499438"/>
              <a:gd name="connsiteX4" fmla="*/ 4170 w 364778"/>
              <a:gd name="connsiteY4" fmla="*/ 329972 h 499438"/>
              <a:gd name="connsiteX5" fmla="*/ 29927 w 364778"/>
              <a:gd name="connsiteY5" fmla="*/ 291335 h 49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8" h="499438">
                <a:moveTo>
                  <a:pt x="364778" y="239820"/>
                </a:moveTo>
                <a:cubicBezTo>
                  <a:pt x="332581" y="102445"/>
                  <a:pt x="300384" y="-34929"/>
                  <a:pt x="274626" y="8000"/>
                </a:cubicBezTo>
                <a:cubicBezTo>
                  <a:pt x="248868" y="50929"/>
                  <a:pt x="238136" y="467346"/>
                  <a:pt x="210232" y="497397"/>
                </a:cubicBezTo>
                <a:cubicBezTo>
                  <a:pt x="182328" y="527448"/>
                  <a:pt x="141545" y="216208"/>
                  <a:pt x="107201" y="188304"/>
                </a:cubicBezTo>
                <a:cubicBezTo>
                  <a:pt x="72857" y="160400"/>
                  <a:pt x="17049" y="312800"/>
                  <a:pt x="4170" y="329972"/>
                </a:cubicBezTo>
                <a:cubicBezTo>
                  <a:pt x="-8709" y="347144"/>
                  <a:pt x="10609" y="319239"/>
                  <a:pt x="29927" y="2913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12570" y="4916087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46449" y="4864750"/>
            <a:ext cx="364778" cy="499438"/>
          </a:xfrm>
          <a:custGeom>
            <a:avLst/>
            <a:gdLst>
              <a:gd name="connsiteX0" fmla="*/ 364778 w 364778"/>
              <a:gd name="connsiteY0" fmla="*/ 239820 h 499438"/>
              <a:gd name="connsiteX1" fmla="*/ 274626 w 364778"/>
              <a:gd name="connsiteY1" fmla="*/ 8000 h 499438"/>
              <a:gd name="connsiteX2" fmla="*/ 210232 w 364778"/>
              <a:gd name="connsiteY2" fmla="*/ 497397 h 499438"/>
              <a:gd name="connsiteX3" fmla="*/ 107201 w 364778"/>
              <a:gd name="connsiteY3" fmla="*/ 188304 h 499438"/>
              <a:gd name="connsiteX4" fmla="*/ 4170 w 364778"/>
              <a:gd name="connsiteY4" fmla="*/ 329972 h 499438"/>
              <a:gd name="connsiteX5" fmla="*/ 29927 w 364778"/>
              <a:gd name="connsiteY5" fmla="*/ 291335 h 49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8" h="499438">
                <a:moveTo>
                  <a:pt x="364778" y="239820"/>
                </a:moveTo>
                <a:cubicBezTo>
                  <a:pt x="332581" y="102445"/>
                  <a:pt x="300384" y="-34929"/>
                  <a:pt x="274626" y="8000"/>
                </a:cubicBezTo>
                <a:cubicBezTo>
                  <a:pt x="248868" y="50929"/>
                  <a:pt x="238136" y="467346"/>
                  <a:pt x="210232" y="497397"/>
                </a:cubicBezTo>
                <a:cubicBezTo>
                  <a:pt x="182328" y="527448"/>
                  <a:pt x="141545" y="216208"/>
                  <a:pt x="107201" y="188304"/>
                </a:cubicBezTo>
                <a:cubicBezTo>
                  <a:pt x="72857" y="160400"/>
                  <a:pt x="17049" y="312800"/>
                  <a:pt x="4170" y="329972"/>
                </a:cubicBezTo>
                <a:cubicBezTo>
                  <a:pt x="-8709" y="347144"/>
                  <a:pt x="10609" y="319239"/>
                  <a:pt x="29927" y="2913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86012" y="4950160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19891" y="4898823"/>
            <a:ext cx="364778" cy="499438"/>
          </a:xfrm>
          <a:custGeom>
            <a:avLst/>
            <a:gdLst>
              <a:gd name="connsiteX0" fmla="*/ 364778 w 364778"/>
              <a:gd name="connsiteY0" fmla="*/ 239820 h 499438"/>
              <a:gd name="connsiteX1" fmla="*/ 274626 w 364778"/>
              <a:gd name="connsiteY1" fmla="*/ 8000 h 499438"/>
              <a:gd name="connsiteX2" fmla="*/ 210232 w 364778"/>
              <a:gd name="connsiteY2" fmla="*/ 497397 h 499438"/>
              <a:gd name="connsiteX3" fmla="*/ 107201 w 364778"/>
              <a:gd name="connsiteY3" fmla="*/ 188304 h 499438"/>
              <a:gd name="connsiteX4" fmla="*/ 4170 w 364778"/>
              <a:gd name="connsiteY4" fmla="*/ 329972 h 499438"/>
              <a:gd name="connsiteX5" fmla="*/ 29927 w 364778"/>
              <a:gd name="connsiteY5" fmla="*/ 291335 h 49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8" h="499438">
                <a:moveTo>
                  <a:pt x="364778" y="239820"/>
                </a:moveTo>
                <a:cubicBezTo>
                  <a:pt x="332581" y="102445"/>
                  <a:pt x="300384" y="-34929"/>
                  <a:pt x="274626" y="8000"/>
                </a:cubicBezTo>
                <a:cubicBezTo>
                  <a:pt x="248868" y="50929"/>
                  <a:pt x="238136" y="467346"/>
                  <a:pt x="210232" y="497397"/>
                </a:cubicBezTo>
                <a:cubicBezTo>
                  <a:pt x="182328" y="527448"/>
                  <a:pt x="141545" y="216208"/>
                  <a:pt x="107201" y="188304"/>
                </a:cubicBezTo>
                <a:cubicBezTo>
                  <a:pt x="72857" y="160400"/>
                  <a:pt x="17049" y="312800"/>
                  <a:pt x="4170" y="329972"/>
                </a:cubicBezTo>
                <a:cubicBezTo>
                  <a:pt x="-8709" y="347144"/>
                  <a:pt x="10609" y="319239"/>
                  <a:pt x="29927" y="2913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16991" y="4950159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50870" y="4898822"/>
            <a:ext cx="364778" cy="499438"/>
          </a:xfrm>
          <a:custGeom>
            <a:avLst/>
            <a:gdLst>
              <a:gd name="connsiteX0" fmla="*/ 364778 w 364778"/>
              <a:gd name="connsiteY0" fmla="*/ 239820 h 499438"/>
              <a:gd name="connsiteX1" fmla="*/ 274626 w 364778"/>
              <a:gd name="connsiteY1" fmla="*/ 8000 h 499438"/>
              <a:gd name="connsiteX2" fmla="*/ 210232 w 364778"/>
              <a:gd name="connsiteY2" fmla="*/ 497397 h 499438"/>
              <a:gd name="connsiteX3" fmla="*/ 107201 w 364778"/>
              <a:gd name="connsiteY3" fmla="*/ 188304 h 499438"/>
              <a:gd name="connsiteX4" fmla="*/ 4170 w 364778"/>
              <a:gd name="connsiteY4" fmla="*/ 329972 h 499438"/>
              <a:gd name="connsiteX5" fmla="*/ 29927 w 364778"/>
              <a:gd name="connsiteY5" fmla="*/ 291335 h 49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8" h="499438">
                <a:moveTo>
                  <a:pt x="364778" y="239820"/>
                </a:moveTo>
                <a:cubicBezTo>
                  <a:pt x="332581" y="102445"/>
                  <a:pt x="300384" y="-34929"/>
                  <a:pt x="274626" y="8000"/>
                </a:cubicBezTo>
                <a:cubicBezTo>
                  <a:pt x="248868" y="50929"/>
                  <a:pt x="238136" y="467346"/>
                  <a:pt x="210232" y="497397"/>
                </a:cubicBezTo>
                <a:cubicBezTo>
                  <a:pt x="182328" y="527448"/>
                  <a:pt x="141545" y="216208"/>
                  <a:pt x="107201" y="188304"/>
                </a:cubicBezTo>
                <a:cubicBezTo>
                  <a:pt x="72857" y="160400"/>
                  <a:pt x="17049" y="312800"/>
                  <a:pt x="4170" y="329972"/>
                </a:cubicBezTo>
                <a:cubicBezTo>
                  <a:pt x="-8709" y="347144"/>
                  <a:pt x="10609" y="319239"/>
                  <a:pt x="29927" y="29133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45183" y="4950160"/>
            <a:ext cx="517006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48427"/>
              </p:ext>
            </p:extLst>
          </p:nvPr>
        </p:nvGraphicFramePr>
        <p:xfrm>
          <a:off x="103323" y="5661248"/>
          <a:ext cx="5562692" cy="939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96"/>
                <a:gridCol w="1186824"/>
                <a:gridCol w="1186824"/>
                <a:gridCol w="1186824"/>
                <a:gridCol w="1186824"/>
              </a:tblGrid>
              <a:tr h="32763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YF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36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YyFf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Yyff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yyFf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yyff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516216" y="4916088"/>
            <a:ext cx="216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Expected ratio</a:t>
            </a:r>
          </a:p>
          <a:p>
            <a:r>
              <a:rPr lang="en-US" dirty="0" smtClean="0"/>
              <a:t>1 yellow full:</a:t>
            </a:r>
          </a:p>
          <a:p>
            <a:r>
              <a:rPr lang="en-US" dirty="0" smtClean="0"/>
              <a:t>1 yellow wrinkled: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colourless</a:t>
            </a:r>
            <a:r>
              <a:rPr lang="en-US" dirty="0" smtClean="0"/>
              <a:t> full: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colourless</a:t>
            </a:r>
            <a:r>
              <a:rPr lang="en-US" dirty="0" smtClean="0"/>
              <a:t> wrinkled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observed ratio was </a:t>
            </a:r>
            <a:r>
              <a:rPr lang="en-US" i="1" dirty="0" smtClean="0"/>
              <a:t>actually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48% yellow: 2% yellow: 2% </a:t>
            </a:r>
            <a:r>
              <a:rPr lang="en-US" sz="2800" dirty="0" err="1" smtClean="0"/>
              <a:t>colourless</a:t>
            </a:r>
            <a:r>
              <a:rPr lang="en-US" sz="2800" dirty="0"/>
              <a:t> </a:t>
            </a:r>
            <a:r>
              <a:rPr lang="en-US" sz="2800" dirty="0" smtClean="0"/>
              <a:t>: 48% </a:t>
            </a:r>
            <a:r>
              <a:rPr lang="en-US" sz="2800" dirty="0" err="1" smtClean="0"/>
              <a:t>colourless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full	</a:t>
            </a:r>
            <a:r>
              <a:rPr lang="en-US" sz="2800" dirty="0"/>
              <a:t> </a:t>
            </a:r>
            <a:r>
              <a:rPr lang="en-US" sz="2800" dirty="0" smtClean="0"/>
              <a:t>wrinkled               full                   wrinkled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come?</a:t>
            </a:r>
          </a:p>
          <a:p>
            <a:pPr marL="0" indent="0">
              <a:buNone/>
            </a:pPr>
            <a:r>
              <a:rPr lang="en-US" dirty="0" smtClean="0"/>
              <a:t>Crossing over has occurred, producing lots more of the yellow-full and </a:t>
            </a:r>
            <a:r>
              <a:rPr lang="en-US" dirty="0" err="1" smtClean="0"/>
              <a:t>colourless</a:t>
            </a:r>
            <a:r>
              <a:rPr lang="en-US" dirty="0" smtClean="0"/>
              <a:t>-wrinkled types than expected. These “extra” individuals are </a:t>
            </a:r>
            <a:r>
              <a:rPr lang="en-US" b="1" dirty="0" smtClean="0"/>
              <a:t>recombinants.</a:t>
            </a:r>
          </a:p>
          <a:p>
            <a:pPr marL="0" indent="0">
              <a:buNone/>
            </a:pPr>
            <a:r>
              <a:rPr lang="en-US" dirty="0" smtClean="0"/>
              <a:t>Because so many show recombination, we would expect these genes to be quite far apart.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2204864"/>
            <a:ext cx="172819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9752" y="2204864"/>
            <a:ext cx="151216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5936" y="2204864"/>
            <a:ext cx="201622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56176" y="2204864"/>
            <a:ext cx="223224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 rot="1960323">
            <a:off x="1960402" y="4749134"/>
            <a:ext cx="432048" cy="195129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7" name="Rounded Rectangle 86"/>
          <p:cNvSpPr/>
          <p:nvPr/>
        </p:nvSpPr>
        <p:spPr>
          <a:xfrm rot="19294503">
            <a:off x="2170755" y="4792624"/>
            <a:ext cx="432048" cy="1946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Crossing Over</a:t>
            </a:r>
            <a:endParaRPr lang="en-NZ" dirty="0"/>
          </a:p>
        </p:txBody>
      </p:sp>
      <p:sp>
        <p:nvSpPr>
          <p:cNvPr id="4" name="AutoShape 2" descr="https://encrypted-tbn1.gstatic.com/images?q=tbn:ANd9GcQmi7UYvrUrTyGTr8r0YkXo7nulaGMkl7LSKT_mu5CAIwD7mq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0" name="Rounded Rectangle 9"/>
          <p:cNvSpPr/>
          <p:nvPr/>
        </p:nvSpPr>
        <p:spPr>
          <a:xfrm rot="19385231">
            <a:off x="904526" y="3047271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ounded Rectangle 10"/>
          <p:cNvSpPr/>
          <p:nvPr/>
        </p:nvSpPr>
        <p:spPr>
          <a:xfrm rot="19385231">
            <a:off x="1466618" y="3596725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ounded Rectangle 11"/>
          <p:cNvSpPr/>
          <p:nvPr/>
        </p:nvSpPr>
        <p:spPr>
          <a:xfrm rot="2725069">
            <a:off x="1500911" y="3055069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ounded Rectangle 12"/>
          <p:cNvSpPr/>
          <p:nvPr/>
        </p:nvSpPr>
        <p:spPr>
          <a:xfrm rot="2741498">
            <a:off x="996409" y="3503478"/>
            <a:ext cx="432048" cy="65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ounded Rectangle 4"/>
          <p:cNvSpPr/>
          <p:nvPr/>
        </p:nvSpPr>
        <p:spPr>
          <a:xfrm>
            <a:off x="827584" y="1331372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ounded Rectangle 5"/>
          <p:cNvSpPr/>
          <p:nvPr/>
        </p:nvSpPr>
        <p:spPr>
          <a:xfrm>
            <a:off x="1619672" y="1357981"/>
            <a:ext cx="432048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ounded Rectangle 6"/>
          <p:cNvSpPr/>
          <p:nvPr/>
        </p:nvSpPr>
        <p:spPr>
          <a:xfrm>
            <a:off x="827584" y="3923660"/>
            <a:ext cx="43204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ounded Rectangle 7"/>
          <p:cNvSpPr/>
          <p:nvPr/>
        </p:nvSpPr>
        <p:spPr>
          <a:xfrm>
            <a:off x="1612713" y="3923660"/>
            <a:ext cx="432048" cy="1233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1001789" y="3354209"/>
            <a:ext cx="833908" cy="5694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TextBox 24"/>
          <p:cNvSpPr txBox="1"/>
          <p:nvPr/>
        </p:nvSpPr>
        <p:spPr>
          <a:xfrm>
            <a:off x="827584" y="1472087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7282" y="15350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406767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26238" y="4086257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 rot="19385231">
            <a:off x="2488702" y="3073880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ounded Rectangle 30"/>
          <p:cNvSpPr/>
          <p:nvPr/>
        </p:nvSpPr>
        <p:spPr>
          <a:xfrm rot="19385231">
            <a:off x="3050794" y="3623334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Rounded Rectangle 31"/>
          <p:cNvSpPr/>
          <p:nvPr/>
        </p:nvSpPr>
        <p:spPr>
          <a:xfrm rot="2725069">
            <a:off x="3085087" y="3081678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Rounded Rectangle 32"/>
          <p:cNvSpPr/>
          <p:nvPr/>
        </p:nvSpPr>
        <p:spPr>
          <a:xfrm rot="2741498">
            <a:off x="2580585" y="3530087"/>
            <a:ext cx="432048" cy="6538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Rounded Rectangle 33"/>
          <p:cNvSpPr/>
          <p:nvPr/>
        </p:nvSpPr>
        <p:spPr>
          <a:xfrm>
            <a:off x="2411760" y="1357981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Rounded Rectangle 34"/>
          <p:cNvSpPr/>
          <p:nvPr/>
        </p:nvSpPr>
        <p:spPr>
          <a:xfrm>
            <a:off x="3203848" y="1384590"/>
            <a:ext cx="432048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Rounded Rectangle 35"/>
          <p:cNvSpPr/>
          <p:nvPr/>
        </p:nvSpPr>
        <p:spPr>
          <a:xfrm>
            <a:off x="2411760" y="3950269"/>
            <a:ext cx="432048" cy="12069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ounded Rectangle 36"/>
          <p:cNvSpPr/>
          <p:nvPr/>
        </p:nvSpPr>
        <p:spPr>
          <a:xfrm>
            <a:off x="3196889" y="3950269"/>
            <a:ext cx="432048" cy="26642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Oval 37"/>
          <p:cNvSpPr/>
          <p:nvPr/>
        </p:nvSpPr>
        <p:spPr>
          <a:xfrm>
            <a:off x="2585965" y="3380818"/>
            <a:ext cx="833908" cy="5694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TextBox 38"/>
          <p:cNvSpPr txBox="1"/>
          <p:nvPr/>
        </p:nvSpPr>
        <p:spPr>
          <a:xfrm>
            <a:off x="2411760" y="1498696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81458" y="1561705"/>
            <a:ext cx="4320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11760" y="4094285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10414" y="4112866"/>
            <a:ext cx="432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</a:t>
            </a: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</a:t>
            </a:r>
          </a:p>
          <a:p>
            <a:endParaRPr lang="en-NZ" sz="12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89" name="TextBox 88"/>
          <p:cNvSpPr txBox="1"/>
          <p:nvPr/>
        </p:nvSpPr>
        <p:spPr>
          <a:xfrm rot="2194503">
            <a:off x="1665979" y="5696029"/>
            <a:ext cx="432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90" name="TextBox 89"/>
          <p:cNvSpPr txBox="1"/>
          <p:nvPr/>
        </p:nvSpPr>
        <p:spPr>
          <a:xfrm rot="19518371">
            <a:off x="2466630" y="5586302"/>
            <a:ext cx="4320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en-NZ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NZ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NZ" sz="24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5738" y="3461996"/>
            <a:ext cx="167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centromere</a:t>
            </a:r>
            <a:endParaRPr lang="en-NZ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165018" y="5132697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err="1" smtClean="0"/>
              <a:t>chiasma</a:t>
            </a:r>
            <a:endParaRPr lang="en-NZ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54136" y="464268"/>
            <a:ext cx="1857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chromosome</a:t>
            </a:r>
            <a:endParaRPr lang="en-NZ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165018" y="2689222"/>
            <a:ext cx="149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chromatid</a:t>
            </a:r>
            <a:endParaRPr lang="en-NZ" b="1" dirty="0"/>
          </a:p>
        </p:txBody>
      </p:sp>
      <p:sp>
        <p:nvSpPr>
          <p:cNvPr id="15" name="Right Brace 14"/>
          <p:cNvSpPr/>
          <p:nvPr/>
        </p:nvSpPr>
        <p:spPr>
          <a:xfrm rot="16200000">
            <a:off x="1202719" y="471196"/>
            <a:ext cx="432048" cy="134152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ight Brace 15"/>
          <p:cNvSpPr/>
          <p:nvPr/>
        </p:nvSpPr>
        <p:spPr>
          <a:xfrm>
            <a:off x="3613506" y="1331372"/>
            <a:ext cx="551512" cy="5283193"/>
          </a:xfrm>
          <a:prstGeom prst="rightBrace">
            <a:avLst>
              <a:gd name="adj1" fmla="val 8333"/>
              <a:gd name="adj2" fmla="val 2980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8" name="Straight Arrow Connector 17"/>
          <p:cNvCxnSpPr>
            <a:stCxn id="3" idx="1"/>
            <a:endCxn id="38" idx="6"/>
          </p:cNvCxnSpPr>
          <p:nvPr/>
        </p:nvCxnSpPr>
        <p:spPr>
          <a:xfrm flipH="1" flipV="1">
            <a:off x="3419873" y="3665544"/>
            <a:ext cx="565865" cy="272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386779" y="5398759"/>
            <a:ext cx="1821549" cy="1576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60684" y="1433811"/>
            <a:ext cx="34833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these chromosomes, you would expect crossing over to happen more often between far apart genes.</a:t>
            </a:r>
          </a:p>
          <a:p>
            <a:r>
              <a:rPr lang="en-US" sz="2000" dirty="0" smtClean="0"/>
              <a:t>For example, there are lots of places </a:t>
            </a:r>
            <a:r>
              <a:rPr lang="en-US" sz="2000" dirty="0" err="1" smtClean="0"/>
              <a:t>chiasmata</a:t>
            </a:r>
            <a:r>
              <a:rPr lang="en-US" sz="2000" dirty="0" smtClean="0"/>
              <a:t> could occur to separate genes A and G.</a:t>
            </a:r>
          </a:p>
          <a:p>
            <a:r>
              <a:rPr lang="en-US" sz="2000" dirty="0" smtClean="0"/>
              <a:t>But to separate F and G the </a:t>
            </a:r>
            <a:r>
              <a:rPr lang="en-US" sz="2000" dirty="0" err="1" smtClean="0"/>
              <a:t>chiasmata</a:t>
            </a:r>
            <a:r>
              <a:rPr lang="en-US" sz="2000" dirty="0" smtClean="0"/>
              <a:t> would have to be very specific, so we would expect these to be separated less often.</a:t>
            </a:r>
          </a:p>
          <a:p>
            <a:r>
              <a:rPr lang="en-US" sz="2000" dirty="0" smtClean="0"/>
              <a:t>In this way, scientists are able to estimate where different genes lie on a chromosome. It is called </a:t>
            </a:r>
            <a:r>
              <a:rPr lang="en-US" sz="2000" b="1" dirty="0" smtClean="0"/>
              <a:t>chromosome mapping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2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772816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your books, write yourself a cheat sheet which tells you how to </a:t>
            </a:r>
            <a:r>
              <a:rPr lang="en-US" sz="2400" dirty="0" err="1" smtClean="0"/>
              <a:t>recognise</a:t>
            </a:r>
            <a:r>
              <a:rPr lang="en-US" sz="2400" dirty="0" smtClean="0"/>
              <a:t> each type of inheritance.</a:t>
            </a:r>
          </a:p>
          <a:p>
            <a:endParaRPr lang="en-US" sz="2400" dirty="0"/>
          </a:p>
          <a:p>
            <a:r>
              <a:rPr lang="en-US" sz="2400" dirty="0" smtClean="0"/>
              <a:t>e.g. Complete dominance = two alleles, heterozygote cross is 3:1 ratio.</a:t>
            </a:r>
          </a:p>
        </p:txBody>
      </p:sp>
    </p:spTree>
    <p:extLst>
      <p:ext uri="{BB962C8B-B14F-4D97-AF65-F5344CB8AC3E}">
        <p14:creationId xmlns:p14="http://schemas.microsoft.com/office/powerpoint/2010/main" val="27838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Continuous or discontinuous?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 numCol="2">
            <a:normAutofit fontScale="92500" lnSpcReduction="20000"/>
          </a:bodyPr>
          <a:lstStyle/>
          <a:p>
            <a:r>
              <a:rPr lang="en-NZ" dirty="0" smtClean="0"/>
              <a:t>Skin colour</a:t>
            </a:r>
          </a:p>
          <a:p>
            <a:r>
              <a:rPr lang="en-NZ" dirty="0" smtClean="0"/>
              <a:t>Earlobe attachment</a:t>
            </a:r>
          </a:p>
          <a:p>
            <a:r>
              <a:rPr lang="en-NZ" dirty="0" smtClean="0"/>
              <a:t>Sex</a:t>
            </a:r>
          </a:p>
          <a:p>
            <a:r>
              <a:rPr lang="en-NZ" dirty="0" smtClean="0"/>
              <a:t>Height</a:t>
            </a:r>
          </a:p>
          <a:p>
            <a:r>
              <a:rPr lang="en-NZ" dirty="0"/>
              <a:t>Hairiness</a:t>
            </a:r>
          </a:p>
          <a:p>
            <a:r>
              <a:rPr lang="en-NZ" dirty="0" smtClean="0"/>
              <a:t>Tongue rolling</a:t>
            </a:r>
          </a:p>
          <a:p>
            <a:r>
              <a:rPr lang="en-NZ" dirty="0" smtClean="0"/>
              <a:t>Hitchhikers thumb</a:t>
            </a:r>
          </a:p>
          <a:p>
            <a:r>
              <a:rPr lang="en-NZ" dirty="0" smtClean="0"/>
              <a:t>Nose width</a:t>
            </a:r>
          </a:p>
          <a:p>
            <a:r>
              <a:rPr lang="en-NZ" dirty="0" smtClean="0"/>
              <a:t>Tooth gap</a:t>
            </a:r>
          </a:p>
          <a:p>
            <a:r>
              <a:rPr lang="en-NZ" dirty="0" smtClean="0"/>
              <a:t>Hair colour</a:t>
            </a:r>
          </a:p>
          <a:p>
            <a:r>
              <a:rPr lang="en-NZ" dirty="0" smtClean="0"/>
              <a:t>Puberty age</a:t>
            </a:r>
          </a:p>
          <a:p>
            <a:r>
              <a:rPr lang="en-NZ" dirty="0" smtClean="0"/>
              <a:t>Shoe size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102488"/>
            <a:ext cx="375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 smtClean="0"/>
              <a:t>The interaction between genes and the environment is</a:t>
            </a:r>
          </a:p>
          <a:p>
            <a:pPr algn="ctr"/>
            <a:r>
              <a:rPr lang="en-NZ" sz="2000" dirty="0"/>
              <a:t>m</a:t>
            </a:r>
            <a:r>
              <a:rPr lang="en-NZ" sz="2000" dirty="0" smtClean="0"/>
              <a:t>uch more obvious in continuous traits.</a:t>
            </a:r>
            <a:endParaRPr lang="en-NZ" sz="2000" dirty="0"/>
          </a:p>
        </p:txBody>
      </p:sp>
      <p:sp>
        <p:nvSpPr>
          <p:cNvPr id="5" name="AutoShape 4" descr="data:image/jpeg;base64,/9j/4AAQSkZJRgABAQAAAQABAAD/2wCEAAkGBhQSEBQUEhQQFBQQDxAPFRAUEBQPFBAPFBAVFBQQFBQXHCYeFxkjGRQUHy8gJicpLCwsFR4xNTAqNSYrLCkBCQoKDgwOFw8PFyweHBwpLCkpKSksKSkqKSksKSwpKSkpLCwpKSkpKSksKSkpKSkpKSkpKSksKSwpKSkpKSkpLP/AABEIALcBEwMBIgACEQEDEQH/xAAcAAABBQEBAQAAAAAAAAAAAAADAAECBAUGBwj/xAA/EAACAQIDBAcFBgUDBQEAAAABAgADEQQSIQUxQVEGEyJhcYGxMlJykaEHFCNCwdFigqLh8ENT8RYzssLSFf/EABkBAAIDAQAAAAAAAAAAAAAAAAECAAMEBf/EACYRAQEAAgICAgEDBQAAAAAAAAABAhEDMSFBBFESMjPwEyIjYXH/2gAMAwEAAhEDEQA/APTwI9o9o9ptY0bRWk7RWkRG0VpO0VpEQtHtJWitIiNo9pK0VoEed/aRZKma3/dwnVk/DWDD0t5zzKnVbhc3J0AGvaI0XgvfvnqH2tUz1dNh/Gv1UzzkMgtZspA14HXhw015zk/I/crq8H7cWEuoGbedDfSx5ePpLtCjbfv7tAPCZlGvcjLqOeh036Dj4zTojXj8+PcJlyaMVtBDqJXDSxTErXRaoWmphWmTTl7DtAjboS6gmbh2l6m8eEq0IrwOeIPHK3aJ7K/CPSTgqB7C/CvpCCaFB4jGvGJkQxME8mTBsYDQGosgtOFIkWiCzNoLffOP2s2pt4/54a/OdntJLicftemRcgeN7H5CJl2MZi1RlIZRe18thcrzAP8AmsubP2Z1jKdwDBtfaPIW43NrGZFLMKlwcttS29ja2l76bzpabOx8T+KvVgMGqKpS+UCoW0UnkTbXvk0D0ah0gpIiq1yVRASFuL5RcRS/sfBqlFVIUkZyTl3sXYtbkLkxTbN6ZLrZWj2j5Y9p0GE1orSVorSbFG0WWTtFaTaI2iyydorSbRDLFlk7R7QbR5x9rdylFeH4jHgPyDUndPKsRh6hIyWNgLkNew8p6z9rNG9NO4E+V9f0nnWCq5b6A3pggfUj5ek5fPf8l/np1PjSXCQLZ1AO47OXLq/dbl5/4JsM44fvMnEV7N2bgMtz89xmhh1sB4CZcvLTj4q1Tl2mJSpmaOHErq2J00Mt0EjJTlqjTkSrNE2l1GlWmksKsMJRs0cGCtJiPCuhw57C/CvpC3gcP7C/CvpCzTGelIkyUYiRAyZAwhWRIimQg3hrQFSAVPHez+k5jayBlLAgZd9+Xf8A5fUTp8WOzOaxdQg24lgh777pXRcJtWq5qhbgLkvkuF01F7aX3cptdHcKTVK660lHKzK2h8RprNDbOwQ9SgEy52rCnuUnJY34cN8LsTCFcUwFyFcJ/Xf6rY+cb0mtPVNjPnoIxsGIOYbrOGIYfMGKYGL2bXznq3IVgr25FlDN/UTHmmZWemW479t60VpO0e06DChaPaStHtJsUMsfLJ2iywbTSFo9pO0VpNppC0e0naK0m004z7Stn58MHA9gkH4WH7gTxx2KZG911H8u79TPoHpQqfdKodgoKEDvbeAOZvPA9q0bHL7oGn82YETnfIknJv7dD49v4f8ABsfgu0luR9dPWXytgPCFxC3cDu+keusx2tuvIdN5dpFv7wVFBe828Iy2g1syrTxpuNJo4XFgxVcPTbx7pnPhCpupjfiXbo6BBh5zNDHMmh/45ft8uU1sPtAGDSNICPaCpVgYUmGFb2G9hfhX0hhAYY9hfhX0hGe01RnqcV5l4rbapx75mYnpYLWUFieUG006R3AlapjUG8zmae0K9XgV+e6aGE2MSO23fbf6wGW6m2VvYAnwiGOVu48jpDJglUaRnw62g1TeAKus53G0yahtoVOa/Ky39bTouqtoJmvR/GN9xQ/56xKaOX2FW+8Y1Qh0ph1VibAaWLeJ5+E2tmZWxrsuitici291BlBH0nObNT7vRNRdC7sqniLHQzpOjeE6nEUA5/0lrN3ZixA8dB9JJfX+wvuvQMZtBEcqSLjL/wCIihqey0YZqiguxLHuubhfIWHlGm3VYtwrR7R7RWmpkNaPaPHtIJoo9o9oBNFaVMXtanT3tc+6NT/aY2K6UMdEUL3ntH9pVnzYY91bhw55dR0hIG/T6SljNqKinKQzcBfS/fOWq7TZtWYnzlavtO0zZfK+mnH4v2r7Vp1az5na/IbgvgOE4zpNs0qS3EWufK6n1HlOkxW1WO7SZ2P7am/5hl/aYrlu7a/x1NM6h2gjC+qjXylmrTvKmx64ANI6MhPmpO+aVFbxasnlVAsJRxm3Mmg37tdADyPfOiOFBmNtTZIJBt3X3nwBj4Wb8ky3OmONrV2JysSBcnKhIAtrv8/lE3SV6di7jUXAZSLg2sdD4zrujmCUUjTa2VrqV3ML/wDPGQxPRDDuFWtRqsU3VEDEVABYXI9m4A0mzHDDKMueeeNZ+C26GNmsQN7DtDx5gTbpWsLfvI1diYdVZmXIcqoiICSFXi2XQk8td0yNn48ZsouD7hBAJ5rfce6U58cl8LsM7Z5jpMJVtpNFKl5gq03Nmi4lCx0mHPYX4V9ILFXItLNGl2F+EekrYiaFDLfZycbnzmVjtq0KJNhmZRchRmsBzO4SfSPaXVqBdu1wQXdvC24czMlNhrWoZhmV1IcUypVTY9pNRYki4ueMOOO6mV1NoYn7QgoAQU8xNsnWrcd5UXhaHT9rgFBYC7HOu4aAC9rkmZ//AEXgTW629UOTfqNSS1vd33+k3aXRGmuGKvTDVHd6vD8MtuGfdoLbpflxSTtTjy3K9LmzelyVTbVTyYZSRzHdNhcRecBh+hdZSPxEYXGrZuxrplGov3zudm4NlQZ94Ft+b6zPWmLSi8rYqnZieSE+fCXctpQ2xWCI7ncqjzi3oZ24+hgw+KShvSnUzN4WBt9D850mCYVdpuxAyUsoUfAoA/qJMwdk1SvWVTbPUJa/BFA1b6TU6FrfPUN+0Rqe/WJL6Gx6AMT3xTMzxTT/AFFH4Rs2j2krR7Tc5+kcsWWRr11QXYgDmZzu0ukha60rqN2fifDlK8+THDtZhxZZ9NrG7Tp0vaOvujUn9pz+O2+76L2V5DefEzMyk6m9zxOpMItOYc+fLPrxG3Dgxw780B5XqNaXKqzPxDTNWmBvXlLE14R2lHExTKtfEwAxd9Cd/wBDwMHizM1q1jDC0+0yUYVF0YGx7jyPd+86HCV72PBgG+YvOcxGJzoQ28L8xL+wsRmoprql0Plu+hENnhML5dfRS4k/ugO+V9n1dJqUxEiyxlts227v+smuGPAm1v8Aj1M2RSjjDiWy1XWL9zN+PH1hRghvIBI423TV6uDrCwhpWXUpDhNXYdPhKFQTT2A3biTsb06pKfZHgPSVKlPWaZFl8pScTZYyys6vgwdbC/O0rfdiDoJrmnI5Iujys1Q+vaa1jbuNzaO2GJGpJN95mj1cfJGFSp4WHCwpEiwi6ECoZw/SnbQrVBh0N7P2iP4eHz9J2O0K+Sm7+4jN8gTPNdlUXQlhTL1H1zHQLc/WV5U0jXxzBKa0R7dSwJA3JynUbFwXVUgvHefHlOd2JsghzVrHNUJv3LOopVIkNVu8UHmjSzZHS18QqC7sFHMmYWN6VcKI/nb9B+8wK1ZqjXdix7z6co6JGz+Tlf0+FWHx5P1eRatZqhu7Fj38PAcI4QRKI5Ez720a0e0izyLGBqNDtCrVplYirD4ipMyrU1i2nkFLSriDHNSVq1aAWdjDMfFNNXFtMbEmNC02H7V78FMsdG8T26idwceXZPqPlKuFayVPAD9ZU2VUK4hG3DNlPg/ZPrfyj63KSXVj0bA1bTbwtW85fD1LHwmzgq8oaW+hhcsqUK8tLUjQlhMJSrmXmMy8e9vONSaAqPrNHYZ7YmS1Ox8ZrbJ0ME7NenaMeyPASu8Kp7I8B6QVQTbWKGEcrBIbG0NeCGQKRiJImRZoTRBoJ2kneV6rxaaRl7frDqip/OQvle59PrMLDiWukmJ7arwUa+J19LSjhqkoyPGrRMuUqkzqVSWqbRRXusigQ0UYquEhlpwi0oULK9G2GqSeXSIyOaNC0CoJTrNLdd5m4h4KaKuJaZtVpbrVJQqtK1gTvAO0m7StVaFFXFNMnEGaWJMy6x1j4q6nSp3ot8X6SgU0mvg1/Bf4hKT0tI8vZXWYZ86Kw/Mob5jWX8NUtMbo1WvTy8UJHkdR+s2gkqs8r5l4amHxE0KNeYNN7S9h68EStoPM7agsAeRh6Na8WLXMI6v2yziBpcj575q7Pe50nMYjADNqLi+47pqbNcU7a6cidw8YIavQ6LdhfhHpB1Kkp0dogotjfsL6SutMs1zNVrLpqLrrJyCCwjlowIu0C1SSqmVKjQWrMT1KkCzc/HyjmUtq1stMji/ZHhx+nrFtM53GtnZm95ifLh9IOg0uLQ0gKlCxlRlik0u0mmbSMu0miouBo8EGihBpEWgneNUeV3qRbUkFNSCqVIE1IGpWg2Oj1qsoV6klWqylVqwGgVd5TqtCVXlao8UyDGVqphXeVqrRoW1VxDTPddZerQApx4Sj4IdlxzW/mNYFl0lijoR8vKBK2uORIhnYJ7KxXV1QeDaH9DOypkEThGE3Nh7V/Ix1G48xy8YLDSuhyQi6SFOpeEEU+1ijiJbV7zGxmBzjRmU7wysVIPlOfrYnF0msXDrwLC1/ErDIkm3a16Kj2mUeczMQikWVtfDSc+uIxTsAopAnmS31NoV6OOUf9ui2l9GN/kGjaWTCO/2XhrImZr/hpoPhE26FVOdpwuDOPamvYoL2Ft7RIGUc21lins/Gg9qsneAi/TSaZjNKrxT7d3nHAiBatOWoYLEHTrW14hQtvkJtYLZ/Vra7HjdmLEnxMF8KcsJj7XGeAaEMgYoSoWmDja/WVNPZXQd/My5tbaFhkXed/cOXjKFBImVPPsdU0gq1G8srEyxBZ6UIdVhhTjZIEMIpLLGhAZ6krVasjVrSlVryu08GetK1WtK9bEyq+JgMs1K0q1KkE9eBetCBqlSV6jxO8A7SaTZ2eCaPGhKGUkTThYxMiAvB1Dr4gH9IRzBGEA2kDpqOGsIRGZY4N7Y+2M3Zb2h/V3zeR7zz/cbibuytt3sr7+fP+8Ww0rqlaRrYcMNRAYfEAzToWMUzIXDMhupFhwI/WWBiDfWmD8ppvhAYP/8ANvCeZtrBN2EsoHYXj/CJZWkTvsB3QmDwVkX4F9BLQo2mqW6Z7mFTpgDSO0mRBVKloFaLtMnae1snZXVj/T3mB2rtq11TVuJ4L/eZNGnc3OpOt5XaeQaktzc6k6375bpiDppDrFOmDJXkY8CJR7RgY4MgFkijxQgwq1aUK+JjV68zcRWlK4WripVbEQSkswVQSSbAAXJPICdnsf7M3dQ2Ifq769WoDOPiO4eGssx47l0qz5McO65DrYxeeiVfswpW7FWqD/EqsPkLTmtrdCcRQucvWIPzp2tO9d4j5cWWPcV482GXVc6TIkQrU7SBEr0tCMiTCEQTSCiWkc0RkZAMxguMsUqRY2HH05wVXfpuGkiBxRzIxgQZZAiW8Lg2qtlQXP0A5k8J2uxOjdNBcr1je9bTyvJboZHJbO22V0b5/vOp2dtUHjD7Y6NLVWwSx4EWBHnOP/6axtJj1al1vuLqPlcxe1k8PRKWKBlhcQJxuCOMAs+HqDvD0z/7S8PvP+y3nUT/AOoB1HomGrDIvwr6QhqzEwnX9Wn4WuRf9RPdHfJMmIY2youm8uXPyA/WaPyUfi0K+KAnNbT24W7NPdxf9B+8sbR2HXdfbDDigBS/11mWmEKGzAgjgRYwWpJEaVGW6axkEKsQwiiTBkAY95ATvHvIgSYWATrCASKrCosJSyRQoWKHQbed1qshg9n1K9QJTUsx+QHMngJq7F6N1MS2nZQHtVDuHcOZ7p6RsfY1PDJlpjf7Tn2nPMn9I3Fw3LzeicvPMPE7Z/RfohTwoDGz1iNXtoncnLx3mdEBGElN2MmM1HNyyuV3T2j3kbx7xiuE+0vAIopVgoBZmpsQLZtMyk9+hnBkgz1H7R8Pm2e5/wBt6dT+rKfo08eFeYubH+50ODLeK20CwjDER80z6adolZBhCkxgsiC02CUifzVOyO5eJlAw9Zr+nlFQwbVDZR4ngPEwQVabGA6NM1jUOUH8gF2P6Ca2yej4TXe3vEbvhHCdDhsOF8ecm019qezdjBAAAFHu7ye9jxM6OhRAEzzVA3wtPEn3TJBu6uMIxQchK4xh90xNiCeBh3A8iG3dEGAlM4djvb5cpYp4DnfzN5B06HD1RkX4V9JPOvdA0cP2F+FfSTFD1miKNQTSCr4FHFmUN4j0PCMcP4+IjrScbiD46SIycX0Z40z/ACt+jTFq0WQ2YEHv4+B4ztBiCPaFo1Wmr7wCORAIguMvQzK+3GqYVVm1jNgjfT0Pu8D4X3TOOHKmzAg8iJXcbDzKVBUhFSTVYQJJImwwkKqR7RXjFtStFI3ihK3aNEKoVQFAFgALACEiinQcpK8cGPFAJXj3iigRn9IsN1mErp71Cp8wpI+oE+fWqRRTNzemv4/VTpvDq0UUzNkEBhcunjFFFotPBbCLWL6DkDqfPhN/C4NUACgC0aKIsaCLaT1MUUICUaQ85fogARRQwKYkRgojxSIkCBJ/ewIoo2w01qWKGRfhX0khiRFFLpVWk1rQwMUUeFqDrINSuIooU2daZ5yT5WFmAPda8aKN1A7Y2KwoRrDdvEiFjxSi9rC6uRZIopABJjxRR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5387"/>
            <a:ext cx="3429298" cy="228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Mendelian</a:t>
            </a:r>
            <a:r>
              <a:rPr lang="en-NZ" dirty="0" smtClean="0"/>
              <a:t> Genetics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5725" cy="4781128"/>
          </a:xfrm>
        </p:spPr>
        <p:txBody>
          <a:bodyPr>
            <a:normAutofit fontScale="92500" lnSpcReduction="10000"/>
          </a:bodyPr>
          <a:lstStyle/>
          <a:p>
            <a:r>
              <a:rPr lang="en-NZ" dirty="0" err="1" smtClean="0"/>
              <a:t>Gregor</a:t>
            </a:r>
            <a:r>
              <a:rPr lang="en-NZ" dirty="0" smtClean="0"/>
              <a:t> Mendel was an Austrian monk who first developed the theory of genetic inheritance from his observations of complete dominance in pea plants.</a:t>
            </a:r>
          </a:p>
          <a:p>
            <a:r>
              <a:rPr lang="en-NZ" dirty="0">
                <a:hlinkClick r:id="rId2"/>
              </a:rPr>
              <a:t>http://www.youtube.com/watch?v=GTiOETaZg4w</a:t>
            </a:r>
            <a:endParaRPr lang="en-NZ" dirty="0" smtClean="0"/>
          </a:p>
          <a:p>
            <a:pPr marL="457200" lvl="1" indent="0">
              <a:buNone/>
            </a:pPr>
            <a:endParaRPr lang="en-NZ" dirty="0" smtClean="0"/>
          </a:p>
        </p:txBody>
      </p:sp>
      <p:pic>
        <p:nvPicPr>
          <p:cNvPr id="4098" name="Picture 2" descr="http://chubbyriceball.files.wordpress.com/2011/07/mendel_and_pea_plants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04" y="1916832"/>
            <a:ext cx="4791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0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Mendelian</a:t>
            </a:r>
            <a:r>
              <a:rPr lang="en-NZ" dirty="0" smtClean="0"/>
              <a:t> Genetics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Pea plants show complete dominance in the following traits:</a:t>
            </a:r>
          </a:p>
          <a:p>
            <a:pPr lvl="1"/>
            <a:r>
              <a:rPr lang="en-NZ" dirty="0" smtClean="0"/>
              <a:t>Purple vs. white flowers</a:t>
            </a:r>
          </a:p>
          <a:p>
            <a:pPr lvl="1"/>
            <a:r>
              <a:rPr lang="en-NZ" dirty="0" smtClean="0"/>
              <a:t>Axial vs. terminal flowers</a:t>
            </a:r>
          </a:p>
          <a:p>
            <a:pPr lvl="1"/>
            <a:r>
              <a:rPr lang="en-NZ" dirty="0" smtClean="0"/>
              <a:t>Long vs. short stems</a:t>
            </a:r>
          </a:p>
          <a:p>
            <a:pPr lvl="1"/>
            <a:r>
              <a:rPr lang="en-NZ" dirty="0" smtClean="0"/>
              <a:t>Round vs. wrinkled seeds</a:t>
            </a:r>
          </a:p>
          <a:p>
            <a:pPr lvl="1"/>
            <a:r>
              <a:rPr lang="en-NZ" dirty="0" smtClean="0"/>
              <a:t>Yellow vs. green seeds</a:t>
            </a:r>
          </a:p>
          <a:p>
            <a:pPr lvl="1"/>
            <a:r>
              <a:rPr lang="en-NZ" dirty="0" smtClean="0"/>
              <a:t>Inflated vs. constricted pods</a:t>
            </a:r>
          </a:p>
          <a:p>
            <a:pPr lvl="1"/>
            <a:r>
              <a:rPr lang="en-NZ" dirty="0" smtClean="0"/>
              <a:t>Yellow vs. green pods</a:t>
            </a:r>
          </a:p>
          <a:p>
            <a:endParaRPr lang="en-NZ" dirty="0"/>
          </a:p>
        </p:txBody>
      </p:sp>
      <p:pic>
        <p:nvPicPr>
          <p:cNvPr id="5122" name="Picture 2" descr="http://www.dnalc.org/content/c16/16162/16162_pea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3"/>
          <a:stretch/>
        </p:blipFill>
        <p:spPr bwMode="auto">
          <a:xfrm>
            <a:off x="5508104" y="2132856"/>
            <a:ext cx="3467588" cy="4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Inheritance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Monohybrid Inheritance:</a:t>
            </a:r>
          </a:p>
          <a:p>
            <a:pPr lvl="1"/>
            <a:r>
              <a:rPr lang="en-NZ" dirty="0" smtClean="0"/>
              <a:t>Complete dominance</a:t>
            </a:r>
          </a:p>
          <a:p>
            <a:pPr lvl="1"/>
            <a:r>
              <a:rPr lang="en-NZ" dirty="0" smtClean="0"/>
              <a:t>Co-dominance</a:t>
            </a:r>
          </a:p>
          <a:p>
            <a:pPr lvl="1"/>
            <a:r>
              <a:rPr lang="en-NZ" dirty="0" smtClean="0"/>
              <a:t>Incomplete dominance</a:t>
            </a:r>
          </a:p>
          <a:p>
            <a:pPr lvl="1"/>
            <a:r>
              <a:rPr lang="en-NZ" dirty="0" smtClean="0"/>
              <a:t>Lethal alleles</a:t>
            </a:r>
          </a:p>
          <a:p>
            <a:pPr lvl="1"/>
            <a:r>
              <a:rPr lang="en-NZ" dirty="0" smtClean="0"/>
              <a:t>Multiple alleles</a:t>
            </a:r>
          </a:p>
          <a:p>
            <a:pPr marL="457200" lvl="1" indent="0">
              <a:buNone/>
            </a:pPr>
            <a:endParaRPr lang="en-NZ" dirty="0" smtClean="0"/>
          </a:p>
          <a:p>
            <a:r>
              <a:rPr lang="en-NZ" dirty="0" err="1" smtClean="0"/>
              <a:t>Dihybrid</a:t>
            </a:r>
            <a:r>
              <a:rPr lang="en-NZ" dirty="0" smtClean="0"/>
              <a:t> Inheritance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1259632" y="2204864"/>
            <a:ext cx="3384376" cy="50405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6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2739</Words>
  <Application>Microsoft Office PowerPoint</Application>
  <PresentationFormat>On-screen Show (4:3)</PresentationFormat>
  <Paragraphs>705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Inheritance</vt:lpstr>
      <vt:lpstr>Inheritance</vt:lpstr>
      <vt:lpstr>Types of Inheritance</vt:lpstr>
      <vt:lpstr>Important Vocab</vt:lpstr>
      <vt:lpstr>Mendelian Genetics</vt:lpstr>
      <vt:lpstr>Continuous or discontinuous?</vt:lpstr>
      <vt:lpstr>Mendelian Genetics</vt:lpstr>
      <vt:lpstr>Mendelian Genetics</vt:lpstr>
      <vt:lpstr>Types of Inheritance</vt:lpstr>
      <vt:lpstr>Complete Dominance</vt:lpstr>
      <vt:lpstr>Complete Dominance</vt:lpstr>
      <vt:lpstr>Complete Dominance</vt:lpstr>
      <vt:lpstr>Complete Dominance</vt:lpstr>
      <vt:lpstr>Complete Dominance</vt:lpstr>
      <vt:lpstr>Complete Dominance</vt:lpstr>
      <vt:lpstr>Complete Dominance</vt:lpstr>
      <vt:lpstr>Complete Dominance</vt:lpstr>
      <vt:lpstr>Complete Dominance</vt:lpstr>
      <vt:lpstr>Types of Inheritance</vt:lpstr>
      <vt:lpstr>Co-dominance</vt:lpstr>
      <vt:lpstr>Co-dominance</vt:lpstr>
      <vt:lpstr>Co-dominance</vt:lpstr>
      <vt:lpstr>Co-dominance</vt:lpstr>
      <vt:lpstr>Co-dominance</vt:lpstr>
      <vt:lpstr>Types of Inheritance</vt:lpstr>
      <vt:lpstr>Incomplete Dominance</vt:lpstr>
      <vt:lpstr>Incomplete Dominance</vt:lpstr>
      <vt:lpstr>Incomplete Dominance</vt:lpstr>
      <vt:lpstr>Incomplete Dominance</vt:lpstr>
      <vt:lpstr>Incomplete vs. Co-dominance</vt:lpstr>
      <vt:lpstr>Types of Inheritance</vt:lpstr>
      <vt:lpstr>Lethal Alleles</vt:lpstr>
      <vt:lpstr>Lethal Alleles</vt:lpstr>
      <vt:lpstr>Lethal Alleles</vt:lpstr>
      <vt:lpstr>Types of Inheritance</vt:lpstr>
      <vt:lpstr>Multiple Alleles</vt:lpstr>
      <vt:lpstr>Multiple Alleles</vt:lpstr>
      <vt:lpstr>Multiple Alleles</vt:lpstr>
      <vt:lpstr>Exam Question</vt:lpstr>
      <vt:lpstr>Exam Question</vt:lpstr>
      <vt:lpstr>Exam Question</vt:lpstr>
      <vt:lpstr>Types of Inheritance</vt:lpstr>
      <vt:lpstr>Dihybrid Inheritance</vt:lpstr>
      <vt:lpstr>Dihybrid Inheritance</vt:lpstr>
      <vt:lpstr>Dihybrid Inheritance</vt:lpstr>
      <vt:lpstr>Dihybrid Inheritance</vt:lpstr>
      <vt:lpstr>Dihybrid Inheritance</vt:lpstr>
      <vt:lpstr>Dihybrid Cross</vt:lpstr>
      <vt:lpstr>Dihybrid Cross</vt:lpstr>
      <vt:lpstr>Dihybrid Cross</vt:lpstr>
      <vt:lpstr>Dihybrid Cross</vt:lpstr>
      <vt:lpstr>Dihybrid Cross</vt:lpstr>
      <vt:lpstr>Crossing Over</vt:lpstr>
      <vt:lpstr>Dihybrid Cross</vt:lpstr>
      <vt:lpstr>Dihybrid Cross</vt:lpstr>
      <vt:lpstr>Crossing Over</vt:lpstr>
      <vt:lpstr>Types of Inheritance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</dc:title>
  <dc:creator>Student Teacher1</dc:creator>
  <cp:lastModifiedBy>Katie</cp:lastModifiedBy>
  <cp:revision>34</cp:revision>
  <dcterms:created xsi:type="dcterms:W3CDTF">2013-09-06T00:01:45Z</dcterms:created>
  <dcterms:modified xsi:type="dcterms:W3CDTF">2013-09-09T09:21:03Z</dcterms:modified>
</cp:coreProperties>
</file>