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5" r:id="rId3"/>
    <p:sldId id="260" r:id="rId4"/>
    <p:sldId id="262" r:id="rId5"/>
    <p:sldId id="261" r:id="rId6"/>
    <p:sldId id="258" r:id="rId7"/>
    <p:sldId id="259" r:id="rId8"/>
    <p:sldId id="265" r:id="rId9"/>
    <p:sldId id="269" r:id="rId10"/>
    <p:sldId id="266" r:id="rId11"/>
    <p:sldId id="289" r:id="rId12"/>
    <p:sldId id="288" r:id="rId13"/>
    <p:sldId id="267" r:id="rId14"/>
    <p:sldId id="268" r:id="rId15"/>
    <p:sldId id="278" r:id="rId16"/>
    <p:sldId id="279" r:id="rId17"/>
    <p:sldId id="276" r:id="rId18"/>
    <p:sldId id="280" r:id="rId19"/>
    <p:sldId id="271" r:id="rId20"/>
    <p:sldId id="257" r:id="rId21"/>
    <p:sldId id="277" r:id="rId22"/>
    <p:sldId id="270" r:id="rId23"/>
    <p:sldId id="281" r:id="rId24"/>
    <p:sldId id="290" r:id="rId25"/>
    <p:sldId id="272" r:id="rId26"/>
    <p:sldId id="273" r:id="rId27"/>
    <p:sldId id="274"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Sheet1!$A$2:$A$7</c:f>
              <c:strCache>
                <c:ptCount val="6"/>
                <c:pt idx="0">
                  <c:v>Agricultural methane 32%</c:v>
                </c:pt>
                <c:pt idx="1">
                  <c:v>Electricity 26%</c:v>
                </c:pt>
                <c:pt idx="2">
                  <c:v>Transport 19%</c:v>
                </c:pt>
                <c:pt idx="3">
                  <c:v>Agricultural nitrous oxide 15%</c:v>
                </c:pt>
                <c:pt idx="4">
                  <c:v>Industrial solvents 6%</c:v>
                </c:pt>
                <c:pt idx="5">
                  <c:v>Waste 2%</c:v>
                </c:pt>
              </c:strCache>
            </c:strRef>
          </c:cat>
          <c:val>
            <c:numRef>
              <c:f>Sheet1!$B$2:$B$7</c:f>
              <c:numCache>
                <c:formatCode>General</c:formatCode>
                <c:ptCount val="6"/>
                <c:pt idx="0">
                  <c:v>32</c:v>
                </c:pt>
                <c:pt idx="1">
                  <c:v>26</c:v>
                </c:pt>
                <c:pt idx="2">
                  <c:v>19</c:v>
                </c:pt>
                <c:pt idx="3">
                  <c:v>15</c:v>
                </c:pt>
                <c:pt idx="4">
                  <c:v>6</c:v>
                </c:pt>
                <c:pt idx="5">
                  <c:v>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03D73-0919-45CA-A6C5-2DD633EAA1C1}" type="datetimeFigureOut">
              <a:rPr lang="en-NZ" smtClean="0"/>
              <a:t>18/10/2013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5C553-E914-43F9-8848-25D1C1E3E7A2}" type="slidenum">
              <a:rPr lang="en-NZ" smtClean="0"/>
              <a:t>‹#›</a:t>
            </a:fld>
            <a:endParaRPr lang="en-NZ"/>
          </a:p>
        </p:txBody>
      </p:sp>
    </p:spTree>
    <p:extLst>
      <p:ext uri="{BB962C8B-B14F-4D97-AF65-F5344CB8AC3E}">
        <p14:creationId xmlns:p14="http://schemas.microsoft.com/office/powerpoint/2010/main" val="390877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DB5C553-E914-43F9-8848-25D1C1E3E7A2}" type="slidenum">
              <a:rPr lang="en-NZ" smtClean="0"/>
              <a:t>31</a:t>
            </a:fld>
            <a:endParaRPr lang="en-NZ"/>
          </a:p>
        </p:txBody>
      </p:sp>
    </p:spTree>
    <p:extLst>
      <p:ext uri="{BB962C8B-B14F-4D97-AF65-F5344CB8AC3E}">
        <p14:creationId xmlns:p14="http://schemas.microsoft.com/office/powerpoint/2010/main" val="349150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C9E7FE5-3F71-48EF-A499-73B065A48CE4}" type="datetimeFigureOut">
              <a:rPr lang="en-NZ" smtClean="0"/>
              <a:t>18/10/2013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194581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C9E7FE5-3F71-48EF-A499-73B065A48CE4}" type="datetimeFigureOut">
              <a:rPr lang="en-NZ" smtClean="0"/>
              <a:t>18/10/2013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203682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C9E7FE5-3F71-48EF-A499-73B065A48CE4}" type="datetimeFigureOut">
              <a:rPr lang="en-NZ" smtClean="0"/>
              <a:t>18/10/2013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24549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C9E7FE5-3F71-48EF-A499-73B065A48CE4}" type="datetimeFigureOut">
              <a:rPr lang="en-NZ" smtClean="0"/>
              <a:t>18/10/2013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187196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E7FE5-3F71-48EF-A499-73B065A48CE4}" type="datetimeFigureOut">
              <a:rPr lang="en-NZ" smtClean="0"/>
              <a:t>18/10/2013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374303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C9E7FE5-3F71-48EF-A499-73B065A48CE4}" type="datetimeFigureOut">
              <a:rPr lang="en-NZ" smtClean="0"/>
              <a:t>18/10/2013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115451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C9E7FE5-3F71-48EF-A499-73B065A48CE4}" type="datetimeFigureOut">
              <a:rPr lang="en-NZ" smtClean="0"/>
              <a:t>18/10/2013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59776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C9E7FE5-3F71-48EF-A499-73B065A48CE4}" type="datetimeFigureOut">
              <a:rPr lang="en-NZ" smtClean="0"/>
              <a:t>18/10/2013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208714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E7FE5-3F71-48EF-A499-73B065A48CE4}" type="datetimeFigureOut">
              <a:rPr lang="en-NZ" smtClean="0"/>
              <a:t>18/10/2013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124590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E7FE5-3F71-48EF-A499-73B065A48CE4}" type="datetimeFigureOut">
              <a:rPr lang="en-NZ" smtClean="0"/>
              <a:t>18/10/2013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38017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E7FE5-3F71-48EF-A499-73B065A48CE4}" type="datetimeFigureOut">
              <a:rPr lang="en-NZ" smtClean="0"/>
              <a:t>18/10/2013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F42F576-87F5-45B6-BD12-5859A2273B7D}" type="slidenum">
              <a:rPr lang="en-NZ" smtClean="0"/>
              <a:t>‹#›</a:t>
            </a:fld>
            <a:endParaRPr lang="en-NZ"/>
          </a:p>
        </p:txBody>
      </p:sp>
    </p:spTree>
    <p:extLst>
      <p:ext uri="{BB962C8B-B14F-4D97-AF65-F5344CB8AC3E}">
        <p14:creationId xmlns:p14="http://schemas.microsoft.com/office/powerpoint/2010/main" val="45447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E7FE5-3F71-48EF-A499-73B065A48CE4}" type="datetimeFigureOut">
              <a:rPr lang="en-NZ" smtClean="0"/>
              <a:t>18/10/2013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2F576-87F5-45B6-BD12-5859A2273B7D}" type="slidenum">
              <a:rPr lang="en-NZ" smtClean="0"/>
              <a:t>‹#›</a:t>
            </a:fld>
            <a:endParaRPr lang="en-NZ"/>
          </a:p>
        </p:txBody>
      </p:sp>
    </p:spTree>
    <p:extLst>
      <p:ext uri="{BB962C8B-B14F-4D97-AF65-F5344CB8AC3E}">
        <p14:creationId xmlns:p14="http://schemas.microsoft.com/office/powerpoint/2010/main" val="321129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3news.co.nz/Greens-slam-economic-stupidity-of-forestry-sale/tabid/421/articleID/296134/Defaul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areers.govt.nz/jobs/forestry/forestry-and-logging-worker/about-the-jo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tuff.co.nz/sunday-star-times/features/feature-archive/466138/Murupara-follows-the-dream-p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fficesuppliesonline.co.nz/wp-content/uploads/2012/03/Pine-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27384"/>
            <a:ext cx="10385204" cy="68908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5536" y="-171400"/>
            <a:ext cx="7772400" cy="1470025"/>
          </a:xfrm>
        </p:spPr>
        <p:txBody>
          <a:bodyPr/>
          <a:lstStyle/>
          <a:p>
            <a:r>
              <a:rPr lang="en-NZ" sz="8000" b="1" dirty="0" smtClean="0">
                <a:solidFill>
                  <a:schemeClr val="bg1"/>
                </a:solidFill>
              </a:rPr>
              <a:t>Forestry</a:t>
            </a:r>
            <a:endParaRPr lang="en-NZ" b="1" dirty="0">
              <a:solidFill>
                <a:schemeClr val="bg1"/>
              </a:solidFill>
            </a:endParaRPr>
          </a:p>
        </p:txBody>
      </p:sp>
      <p:sp>
        <p:nvSpPr>
          <p:cNvPr id="3" name="Subtitle 2"/>
          <p:cNvSpPr>
            <a:spLocks noGrp="1"/>
          </p:cNvSpPr>
          <p:nvPr>
            <p:ph type="subTitle" idx="1"/>
          </p:nvPr>
        </p:nvSpPr>
        <p:spPr>
          <a:xfrm>
            <a:off x="1259632" y="4797152"/>
            <a:ext cx="6400800" cy="1752600"/>
          </a:xfrm>
        </p:spPr>
        <p:txBody>
          <a:bodyPr/>
          <a:lstStyle/>
          <a:p>
            <a:r>
              <a:rPr lang="en-NZ" dirty="0" smtClean="0">
                <a:solidFill>
                  <a:schemeClr val="bg1"/>
                </a:solidFill>
              </a:rPr>
              <a:t>The science and art of cultivating, maintaining and developing forests for commercial production</a:t>
            </a:r>
            <a:endParaRPr lang="en-NZ" dirty="0">
              <a:solidFill>
                <a:schemeClr val="bg1"/>
              </a:solidFill>
            </a:endParaRPr>
          </a:p>
        </p:txBody>
      </p:sp>
    </p:spTree>
    <p:extLst>
      <p:ext uri="{BB962C8B-B14F-4D97-AF65-F5344CB8AC3E}">
        <p14:creationId xmlns:p14="http://schemas.microsoft.com/office/powerpoint/2010/main" val="4049326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Land and Climate</a:t>
            </a:r>
            <a:endParaRPr lang="en-NZ"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pPr fontAlgn="base"/>
            <a:r>
              <a:rPr lang="en-NZ" dirty="0" err="1"/>
              <a:t>Radiata</a:t>
            </a:r>
            <a:r>
              <a:rPr lang="en-NZ" dirty="0"/>
              <a:t> pine was first introduced to New Zealand in the late 1850s to see if would be a good candidate for widespread planting. Its excellent growth rate prompted seed imports from California in the 1870s, mainly for shelter belts and woodlots.</a:t>
            </a:r>
          </a:p>
          <a:p>
            <a:pPr fontAlgn="base"/>
            <a:r>
              <a:rPr lang="en-NZ" dirty="0"/>
              <a:t>By the first forestry planting boom in the 1920s and 1930s, it had been adopted as the species of choice. It proved to be versatile and grew well throughout New Zealand on a variety of soil types, including coastal sands, heavy clays, gravels and volcanic ash deposits</a:t>
            </a:r>
            <a:r>
              <a:rPr lang="en-NZ" dirty="0" smtClean="0"/>
              <a:t>.</a:t>
            </a:r>
          </a:p>
          <a:p>
            <a:pPr fontAlgn="base"/>
            <a:r>
              <a:rPr lang="en-NZ" dirty="0" smtClean="0"/>
              <a:t>Farmers can make marginal land productive by planting pine forest where grazing or cropping are not viable options.</a:t>
            </a:r>
            <a:endParaRPr lang="en-NZ" dirty="0"/>
          </a:p>
          <a:p>
            <a:endParaRPr lang="en-NZ" dirty="0"/>
          </a:p>
        </p:txBody>
      </p:sp>
    </p:spTree>
    <p:extLst>
      <p:ext uri="{BB962C8B-B14F-4D97-AF65-F5344CB8AC3E}">
        <p14:creationId xmlns:p14="http://schemas.microsoft.com/office/powerpoint/2010/main" val="2152537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lstStyle/>
          <a:p>
            <a:endParaRPr lang="en-NZ"/>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82" t="14205" r="23810" b="35317"/>
          <a:stretch/>
        </p:blipFill>
        <p:spPr bwMode="auto">
          <a:xfrm>
            <a:off x="1259632" y="1412776"/>
            <a:ext cx="6505964" cy="515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409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lstStyle/>
          <a:p>
            <a:r>
              <a:rPr lang="en-NZ" b="1" dirty="0"/>
              <a:t>Greens slam 'economic stupidity' of forestry sale</a:t>
            </a:r>
          </a:p>
          <a:p>
            <a:pPr marL="0" indent="0">
              <a:buNone/>
            </a:pPr>
            <a:r>
              <a:rPr lang="en-NZ" dirty="0">
                <a:hlinkClick r:id="rId2"/>
              </a:rPr>
              <a:t>http://www.3news.co.nz/Greens-slam-economic-stupidity-of-forestry-sale/tabid/421/articleID/296134/Default.aspx</a:t>
            </a:r>
            <a:endParaRPr lang="en-NZ" dirty="0"/>
          </a:p>
        </p:txBody>
      </p:sp>
    </p:spTree>
    <p:extLst>
      <p:ext uri="{BB962C8B-B14F-4D97-AF65-F5344CB8AC3E}">
        <p14:creationId xmlns:p14="http://schemas.microsoft.com/office/powerpoint/2010/main" val="575221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a:xfrm>
            <a:off x="457200" y="1600201"/>
            <a:ext cx="8229600" cy="3484984"/>
          </a:xfrm>
        </p:spPr>
        <p:txBody>
          <a:bodyPr>
            <a:normAutofit fontScale="92500" lnSpcReduction="10000"/>
          </a:bodyPr>
          <a:lstStyle/>
          <a:p>
            <a:pPr fontAlgn="base"/>
            <a:r>
              <a:rPr lang="en-NZ" dirty="0"/>
              <a:t>To improve the quality of </a:t>
            </a:r>
            <a:r>
              <a:rPr lang="en-NZ" dirty="0" err="1"/>
              <a:t>radiata</a:t>
            </a:r>
            <a:r>
              <a:rPr lang="en-NZ" dirty="0"/>
              <a:t> pine, a genetic research programme was started in the 1950s. Trees of superior growth and form were selected and propagated by grafting. The grafted pines were planted out at wide spacing in seed orchards away from other plantations, to prevent pollen contamination. The first improved </a:t>
            </a:r>
            <a:r>
              <a:rPr lang="en-NZ" dirty="0" err="1"/>
              <a:t>radiata</a:t>
            </a:r>
            <a:r>
              <a:rPr lang="en-NZ" dirty="0"/>
              <a:t> pines were planted in forests in 1970</a:t>
            </a:r>
            <a:r>
              <a:rPr lang="en-NZ" dirty="0" smtClean="0"/>
              <a:t>.</a:t>
            </a:r>
            <a:endParaRPr lang="en-NZ" dirty="0"/>
          </a:p>
        </p:txBody>
      </p:sp>
    </p:spTree>
    <p:extLst>
      <p:ext uri="{BB962C8B-B14F-4D97-AF65-F5344CB8AC3E}">
        <p14:creationId xmlns:p14="http://schemas.microsoft.com/office/powerpoint/2010/main" val="1156269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a:xfrm>
            <a:off x="179512" y="1412776"/>
            <a:ext cx="4303485" cy="5373216"/>
          </a:xfrm>
        </p:spPr>
        <p:txBody>
          <a:bodyPr>
            <a:normAutofit fontScale="85000" lnSpcReduction="20000"/>
          </a:bodyPr>
          <a:lstStyle/>
          <a:p>
            <a:r>
              <a:rPr lang="en-NZ" dirty="0"/>
              <a:t>Thousands of genetically identical </a:t>
            </a:r>
            <a:r>
              <a:rPr lang="en-NZ" dirty="0" err="1"/>
              <a:t>radiata</a:t>
            </a:r>
            <a:r>
              <a:rPr lang="en-NZ" dirty="0"/>
              <a:t> pine trees can be produced using cultured tissue. When seed embryos are placed on a special growing medium in a Petri dish, they develop many little shoots. Each of these shoots can be cut off, grown and induced to form roots. The little plants are then transferred from Petri dishes to pots in a glasshouse until they are large enough to transfer outside to a nursery.</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47" t="22222" r="21905" b="31439"/>
          <a:stretch/>
        </p:blipFill>
        <p:spPr bwMode="auto">
          <a:xfrm>
            <a:off x="4499992" y="2276872"/>
            <a:ext cx="4760686" cy="338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835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3074" name="Picture 2" descr="http://upload.wikimedia.org/wikipedia/commons/5/57/Pine_forest_in_Eston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615" y="0"/>
            <a:ext cx="9621484" cy="721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61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Technology</a:t>
            </a:r>
            <a:endParaRPr lang="en-NZ" dirty="0"/>
          </a:p>
        </p:txBody>
      </p:sp>
      <p:sp>
        <p:nvSpPr>
          <p:cNvPr id="3" name="Content Placeholder 2"/>
          <p:cNvSpPr>
            <a:spLocks noGrp="1"/>
          </p:cNvSpPr>
          <p:nvPr>
            <p:ph idx="1"/>
          </p:nvPr>
        </p:nvSpPr>
        <p:spPr>
          <a:xfrm>
            <a:off x="457200" y="1600200"/>
            <a:ext cx="8229600" cy="4944617"/>
          </a:xfrm>
        </p:spPr>
        <p:txBody>
          <a:bodyPr>
            <a:normAutofit fontScale="77500" lnSpcReduction="20000"/>
          </a:bodyPr>
          <a:lstStyle/>
          <a:p>
            <a:pPr fontAlgn="base"/>
            <a:r>
              <a:rPr lang="en-NZ" dirty="0"/>
              <a:t>Improvement programmes have continued, with selection criteria becoming increasingly complex and the testing of parent stock more stringent. Through controlled </a:t>
            </a:r>
            <a:r>
              <a:rPr lang="en-NZ" b="1" dirty="0"/>
              <a:t>cross-breeding</a:t>
            </a:r>
            <a:r>
              <a:rPr lang="en-NZ" dirty="0"/>
              <a:t>, </a:t>
            </a:r>
            <a:r>
              <a:rPr lang="en-NZ" b="1" dirty="0"/>
              <a:t>hybridisation</a:t>
            </a:r>
            <a:r>
              <a:rPr lang="en-NZ" dirty="0"/>
              <a:t> and advanced </a:t>
            </a:r>
            <a:r>
              <a:rPr lang="en-NZ" b="1" dirty="0"/>
              <a:t>plant propagation techniques</a:t>
            </a:r>
            <a:r>
              <a:rPr lang="en-NZ" dirty="0"/>
              <a:t>, scientists have developed breeds that:</a:t>
            </a:r>
          </a:p>
          <a:p>
            <a:pPr lvl="1" fontAlgn="base"/>
            <a:r>
              <a:rPr lang="en-NZ" dirty="0"/>
              <a:t>are adapted to particular </a:t>
            </a:r>
            <a:endParaRPr lang="en-NZ" dirty="0" smtClean="0"/>
          </a:p>
          <a:p>
            <a:pPr marL="457200" lvl="1" indent="0" fontAlgn="base">
              <a:buNone/>
            </a:pPr>
            <a:r>
              <a:rPr lang="en-NZ" dirty="0" smtClean="0"/>
              <a:t>     climatic </a:t>
            </a:r>
            <a:r>
              <a:rPr lang="en-NZ" dirty="0"/>
              <a:t>zones and soil </a:t>
            </a:r>
            <a:endParaRPr lang="en-NZ" dirty="0" smtClean="0"/>
          </a:p>
          <a:p>
            <a:pPr marL="457200" lvl="1" indent="0" fontAlgn="base">
              <a:buNone/>
            </a:pPr>
            <a:r>
              <a:rPr lang="en-NZ" dirty="0" smtClean="0"/>
              <a:t>     types</a:t>
            </a:r>
            <a:endParaRPr lang="en-NZ" dirty="0"/>
          </a:p>
          <a:p>
            <a:pPr lvl="1" fontAlgn="base"/>
            <a:r>
              <a:rPr lang="en-NZ" dirty="0"/>
              <a:t>are resistant to foliage </a:t>
            </a:r>
            <a:endParaRPr lang="en-NZ" dirty="0" smtClean="0"/>
          </a:p>
          <a:p>
            <a:pPr marL="457200" lvl="1" indent="0" fontAlgn="base">
              <a:buNone/>
            </a:pPr>
            <a:r>
              <a:rPr lang="en-NZ" dirty="0" smtClean="0"/>
              <a:t>     diseases </a:t>
            </a:r>
            <a:r>
              <a:rPr lang="en-NZ" dirty="0"/>
              <a:t>such as </a:t>
            </a:r>
            <a:r>
              <a:rPr lang="en-NZ" dirty="0" err="1" smtClean="0"/>
              <a:t>dothistroma</a:t>
            </a:r>
            <a:endParaRPr lang="en-NZ" dirty="0" smtClean="0"/>
          </a:p>
          <a:p>
            <a:pPr marL="457200" lvl="1" indent="0" fontAlgn="base">
              <a:buNone/>
            </a:pPr>
            <a:r>
              <a:rPr lang="en-NZ" dirty="0" smtClean="0"/>
              <a:t>      needle </a:t>
            </a:r>
            <a:r>
              <a:rPr lang="en-NZ" dirty="0"/>
              <a:t>blight</a:t>
            </a:r>
          </a:p>
          <a:p>
            <a:pPr lvl="1" fontAlgn="base"/>
            <a:r>
              <a:rPr lang="en-NZ" dirty="0"/>
              <a:t>produce wood that is </a:t>
            </a:r>
            <a:endParaRPr lang="en-NZ" dirty="0" smtClean="0"/>
          </a:p>
          <a:p>
            <a:pPr marL="457200" lvl="1" indent="0" fontAlgn="base">
              <a:buNone/>
            </a:pPr>
            <a:r>
              <a:rPr lang="en-NZ" dirty="0" smtClean="0"/>
              <a:t>     stronger </a:t>
            </a:r>
            <a:r>
              <a:rPr lang="en-NZ" dirty="0"/>
              <a:t>or more durable.</a:t>
            </a:r>
          </a:p>
          <a:p>
            <a:endParaRPr lang="en-NZ" dirty="0"/>
          </a:p>
        </p:txBody>
      </p:sp>
      <p:pic>
        <p:nvPicPr>
          <p:cNvPr id="4098" name="Picture 2" descr="http://nfs.unl.edu/graphics/ForestHealth/dothistromab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56992"/>
            <a:ext cx="41148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36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Politics</a:t>
            </a:r>
            <a:endParaRPr lang="en-NZ"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15" t="9225" r="23729" b="42758"/>
          <a:stretch/>
        </p:blipFill>
        <p:spPr bwMode="auto">
          <a:xfrm>
            <a:off x="251520" y="1556791"/>
            <a:ext cx="8578977" cy="431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691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Politics</a:t>
            </a:r>
            <a:endParaRPr lang="en-NZ" dirty="0"/>
          </a:p>
        </p:txBody>
      </p:sp>
      <p:sp>
        <p:nvSpPr>
          <p:cNvPr id="3" name="Content Placeholder 2"/>
          <p:cNvSpPr>
            <a:spLocks noGrp="1"/>
          </p:cNvSpPr>
          <p:nvPr>
            <p:ph idx="1"/>
          </p:nvPr>
        </p:nvSpPr>
        <p:spPr/>
        <p:txBody>
          <a:bodyPr/>
          <a:lstStyle/>
          <a:p>
            <a:r>
              <a:rPr lang="en-NZ" dirty="0" smtClean="0"/>
              <a:t>After reading your pages, what can you say about:</a:t>
            </a:r>
          </a:p>
          <a:p>
            <a:pPr lvl="1"/>
            <a:r>
              <a:rPr lang="en-NZ" dirty="0" smtClean="0"/>
              <a:t>Reasons we should protect out native forests</a:t>
            </a:r>
          </a:p>
          <a:p>
            <a:pPr lvl="1"/>
            <a:r>
              <a:rPr lang="en-NZ" dirty="0" smtClean="0"/>
              <a:t>How Maori freehold land contributes to protecting our forests</a:t>
            </a:r>
          </a:p>
          <a:p>
            <a:pPr lvl="1"/>
            <a:r>
              <a:rPr lang="en-NZ" dirty="0" smtClean="0"/>
              <a:t>What the forest means to Maori</a:t>
            </a:r>
          </a:p>
          <a:p>
            <a:pPr lvl="1"/>
            <a:r>
              <a:rPr lang="en-NZ" dirty="0" smtClean="0"/>
              <a:t>How native forest affects New Zealand’s plants and animals</a:t>
            </a:r>
            <a:endParaRPr lang="en-NZ" dirty="0"/>
          </a:p>
        </p:txBody>
      </p:sp>
    </p:spTree>
    <p:extLst>
      <p:ext uri="{BB962C8B-B14F-4D97-AF65-F5344CB8AC3E}">
        <p14:creationId xmlns:p14="http://schemas.microsoft.com/office/powerpoint/2010/main" val="3261862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Future Forestry?</a:t>
            </a:r>
            <a:endParaRPr lang="en-NZ" dirty="0"/>
          </a:p>
        </p:txBody>
      </p:sp>
      <p:sp>
        <p:nvSpPr>
          <p:cNvPr id="3" name="Content Placeholder 2"/>
          <p:cNvSpPr>
            <a:spLocks noGrp="1"/>
          </p:cNvSpPr>
          <p:nvPr>
            <p:ph idx="1"/>
          </p:nvPr>
        </p:nvSpPr>
        <p:spPr>
          <a:xfrm>
            <a:off x="457200" y="1600200"/>
            <a:ext cx="4330824" cy="5257800"/>
          </a:xfrm>
        </p:spPr>
        <p:txBody>
          <a:bodyPr>
            <a:normAutofit fontScale="62500" lnSpcReduction="20000"/>
          </a:bodyPr>
          <a:lstStyle/>
          <a:p>
            <a:r>
              <a:rPr lang="en-NZ" b="1" cap="all" dirty="0"/>
              <a:t>THE POTENTIAL FOR REDWOOD UTILISATION IN NEW ZEALAND</a:t>
            </a:r>
          </a:p>
          <a:p>
            <a:r>
              <a:rPr lang="en-NZ" dirty="0"/>
              <a:t>Several factors contribute to our decision to focus on the future of redwood in New Zealand. The timber is light, durable and stable; the plantation production cycle is on average 35 years, as opposed to the Californian average of 60 years; and trial exports have demonstrated that a receptive market exists offshore.</a:t>
            </a:r>
          </a:p>
          <a:p>
            <a:r>
              <a:rPr lang="en-NZ" dirty="0"/>
              <a:t>Redwood has, in fact, been planted in localised areas in New Zealand for some time, but these plantations have lacked management input. Our research and analyses lead us to predict that, with correct management procedures, real rates of return exceeding 10% can be achieved.</a:t>
            </a:r>
          </a:p>
          <a:p>
            <a:endParaRPr lang="en-NZ" dirty="0"/>
          </a:p>
        </p:txBody>
      </p:sp>
      <p:pic>
        <p:nvPicPr>
          <p:cNvPr id="8194" name="Picture 2" descr="Natural Californian Redwood st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892346" cy="433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37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026" name="Picture 2" descr="http://foris.fao.org/static/data/fra2005/maps/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8206506" cy="648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315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Politics</a:t>
            </a:r>
            <a:endParaRPr lang="en-NZ"/>
          </a:p>
        </p:txBody>
      </p:sp>
      <p:sp>
        <p:nvSpPr>
          <p:cNvPr id="3" name="Content Placeholder 2"/>
          <p:cNvSpPr>
            <a:spLocks noGrp="1"/>
          </p:cNvSpPr>
          <p:nvPr>
            <p:ph idx="1"/>
          </p:nvPr>
        </p:nvSpPr>
        <p:spPr/>
        <p:txBody>
          <a:bodyPr>
            <a:normAutofit fontScale="92500" lnSpcReduction="20000"/>
          </a:bodyPr>
          <a:lstStyle/>
          <a:p>
            <a:r>
              <a:rPr lang="en-NZ" b="1" dirty="0"/>
              <a:t>EMISSIONS TRADING SCHEME</a:t>
            </a:r>
            <a:endParaRPr lang="en-NZ" dirty="0"/>
          </a:p>
          <a:p>
            <a:r>
              <a:rPr lang="en-NZ" dirty="0"/>
              <a:t>The ETS began in 2008. </a:t>
            </a:r>
            <a:endParaRPr lang="en-NZ" dirty="0" smtClean="0"/>
          </a:p>
          <a:p>
            <a:r>
              <a:rPr lang="en-NZ" dirty="0" smtClean="0"/>
              <a:t>Forestry </a:t>
            </a:r>
            <a:r>
              <a:rPr lang="en-NZ" dirty="0"/>
              <a:t>was the first sector covered. Those covered by the scheme have to either pay the government $25 on their 2008 – 2012 emissions or acquire and surrender carbon credits. The cost of that is the ETS's incentive to change behaviour and cut emissions. </a:t>
            </a:r>
            <a:endParaRPr lang="en-NZ" dirty="0" smtClean="0"/>
          </a:p>
          <a:p>
            <a:r>
              <a:rPr lang="en-NZ" dirty="0" smtClean="0"/>
              <a:t>In </a:t>
            </a:r>
            <a:r>
              <a:rPr lang="en-NZ" dirty="0"/>
              <a:t>2010 liquid fossil fuels, stationary energy and industrial processes were included. </a:t>
            </a:r>
            <a:endParaRPr lang="en-NZ" dirty="0" smtClean="0"/>
          </a:p>
          <a:p>
            <a:r>
              <a:rPr lang="en-NZ" dirty="0" smtClean="0"/>
              <a:t>Agriculture </a:t>
            </a:r>
            <a:r>
              <a:rPr lang="en-NZ" dirty="0"/>
              <a:t>will not join until 2015 at the earliest. </a:t>
            </a:r>
            <a:endParaRPr lang="en-NZ" dirty="0" smtClean="0"/>
          </a:p>
        </p:txBody>
      </p:sp>
      <p:pic>
        <p:nvPicPr>
          <p:cNvPr id="5122" name="Picture 2" descr="http://cdn8.triplepundit.com/wp-content/uploads/2010/02/Co2_chimney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88640"/>
            <a:ext cx="2273898" cy="226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585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Politics</a:t>
            </a:r>
            <a:endParaRPr lang="en-NZ" dirty="0"/>
          </a:p>
        </p:txBody>
      </p:sp>
      <p:sp>
        <p:nvSpPr>
          <p:cNvPr id="3" name="Content Placeholder 2"/>
          <p:cNvSpPr>
            <a:spLocks noGrp="1"/>
          </p:cNvSpPr>
          <p:nvPr>
            <p:ph idx="1"/>
          </p:nvPr>
        </p:nvSpPr>
        <p:spPr>
          <a:xfrm>
            <a:off x="457200" y="1600201"/>
            <a:ext cx="8229600" cy="1468759"/>
          </a:xfrm>
        </p:spPr>
        <p:txBody>
          <a:bodyPr>
            <a:normAutofit fontScale="85000" lnSpcReduction="20000"/>
          </a:bodyPr>
          <a:lstStyle/>
          <a:p>
            <a:r>
              <a:rPr lang="en-NZ" dirty="0"/>
              <a:t>New Zealand's target is to reduce greenhouse gas emissions 5% from 1990 levels by 2050. On today's trends – up 22% on 1990 levels by 2007 – New Zealand will not achieve that. </a:t>
            </a:r>
          </a:p>
          <a:p>
            <a:endParaRPr lang="en-NZ" dirty="0"/>
          </a:p>
        </p:txBody>
      </p:sp>
      <p:graphicFrame>
        <p:nvGraphicFramePr>
          <p:cNvPr id="5" name="Chart 4"/>
          <p:cNvGraphicFramePr>
            <a:graphicFrameLocks/>
          </p:cNvGraphicFramePr>
          <p:nvPr>
            <p:extLst>
              <p:ext uri="{D42A27DB-BD31-4B8C-83A1-F6EECF244321}">
                <p14:modId xmlns:p14="http://schemas.microsoft.com/office/powerpoint/2010/main" val="2300319339"/>
              </p:ext>
            </p:extLst>
          </p:nvPr>
        </p:nvGraphicFramePr>
        <p:xfrm>
          <a:off x="1547664" y="2996952"/>
          <a:ext cx="5544616" cy="3391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1317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a:t>
            </a:r>
            <a:endParaRPr lang="en-NZ" dirty="0"/>
          </a:p>
        </p:txBody>
      </p:sp>
      <p:sp>
        <p:nvSpPr>
          <p:cNvPr id="3" name="Content Placeholder 2"/>
          <p:cNvSpPr>
            <a:spLocks noGrp="1"/>
          </p:cNvSpPr>
          <p:nvPr>
            <p:ph idx="1"/>
          </p:nvPr>
        </p:nvSpPr>
        <p:spPr>
          <a:xfrm>
            <a:off x="457200" y="1600200"/>
            <a:ext cx="3754760" cy="4525963"/>
          </a:xfrm>
        </p:spPr>
        <p:txBody>
          <a:bodyPr>
            <a:normAutofit fontScale="70000" lnSpcReduction="20000"/>
          </a:bodyPr>
          <a:lstStyle/>
          <a:p>
            <a:pPr fontAlgn="base"/>
            <a:r>
              <a:rPr lang="en-NZ" dirty="0"/>
              <a:t>Pine plantations are the most efficient way of absorbing carbon dioxide of any major land use in New Zealand.</a:t>
            </a:r>
          </a:p>
          <a:p>
            <a:pPr fontAlgn="base"/>
            <a:r>
              <a:rPr lang="en-NZ" dirty="0" smtClean="0"/>
              <a:t>The graph illustrates the efficiency of pine plantations in capturing carbon dioxide during their active growing phase. The average pine plantation is twice as efficient at capturing carbon as regenerating scrublands dominated by </a:t>
            </a:r>
            <a:r>
              <a:rPr lang="en-NZ" dirty="0" err="1" smtClean="0"/>
              <a:t>mānuka</a:t>
            </a:r>
            <a:r>
              <a:rPr lang="en-NZ" dirty="0" smtClean="0"/>
              <a:t> and </a:t>
            </a:r>
            <a:r>
              <a:rPr lang="en-NZ" dirty="0" err="1" smtClean="0"/>
              <a:t>kānuka</a:t>
            </a:r>
            <a:r>
              <a:rPr lang="en-NZ" dirty="0" smtClean="0"/>
              <a:t>.</a:t>
            </a:r>
          </a:p>
          <a:p>
            <a:endParaRPr lang="en-NZ" dirty="0"/>
          </a:p>
        </p:txBody>
      </p:sp>
      <p:pic>
        <p:nvPicPr>
          <p:cNvPr id="7170" name="Picture 2" descr="Carbon sinks"/>
          <p:cNvPicPr>
            <a:picLocks noChangeAspect="1" noChangeArrowheads="1"/>
          </p:cNvPicPr>
          <p:nvPr/>
        </p:nvPicPr>
        <p:blipFill rotWithShape="1">
          <a:blip r:embed="rId2">
            <a:extLst>
              <a:ext uri="{28A0092B-C50C-407E-A947-70E740481C1C}">
                <a14:useLocalDpi xmlns:a14="http://schemas.microsoft.com/office/drawing/2010/main" val="0"/>
              </a:ext>
            </a:extLst>
          </a:blip>
          <a:srcRect t="51538"/>
          <a:stretch/>
        </p:blipFill>
        <p:spPr bwMode="auto">
          <a:xfrm>
            <a:off x="4211960" y="2060848"/>
            <a:ext cx="4762500" cy="34758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048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a:t>
            </a:r>
            <a:endParaRPr lang="en-NZ" dirty="0"/>
          </a:p>
        </p:txBody>
      </p:sp>
      <p:sp>
        <p:nvSpPr>
          <p:cNvPr id="3" name="Content Placeholder 2"/>
          <p:cNvSpPr>
            <a:spLocks noGrp="1"/>
          </p:cNvSpPr>
          <p:nvPr>
            <p:ph idx="1"/>
          </p:nvPr>
        </p:nvSpPr>
        <p:spPr>
          <a:xfrm>
            <a:off x="395536" y="1412776"/>
            <a:ext cx="8229600" cy="5256584"/>
          </a:xfrm>
        </p:spPr>
        <p:txBody>
          <a:bodyPr>
            <a:normAutofit fontScale="47500" lnSpcReduction="20000"/>
          </a:bodyPr>
          <a:lstStyle/>
          <a:p>
            <a:pPr marL="0" indent="0">
              <a:buNone/>
            </a:pPr>
            <a:r>
              <a:rPr lang="en-NZ" b="1" i="1" dirty="0" smtClean="0"/>
              <a:t>From NZJF 1997</a:t>
            </a:r>
          </a:p>
          <a:p>
            <a:pPr marL="0" indent="0">
              <a:buNone/>
            </a:pPr>
            <a:endParaRPr lang="en-NZ" b="1" dirty="0"/>
          </a:p>
          <a:p>
            <a:pPr marL="0" indent="0">
              <a:buNone/>
            </a:pPr>
            <a:r>
              <a:rPr lang="en-NZ" b="1" dirty="0" err="1" smtClean="0"/>
              <a:t>Understorey</a:t>
            </a:r>
            <a:r>
              <a:rPr lang="en-NZ" b="1" dirty="0" smtClean="0"/>
              <a:t> </a:t>
            </a:r>
            <a:r>
              <a:rPr lang="en-NZ" b="1" dirty="0"/>
              <a:t>biodiversity </a:t>
            </a:r>
          </a:p>
          <a:p>
            <a:pPr marL="0" indent="0">
              <a:buNone/>
            </a:pPr>
            <a:r>
              <a:rPr lang="en-NZ" dirty="0" smtClean="0"/>
              <a:t>Although </a:t>
            </a:r>
            <a:r>
              <a:rPr lang="en-NZ" dirty="0"/>
              <a:t>it's New Zealand's natural forests where we expect to </a:t>
            </a:r>
          </a:p>
          <a:p>
            <a:pPr marL="0" indent="0">
              <a:buNone/>
            </a:pPr>
            <a:r>
              <a:rPr lang="en-NZ" dirty="0"/>
              <a:t>find the most biodiversity, </a:t>
            </a:r>
            <a:r>
              <a:rPr lang="en-NZ" dirty="0" err="1"/>
              <a:t>radiata</a:t>
            </a:r>
            <a:r>
              <a:rPr lang="en-NZ" dirty="0"/>
              <a:t> pine plantations are not "bio- </a:t>
            </a:r>
          </a:p>
          <a:p>
            <a:pPr marL="0" indent="0">
              <a:buNone/>
            </a:pPr>
            <a:r>
              <a:rPr lang="en-NZ" dirty="0"/>
              <a:t>logical deserts" but in fact contain a large variety of </a:t>
            </a:r>
            <a:r>
              <a:rPr lang="en-NZ" dirty="0" err="1"/>
              <a:t>understorey</a:t>
            </a:r>
            <a:r>
              <a:rPr lang="en-NZ" dirty="0"/>
              <a:t> </a:t>
            </a:r>
          </a:p>
          <a:p>
            <a:pPr marL="0" indent="0">
              <a:buNone/>
            </a:pPr>
            <a:r>
              <a:rPr lang="en-NZ" dirty="0"/>
              <a:t>plant species (Allen 1995a,b, Ogden 1997). The composition of </a:t>
            </a:r>
          </a:p>
          <a:p>
            <a:pPr marL="0" indent="0">
              <a:buNone/>
            </a:pPr>
            <a:r>
              <a:rPr lang="en-NZ" dirty="0" err="1"/>
              <a:t>understoreys</a:t>
            </a:r>
            <a:r>
              <a:rPr lang="en-NZ" dirty="0"/>
              <a:t> is very dependent on the geographic location of the </a:t>
            </a:r>
          </a:p>
          <a:p>
            <a:pPr marL="0" indent="0">
              <a:buNone/>
            </a:pPr>
            <a:r>
              <a:rPr lang="en-NZ" dirty="0"/>
              <a:t>forest and on the stage of plantation development. For example, </a:t>
            </a:r>
          </a:p>
          <a:p>
            <a:pPr marL="0" indent="0">
              <a:buNone/>
            </a:pPr>
            <a:r>
              <a:rPr lang="en-NZ" dirty="0"/>
              <a:t>new plantings on coastal sands will likely only have a very few </a:t>
            </a:r>
          </a:p>
          <a:p>
            <a:pPr marL="0" indent="0">
              <a:buNone/>
            </a:pPr>
            <a:r>
              <a:rPr lang="en-NZ" dirty="0"/>
              <a:t>species present, whereas forests on the central volcanic plateau </a:t>
            </a:r>
          </a:p>
          <a:p>
            <a:pPr marL="0" indent="0">
              <a:buNone/>
            </a:pPr>
            <a:r>
              <a:rPr lang="en-NZ" dirty="0"/>
              <a:t>may have </a:t>
            </a:r>
            <a:r>
              <a:rPr lang="en-NZ" dirty="0" smtClean="0"/>
              <a:t>rich </a:t>
            </a:r>
            <a:r>
              <a:rPr lang="en-NZ" dirty="0" err="1" smtClean="0"/>
              <a:t>understoreys</a:t>
            </a:r>
            <a:r>
              <a:rPr lang="en-NZ" dirty="0" smtClean="0"/>
              <a:t> </a:t>
            </a:r>
            <a:r>
              <a:rPr lang="en-NZ" dirty="0"/>
              <a:t>of both exotic and indigenous species. </a:t>
            </a:r>
          </a:p>
          <a:p>
            <a:pPr marL="0" indent="0">
              <a:buNone/>
            </a:pPr>
            <a:r>
              <a:rPr lang="en-NZ" dirty="0"/>
              <a:t>In recently planted </a:t>
            </a:r>
            <a:r>
              <a:rPr lang="en-NZ" dirty="0" err="1"/>
              <a:t>radiata</a:t>
            </a:r>
            <a:r>
              <a:rPr lang="en-NZ" dirty="0"/>
              <a:t> pine in </a:t>
            </a:r>
            <a:r>
              <a:rPr lang="en-NZ" dirty="0" err="1"/>
              <a:t>Kinleith</a:t>
            </a:r>
            <a:r>
              <a:rPr lang="en-NZ" dirty="0"/>
              <a:t> Forest, Allen et al. </a:t>
            </a:r>
          </a:p>
          <a:p>
            <a:pPr marL="0" indent="0">
              <a:buNone/>
            </a:pPr>
            <a:r>
              <a:rPr lang="en-NZ" dirty="0"/>
              <a:t>(1995a) </a:t>
            </a:r>
            <a:r>
              <a:rPr lang="en-NZ" dirty="0" smtClean="0"/>
              <a:t>found up </a:t>
            </a:r>
            <a:r>
              <a:rPr lang="en-NZ" dirty="0"/>
              <a:t>to 35 vascular plant species, 67% of which were </a:t>
            </a:r>
          </a:p>
          <a:p>
            <a:pPr marL="0" indent="0">
              <a:buNone/>
            </a:pPr>
            <a:r>
              <a:rPr lang="en-NZ" dirty="0"/>
              <a:t>indigenous. They also found that the proportion of indigenous </a:t>
            </a:r>
          </a:p>
          <a:p>
            <a:pPr marL="0" indent="0">
              <a:buNone/>
            </a:pPr>
            <a:r>
              <a:rPr lang="en-NZ" dirty="0"/>
              <a:t>species present in the </a:t>
            </a:r>
            <a:r>
              <a:rPr lang="en-NZ" dirty="0" err="1"/>
              <a:t>understorey</a:t>
            </a:r>
            <a:r>
              <a:rPr lang="en-NZ" dirty="0"/>
              <a:t> increased with time from plant- </a:t>
            </a:r>
          </a:p>
          <a:p>
            <a:pPr marL="0" indent="0">
              <a:buNone/>
            </a:pPr>
            <a:r>
              <a:rPr lang="en-NZ" dirty="0" err="1"/>
              <a:t>ing</a:t>
            </a:r>
            <a:r>
              <a:rPr lang="en-NZ" dirty="0"/>
              <a:t> to 82% in a 29-year-old stand This level of species richness </a:t>
            </a:r>
          </a:p>
          <a:p>
            <a:pPr marL="0" indent="0">
              <a:buNone/>
            </a:pPr>
            <a:r>
              <a:rPr lang="en-NZ" dirty="0"/>
              <a:t>was greater than for many natural New Zealand forests (Allen et </a:t>
            </a:r>
          </a:p>
          <a:p>
            <a:pPr marL="0" indent="0">
              <a:buNone/>
            </a:pPr>
            <a:r>
              <a:rPr lang="en-NZ" dirty="0"/>
              <a:t>al. 1995b). Ogden et al. (1997) reported similar results from </a:t>
            </a:r>
          </a:p>
          <a:p>
            <a:pPr marL="0" indent="0">
              <a:buNone/>
            </a:pPr>
            <a:r>
              <a:rPr lang="en-NZ" dirty="0"/>
              <a:t>another </a:t>
            </a:r>
            <a:r>
              <a:rPr lang="en-NZ" dirty="0" err="1"/>
              <a:t>Kinleith</a:t>
            </a:r>
            <a:r>
              <a:rPr lang="en-NZ" dirty="0"/>
              <a:t> Forest study. The more recent study included a </a:t>
            </a:r>
          </a:p>
          <a:p>
            <a:pPr marL="0" indent="0">
              <a:buNone/>
            </a:pPr>
            <a:r>
              <a:rPr lang="en-NZ" dirty="0"/>
              <a:t>67-year-old </a:t>
            </a:r>
            <a:r>
              <a:rPr lang="en-NZ" dirty="0" err="1"/>
              <a:t>radiata</a:t>
            </a:r>
            <a:r>
              <a:rPr lang="en-NZ" dirty="0"/>
              <a:t> pine forest, which had a fern </a:t>
            </a:r>
            <a:r>
              <a:rPr lang="en-NZ" dirty="0" err="1"/>
              <a:t>understorey</a:t>
            </a:r>
            <a:r>
              <a:rPr lang="en-NZ" dirty="0"/>
              <a:t> </a:t>
            </a:r>
          </a:p>
          <a:p>
            <a:pPr marL="0" indent="0">
              <a:buNone/>
            </a:pPr>
            <a:r>
              <a:rPr lang="en-NZ" dirty="0"/>
              <a:t>structure similar to that of native </a:t>
            </a:r>
            <a:r>
              <a:rPr lang="en-NZ" dirty="0" err="1"/>
              <a:t>podocarp</a:t>
            </a:r>
            <a:r>
              <a:rPr lang="en-NZ" dirty="0"/>
              <a:t> and kauri </a:t>
            </a:r>
            <a:r>
              <a:rPr lang="en-NZ" dirty="0" smtClean="0"/>
              <a:t>forests.</a:t>
            </a:r>
            <a:endParaRPr lang="en-N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805" y="2636912"/>
            <a:ext cx="3461240" cy="260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957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a:t>
            </a:r>
            <a:endParaRPr lang="en-NZ" dirty="0"/>
          </a:p>
        </p:txBody>
      </p:sp>
      <p:sp>
        <p:nvSpPr>
          <p:cNvPr id="3" name="Content Placeholder 2"/>
          <p:cNvSpPr>
            <a:spLocks noGrp="1"/>
          </p:cNvSpPr>
          <p:nvPr>
            <p:ph idx="1"/>
          </p:nvPr>
        </p:nvSpPr>
        <p:spPr>
          <a:xfrm>
            <a:off x="457200" y="1600201"/>
            <a:ext cx="8229600" cy="1396752"/>
          </a:xfrm>
        </p:spPr>
        <p:txBody>
          <a:bodyPr>
            <a:normAutofit fontScale="77500" lnSpcReduction="20000"/>
          </a:bodyPr>
          <a:lstStyle/>
          <a:p>
            <a:pPr marL="0" indent="0">
              <a:buNone/>
            </a:pPr>
            <a:r>
              <a:rPr lang="en-NZ" dirty="0" smtClean="0"/>
              <a:t>Forestry can still have negative effects on native animals. In New Zealand some of our most endangered species are forest dwellers who are very sensitive to the effects of forestry run-off and deforestation.</a:t>
            </a:r>
            <a:endParaRPr lang="en-NZ" dirty="0"/>
          </a:p>
        </p:txBody>
      </p:sp>
      <p:pic>
        <p:nvPicPr>
          <p:cNvPr id="11266" name="Picture 2" descr="Archey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45362"/>
            <a:ext cx="2880320" cy="19240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2165" y="5119156"/>
            <a:ext cx="2177492" cy="646331"/>
          </a:xfrm>
          <a:prstGeom prst="rect">
            <a:avLst/>
          </a:prstGeom>
          <a:noFill/>
        </p:spPr>
        <p:txBody>
          <a:bodyPr wrap="square" rtlCol="0">
            <a:spAutoFit/>
          </a:bodyPr>
          <a:lstStyle/>
          <a:p>
            <a:r>
              <a:rPr lang="en-NZ" b="1" dirty="0" err="1"/>
              <a:t>Archey's</a:t>
            </a:r>
            <a:r>
              <a:rPr lang="en-NZ" b="1" dirty="0"/>
              <a:t> Frog</a:t>
            </a:r>
          </a:p>
          <a:p>
            <a:endParaRPr lang="en-NZ" dirty="0"/>
          </a:p>
        </p:txBody>
      </p:sp>
      <p:sp>
        <p:nvSpPr>
          <p:cNvPr id="7" name="TextBox 6"/>
          <p:cNvSpPr txBox="1"/>
          <p:nvPr/>
        </p:nvSpPr>
        <p:spPr>
          <a:xfrm>
            <a:off x="5868144" y="5119156"/>
            <a:ext cx="2448272" cy="369332"/>
          </a:xfrm>
          <a:prstGeom prst="rect">
            <a:avLst/>
          </a:prstGeom>
          <a:noFill/>
        </p:spPr>
        <p:txBody>
          <a:bodyPr wrap="square" rtlCol="0">
            <a:spAutoFit/>
          </a:bodyPr>
          <a:lstStyle/>
          <a:p>
            <a:r>
              <a:rPr lang="en-NZ" b="1" dirty="0" err="1"/>
              <a:t>Hochstetters</a:t>
            </a:r>
            <a:r>
              <a:rPr lang="en-NZ" b="1" dirty="0"/>
              <a:t> Frog</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632" y="3017250"/>
            <a:ext cx="3223784" cy="210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23528" y="5480064"/>
            <a:ext cx="8496944" cy="1477328"/>
          </a:xfrm>
          <a:prstGeom prst="rect">
            <a:avLst/>
          </a:prstGeom>
          <a:noFill/>
        </p:spPr>
        <p:txBody>
          <a:bodyPr wrap="square" rtlCol="0">
            <a:spAutoFit/>
          </a:bodyPr>
          <a:lstStyle/>
          <a:p>
            <a:r>
              <a:rPr lang="en-NZ" dirty="0" smtClean="0"/>
              <a:t>New Zealand’s native frogs are listed as critically endangered due to deforestation, introduced predators and </a:t>
            </a:r>
            <a:r>
              <a:rPr lang="en-NZ" dirty="0" err="1" smtClean="0"/>
              <a:t>chytrid</a:t>
            </a:r>
            <a:r>
              <a:rPr lang="en-NZ" dirty="0" smtClean="0"/>
              <a:t> disease. </a:t>
            </a:r>
          </a:p>
          <a:p>
            <a:r>
              <a:rPr lang="en-NZ" dirty="0" smtClean="0"/>
              <a:t>These unique animals are from an ancient lineage of frogs.</a:t>
            </a:r>
          </a:p>
          <a:p>
            <a:r>
              <a:rPr lang="en-NZ" dirty="0" smtClean="0"/>
              <a:t>They are mute, give birth to live young and fathers carry young on their backs  for weeks.</a:t>
            </a:r>
            <a:endParaRPr lang="en-NZ" dirty="0"/>
          </a:p>
          <a:p>
            <a:endParaRPr lang="en-NZ" dirty="0"/>
          </a:p>
        </p:txBody>
      </p:sp>
    </p:spTree>
    <p:extLst>
      <p:ext uri="{BB962C8B-B14F-4D97-AF65-F5344CB8AC3E}">
        <p14:creationId xmlns:p14="http://schemas.microsoft.com/office/powerpoint/2010/main" val="344013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Labour</a:t>
            </a:r>
            <a:endParaRPr lang="en-NZ" dirty="0"/>
          </a:p>
        </p:txBody>
      </p:sp>
      <p:sp>
        <p:nvSpPr>
          <p:cNvPr id="3" name="Content Placeholder 2"/>
          <p:cNvSpPr>
            <a:spLocks noGrp="1"/>
          </p:cNvSpPr>
          <p:nvPr>
            <p:ph idx="1"/>
          </p:nvPr>
        </p:nvSpPr>
        <p:spPr/>
        <p:txBody>
          <a:bodyPr>
            <a:normAutofit/>
          </a:bodyPr>
          <a:lstStyle/>
          <a:p>
            <a:pPr marL="0" indent="0" fontAlgn="base">
              <a:buNone/>
            </a:pPr>
            <a:r>
              <a:rPr lang="en-NZ" dirty="0" smtClean="0"/>
              <a:t>Forestry </a:t>
            </a:r>
            <a:r>
              <a:rPr lang="en-NZ" dirty="0"/>
              <a:t>may be for you if you are interested in:</a:t>
            </a:r>
          </a:p>
          <a:p>
            <a:pPr fontAlgn="base"/>
            <a:r>
              <a:rPr lang="en-NZ" dirty="0"/>
              <a:t>plants and trees</a:t>
            </a:r>
          </a:p>
          <a:p>
            <a:pPr fontAlgn="base"/>
            <a:r>
              <a:rPr lang="en-NZ" dirty="0"/>
              <a:t>outdoor and physical work</a:t>
            </a:r>
          </a:p>
          <a:p>
            <a:pPr fontAlgn="base"/>
            <a:r>
              <a:rPr lang="en-NZ" dirty="0"/>
              <a:t>working with tools, machinery and equipment</a:t>
            </a:r>
          </a:p>
          <a:p>
            <a:pPr fontAlgn="base"/>
            <a:r>
              <a:rPr lang="en-NZ" dirty="0"/>
              <a:t>conservation and the environment</a:t>
            </a:r>
          </a:p>
          <a:p>
            <a:pPr fontAlgn="base"/>
            <a:r>
              <a:rPr lang="en-NZ" dirty="0"/>
              <a:t>managing forest operations including managing staff, contractors and budgets.</a:t>
            </a:r>
          </a:p>
          <a:p>
            <a:endParaRPr lang="en-NZ" dirty="0"/>
          </a:p>
        </p:txBody>
      </p:sp>
    </p:spTree>
    <p:extLst>
      <p:ext uri="{BB962C8B-B14F-4D97-AF65-F5344CB8AC3E}">
        <p14:creationId xmlns:p14="http://schemas.microsoft.com/office/powerpoint/2010/main" val="4148760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Labour</a:t>
            </a:r>
            <a:endParaRPr lang="en-NZ" dirty="0"/>
          </a:p>
        </p:txBody>
      </p:sp>
      <p:sp>
        <p:nvSpPr>
          <p:cNvPr id="3" name="Content Placeholder 2"/>
          <p:cNvSpPr>
            <a:spLocks noGrp="1"/>
          </p:cNvSpPr>
          <p:nvPr>
            <p:ph idx="1"/>
          </p:nvPr>
        </p:nvSpPr>
        <p:spPr>
          <a:xfrm>
            <a:off x="457200" y="1600201"/>
            <a:ext cx="4546848" cy="2692896"/>
          </a:xfrm>
        </p:spPr>
        <p:txBody>
          <a:bodyPr>
            <a:normAutofit fontScale="70000" lnSpcReduction="20000"/>
          </a:bodyPr>
          <a:lstStyle/>
          <a:p>
            <a:pPr fontAlgn="base"/>
            <a:r>
              <a:rPr lang="en-NZ" dirty="0"/>
              <a:t>Pay varies, but forestry and logging workers usually earn between $28,000 and $60,000 a year.</a:t>
            </a:r>
          </a:p>
          <a:p>
            <a:pPr fontAlgn="base"/>
            <a:r>
              <a:rPr lang="en-NZ" dirty="0"/>
              <a:t>Trainees usually earn between $28,000 and $40,000.</a:t>
            </a:r>
          </a:p>
          <a:p>
            <a:pPr fontAlgn="base"/>
            <a:r>
              <a:rPr lang="en-NZ" dirty="0"/>
              <a:t>Experienced forestry and logging workers usually earn between $40,000 and $60,000 a year.</a:t>
            </a:r>
          </a:p>
          <a:p>
            <a:endParaRPr lang="en-NZ"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18" t="22222" r="34167" b="41477"/>
          <a:stretch/>
        </p:blipFill>
        <p:spPr bwMode="auto">
          <a:xfrm>
            <a:off x="467544" y="4077072"/>
            <a:ext cx="4756727" cy="265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068" t="22254" r="12500" b="19413"/>
          <a:stretch/>
        </p:blipFill>
        <p:spPr bwMode="auto">
          <a:xfrm>
            <a:off x="5436096" y="860413"/>
            <a:ext cx="3318490" cy="597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656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Labour</a:t>
            </a:r>
            <a:endParaRPr lang="en-NZ" dirty="0"/>
          </a:p>
        </p:txBody>
      </p:sp>
      <p:sp>
        <p:nvSpPr>
          <p:cNvPr id="3" name="Content Placeholder 2"/>
          <p:cNvSpPr>
            <a:spLocks noGrp="1"/>
          </p:cNvSpPr>
          <p:nvPr>
            <p:ph idx="1"/>
          </p:nvPr>
        </p:nvSpPr>
        <p:spPr/>
        <p:txBody>
          <a:bodyPr>
            <a:normAutofit fontScale="77500" lnSpcReduction="20000"/>
          </a:bodyPr>
          <a:lstStyle/>
          <a:p>
            <a:pPr marL="0" indent="0" fontAlgn="base">
              <a:buNone/>
            </a:pPr>
            <a:r>
              <a:rPr lang="en-NZ" b="1" dirty="0"/>
              <a:t>Working conditions</a:t>
            </a:r>
          </a:p>
          <a:p>
            <a:pPr marL="0" indent="0" fontAlgn="base">
              <a:buNone/>
            </a:pPr>
            <a:r>
              <a:rPr lang="en-NZ" dirty="0"/>
              <a:t>Forestry and logging workers:</a:t>
            </a:r>
          </a:p>
          <a:p>
            <a:pPr fontAlgn="base"/>
            <a:r>
              <a:rPr lang="en-NZ" dirty="0"/>
              <a:t>usually work regular business hours, and may work Saturdays</a:t>
            </a:r>
          </a:p>
          <a:p>
            <a:pPr fontAlgn="base"/>
            <a:r>
              <a:rPr lang="en-NZ" dirty="0"/>
              <a:t>work in forests, bush and scrubland in rural or isolated areas, and may have to travel up to an hour to their workplaces</a:t>
            </a:r>
          </a:p>
          <a:p>
            <a:pPr fontAlgn="base"/>
            <a:r>
              <a:rPr lang="en-NZ" dirty="0"/>
              <a:t>work in all weather conditions and their working environment may be hazardous and noisy</a:t>
            </a:r>
            <a:r>
              <a:rPr lang="en-NZ" dirty="0" smtClean="0"/>
              <a:t>.</a:t>
            </a:r>
          </a:p>
          <a:p>
            <a:pPr fontAlgn="base"/>
            <a:endParaRPr lang="en-NZ" dirty="0" smtClean="0"/>
          </a:p>
          <a:p>
            <a:pPr marL="0" indent="0" fontAlgn="base">
              <a:buNone/>
            </a:pPr>
            <a:r>
              <a:rPr lang="en-NZ" dirty="0">
                <a:hlinkClick r:id="rId2"/>
              </a:rPr>
              <a:t>http://www.careers.govt.nz/jobs/forestry/forestry-and-logging-worker/about-the-job</a:t>
            </a:r>
            <a:endParaRPr lang="en-NZ" dirty="0"/>
          </a:p>
          <a:p>
            <a:endParaRPr lang="en-NZ" dirty="0"/>
          </a:p>
        </p:txBody>
      </p:sp>
    </p:spTree>
    <p:extLst>
      <p:ext uri="{BB962C8B-B14F-4D97-AF65-F5344CB8AC3E}">
        <p14:creationId xmlns:p14="http://schemas.microsoft.com/office/powerpoint/2010/main" val="4153011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sp>
        <p:nvSpPr>
          <p:cNvPr id="3" name="Content Placeholder 2"/>
          <p:cNvSpPr>
            <a:spLocks noGrp="1"/>
          </p:cNvSpPr>
          <p:nvPr>
            <p:ph idx="1"/>
          </p:nvPr>
        </p:nvSpPr>
        <p:spPr>
          <a:xfrm>
            <a:off x="395536" y="1312169"/>
            <a:ext cx="3898776" cy="604663"/>
          </a:xfrm>
        </p:spPr>
        <p:txBody>
          <a:bodyPr>
            <a:normAutofit fontScale="85000" lnSpcReduction="10000"/>
          </a:bodyPr>
          <a:lstStyle/>
          <a:p>
            <a:pPr marL="0" indent="0">
              <a:buNone/>
            </a:pPr>
            <a:r>
              <a:rPr lang="en-NZ" b="1" dirty="0" smtClean="0"/>
              <a:t>Case Study: MURUPARA</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18" t="22420" r="7077" b="10795"/>
          <a:stretch/>
        </p:blipFill>
        <p:spPr bwMode="auto">
          <a:xfrm>
            <a:off x="395536" y="1700808"/>
            <a:ext cx="8418945" cy="488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04048" y="3958830"/>
            <a:ext cx="1143005" cy="369332"/>
          </a:xfrm>
          <a:prstGeom prst="rect">
            <a:avLst/>
          </a:prstGeom>
          <a:noFill/>
        </p:spPr>
        <p:txBody>
          <a:bodyPr wrap="none" rtlCol="0">
            <a:spAutoFit/>
          </a:bodyPr>
          <a:lstStyle/>
          <a:p>
            <a:r>
              <a:rPr lang="en-NZ" b="1" dirty="0" err="1" smtClean="0"/>
              <a:t>Murupara</a:t>
            </a:r>
            <a:endParaRPr lang="en-NZ" b="1" dirty="0"/>
          </a:p>
        </p:txBody>
      </p:sp>
    </p:spTree>
    <p:extLst>
      <p:ext uri="{BB962C8B-B14F-4D97-AF65-F5344CB8AC3E}">
        <p14:creationId xmlns:p14="http://schemas.microsoft.com/office/powerpoint/2010/main" val="32405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sp>
        <p:nvSpPr>
          <p:cNvPr id="3" name="Content Placeholder 2"/>
          <p:cNvSpPr>
            <a:spLocks noGrp="1"/>
          </p:cNvSpPr>
          <p:nvPr>
            <p:ph idx="1"/>
          </p:nvPr>
        </p:nvSpPr>
        <p:spPr/>
        <p:txBody>
          <a:bodyPr>
            <a:normAutofit fontScale="85000" lnSpcReduction="10000"/>
          </a:bodyPr>
          <a:lstStyle/>
          <a:p>
            <a:pPr marL="0" indent="0">
              <a:buNone/>
            </a:pPr>
            <a:r>
              <a:rPr lang="en-NZ" b="1" dirty="0"/>
              <a:t>Case Study: MURUPARA</a:t>
            </a:r>
          </a:p>
          <a:p>
            <a:r>
              <a:rPr lang="en-NZ" dirty="0"/>
              <a:t>In the early 1950's </a:t>
            </a:r>
            <a:r>
              <a:rPr lang="en-NZ" dirty="0" err="1"/>
              <a:t>Murupara</a:t>
            </a:r>
            <a:r>
              <a:rPr lang="en-NZ" dirty="0"/>
              <a:t> was a small village with a post office and three stores. It was a service centre for Maori belonging to the </a:t>
            </a:r>
            <a:r>
              <a:rPr lang="en-NZ" dirty="0" err="1"/>
              <a:t>Ngati</a:t>
            </a:r>
            <a:r>
              <a:rPr lang="en-NZ" dirty="0"/>
              <a:t> Manawa tribe and the dairy farming community of the district. </a:t>
            </a:r>
            <a:endParaRPr lang="en-NZ" dirty="0" smtClean="0"/>
          </a:p>
          <a:p>
            <a:r>
              <a:rPr lang="en-NZ" dirty="0" smtClean="0"/>
              <a:t>The </a:t>
            </a:r>
            <a:r>
              <a:rPr lang="en-NZ" dirty="0"/>
              <a:t>State Forest Service had provided jobs for growing numbers of people </a:t>
            </a:r>
            <a:r>
              <a:rPr lang="en-NZ" dirty="0" smtClean="0"/>
              <a:t>in the </a:t>
            </a:r>
            <a:r>
              <a:rPr lang="en-NZ" dirty="0"/>
              <a:t>area since 1918. </a:t>
            </a:r>
            <a:endParaRPr lang="en-NZ" dirty="0" smtClean="0"/>
          </a:p>
          <a:p>
            <a:r>
              <a:rPr lang="en-NZ" dirty="0" smtClean="0"/>
              <a:t>Forestry </a:t>
            </a:r>
            <a:r>
              <a:rPr lang="en-NZ" dirty="0"/>
              <a:t>workers residing at </a:t>
            </a:r>
            <a:r>
              <a:rPr lang="en-NZ" dirty="0" err="1"/>
              <a:t>Murupara</a:t>
            </a:r>
            <a:r>
              <a:rPr lang="en-NZ" dirty="0"/>
              <a:t> worked in the township itself, at a </a:t>
            </a:r>
            <a:r>
              <a:rPr lang="en-NZ" dirty="0" smtClean="0"/>
              <a:t>State mill </a:t>
            </a:r>
            <a:r>
              <a:rPr lang="en-NZ" dirty="0"/>
              <a:t>eight miles westward, and at two bush camps to the north.</a:t>
            </a:r>
          </a:p>
          <a:p>
            <a:endParaRPr lang="en-NZ" dirty="0"/>
          </a:p>
        </p:txBody>
      </p:sp>
    </p:spTree>
    <p:extLst>
      <p:ext uri="{BB962C8B-B14F-4D97-AF65-F5344CB8AC3E}">
        <p14:creationId xmlns:p14="http://schemas.microsoft.com/office/powerpoint/2010/main" val="109420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normAutofit fontScale="77500" lnSpcReduction="20000"/>
          </a:bodyPr>
          <a:lstStyle/>
          <a:p>
            <a:r>
              <a:rPr lang="en-NZ" dirty="0"/>
              <a:t>New Zealand is a small player in the international forestry industry, accounting for 1.1 </a:t>
            </a:r>
            <a:r>
              <a:rPr lang="en-NZ" dirty="0" err="1"/>
              <a:t>percent</a:t>
            </a:r>
            <a:r>
              <a:rPr lang="en-NZ" dirty="0"/>
              <a:t> of the world’s total supply of industrial wood and 1.3 </a:t>
            </a:r>
            <a:r>
              <a:rPr lang="en-NZ" dirty="0" err="1"/>
              <a:t>percent</a:t>
            </a:r>
            <a:r>
              <a:rPr lang="en-NZ" dirty="0"/>
              <a:t> of the world’s trade in forest products.  </a:t>
            </a:r>
            <a:endParaRPr lang="en-NZ" dirty="0" smtClean="0"/>
          </a:p>
          <a:p>
            <a:r>
              <a:rPr lang="en-NZ" dirty="0" smtClean="0"/>
              <a:t>However</a:t>
            </a:r>
            <a:r>
              <a:rPr lang="en-NZ" dirty="0"/>
              <a:t>, New Zealand supplies almost 9% of the Asia Pacific forest products trade volume, representing nearly 20% by value.  </a:t>
            </a:r>
            <a:endParaRPr lang="en-NZ" dirty="0" smtClean="0"/>
          </a:p>
          <a:p>
            <a:r>
              <a:rPr lang="en-NZ" dirty="0" smtClean="0"/>
              <a:t>Forestry </a:t>
            </a:r>
            <a:r>
              <a:rPr lang="en-NZ" dirty="0"/>
              <a:t>is therefore a significant industry in New Zealand, contributing an annual gross income of around </a:t>
            </a:r>
            <a:r>
              <a:rPr lang="en-NZ" b="1" dirty="0"/>
              <a:t>$5 billion</a:t>
            </a:r>
            <a:r>
              <a:rPr lang="en-NZ" dirty="0"/>
              <a:t>, 3 </a:t>
            </a:r>
            <a:r>
              <a:rPr lang="en-NZ" dirty="0" err="1"/>
              <a:t>percent</a:t>
            </a:r>
            <a:r>
              <a:rPr lang="en-NZ" dirty="0"/>
              <a:t> of New Zealand’s GDP and directly employing around </a:t>
            </a:r>
            <a:r>
              <a:rPr lang="en-NZ" b="1" dirty="0"/>
              <a:t>20 000 </a:t>
            </a:r>
            <a:r>
              <a:rPr lang="en-NZ" dirty="0"/>
              <a:t>people.  </a:t>
            </a:r>
            <a:endParaRPr lang="en-NZ" dirty="0" smtClean="0"/>
          </a:p>
          <a:p>
            <a:r>
              <a:rPr lang="en-NZ" dirty="0" smtClean="0"/>
              <a:t>Wood </a:t>
            </a:r>
            <a:r>
              <a:rPr lang="en-NZ" dirty="0"/>
              <a:t>products are </a:t>
            </a:r>
            <a:r>
              <a:rPr lang="en-NZ" b="1" i="1" dirty="0"/>
              <a:t>New Zealand’s third largest export earner behind dairy and meat</a:t>
            </a:r>
            <a:r>
              <a:rPr lang="en-NZ" dirty="0"/>
              <a:t>.</a:t>
            </a:r>
          </a:p>
        </p:txBody>
      </p:sp>
    </p:spTree>
    <p:extLst>
      <p:ext uri="{BB962C8B-B14F-4D97-AF65-F5344CB8AC3E}">
        <p14:creationId xmlns:p14="http://schemas.microsoft.com/office/powerpoint/2010/main" val="288384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sp>
        <p:nvSpPr>
          <p:cNvPr id="3" name="Content Placeholder 2"/>
          <p:cNvSpPr>
            <a:spLocks noGrp="1"/>
          </p:cNvSpPr>
          <p:nvPr>
            <p:ph idx="1"/>
          </p:nvPr>
        </p:nvSpPr>
        <p:spPr/>
        <p:txBody>
          <a:bodyPr>
            <a:normAutofit fontScale="77500" lnSpcReduction="20000"/>
          </a:bodyPr>
          <a:lstStyle/>
          <a:p>
            <a:r>
              <a:rPr lang="en-NZ" dirty="0"/>
              <a:t>In 1954 the Government and Tasman Pulp and Paper Company Limited formed a private company, </a:t>
            </a:r>
            <a:r>
              <a:rPr lang="en-NZ" dirty="0" smtClean="0"/>
              <a:t>the </a:t>
            </a:r>
            <a:r>
              <a:rPr lang="en-NZ" dirty="0" err="1" smtClean="0"/>
              <a:t>Kaingaroa</a:t>
            </a:r>
            <a:r>
              <a:rPr lang="en-NZ" dirty="0" smtClean="0"/>
              <a:t> </a:t>
            </a:r>
            <a:r>
              <a:rPr lang="en-NZ" dirty="0"/>
              <a:t>Logging Company Limited, to handle </a:t>
            </a:r>
            <a:r>
              <a:rPr lang="en-NZ" dirty="0" err="1"/>
              <a:t>clearfelling</a:t>
            </a:r>
            <a:r>
              <a:rPr lang="en-NZ" dirty="0"/>
              <a:t> operations and extract the logs from </a:t>
            </a:r>
            <a:r>
              <a:rPr lang="en-NZ" dirty="0" smtClean="0"/>
              <a:t>the </a:t>
            </a:r>
            <a:r>
              <a:rPr lang="en-NZ" dirty="0" err="1" smtClean="0"/>
              <a:t>Kaingaroa</a:t>
            </a:r>
            <a:r>
              <a:rPr lang="en-NZ" dirty="0" smtClean="0"/>
              <a:t> </a:t>
            </a:r>
            <a:r>
              <a:rPr lang="en-NZ" dirty="0"/>
              <a:t>Forest. </a:t>
            </a:r>
            <a:endParaRPr lang="en-NZ" dirty="0" smtClean="0"/>
          </a:p>
          <a:p>
            <a:r>
              <a:rPr lang="en-NZ" dirty="0" smtClean="0"/>
              <a:t>The Government built over 200 houses and a single </a:t>
            </a:r>
            <a:r>
              <a:rPr lang="en-NZ" dirty="0"/>
              <a:t>men’s camp at </a:t>
            </a:r>
            <a:r>
              <a:rPr lang="en-NZ" dirty="0" err="1"/>
              <a:t>Murupara</a:t>
            </a:r>
            <a:r>
              <a:rPr lang="en-NZ" dirty="0"/>
              <a:t>, and another 50 houses nearby at the Forest </a:t>
            </a:r>
            <a:r>
              <a:rPr lang="en-NZ" dirty="0" smtClean="0"/>
              <a:t>Service settlement </a:t>
            </a:r>
            <a:r>
              <a:rPr lang="en-NZ" dirty="0"/>
              <a:t>of </a:t>
            </a:r>
            <a:r>
              <a:rPr lang="en-NZ" dirty="0" err="1"/>
              <a:t>Kaingaroa</a:t>
            </a:r>
            <a:r>
              <a:rPr lang="en-NZ" dirty="0"/>
              <a:t>, to accommodate the workforce</a:t>
            </a:r>
            <a:r>
              <a:rPr lang="en-NZ" dirty="0" smtClean="0"/>
              <a:t>.</a:t>
            </a:r>
          </a:p>
          <a:p>
            <a:r>
              <a:rPr lang="en-NZ" dirty="0" err="1"/>
              <a:t>Murupara</a:t>
            </a:r>
            <a:r>
              <a:rPr lang="en-NZ" dirty="0"/>
              <a:t> during the </a:t>
            </a:r>
            <a:r>
              <a:rPr lang="en-NZ" dirty="0" smtClean="0"/>
              <a:t>1960's was described </a:t>
            </a:r>
            <a:r>
              <a:rPr lang="en-NZ" dirty="0"/>
              <a:t>as “a booming town”, “a place </a:t>
            </a:r>
            <a:r>
              <a:rPr lang="en-NZ" dirty="0" smtClean="0"/>
              <a:t>where you </a:t>
            </a:r>
            <a:r>
              <a:rPr lang="en-NZ" dirty="0"/>
              <a:t>came, you worked, made your dollars and left” and “peaceful”. Residents had high incomes </a:t>
            </a:r>
            <a:r>
              <a:rPr lang="en-NZ" dirty="0" smtClean="0"/>
              <a:t>and the </a:t>
            </a:r>
            <a:r>
              <a:rPr lang="en-NZ" dirty="0"/>
              <a:t>town had many of the facilities that existed in </a:t>
            </a:r>
            <a:r>
              <a:rPr lang="en-NZ" dirty="0" err="1" smtClean="0"/>
              <a:t>Rotorua</a:t>
            </a:r>
            <a:r>
              <a:rPr lang="en-NZ" dirty="0" smtClean="0"/>
              <a:t>.</a:t>
            </a:r>
            <a:endParaRPr lang="en-NZ" dirty="0"/>
          </a:p>
        </p:txBody>
      </p:sp>
    </p:spTree>
    <p:extLst>
      <p:ext uri="{BB962C8B-B14F-4D97-AF65-F5344CB8AC3E}">
        <p14:creationId xmlns:p14="http://schemas.microsoft.com/office/powerpoint/2010/main" val="3766313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sp>
        <p:nvSpPr>
          <p:cNvPr id="3" name="Content Placeholder 2"/>
          <p:cNvSpPr>
            <a:spLocks noGrp="1"/>
          </p:cNvSpPr>
          <p:nvPr>
            <p:ph idx="1"/>
          </p:nvPr>
        </p:nvSpPr>
        <p:spPr>
          <a:xfrm>
            <a:off x="457200" y="1600201"/>
            <a:ext cx="8229600" cy="2404863"/>
          </a:xfrm>
        </p:spPr>
        <p:txBody>
          <a:bodyPr>
            <a:normAutofit fontScale="92500" lnSpcReduction="20000"/>
          </a:bodyPr>
          <a:lstStyle/>
          <a:p>
            <a:r>
              <a:rPr lang="en-NZ" dirty="0"/>
              <a:t>R</a:t>
            </a:r>
            <a:r>
              <a:rPr lang="en-NZ" dirty="0" smtClean="0"/>
              <a:t>estructuring </a:t>
            </a:r>
            <a:r>
              <a:rPr lang="en-NZ" dirty="0"/>
              <a:t>of the Forest </a:t>
            </a:r>
            <a:r>
              <a:rPr lang="en-NZ" dirty="0" smtClean="0"/>
              <a:t>Service in </a:t>
            </a:r>
            <a:r>
              <a:rPr lang="en-NZ" dirty="0"/>
              <a:t>1987 and the rationalisation of the operations of the </a:t>
            </a:r>
            <a:r>
              <a:rPr lang="en-NZ" dirty="0" err="1"/>
              <a:t>Kaingaroa</a:t>
            </a:r>
            <a:r>
              <a:rPr lang="en-NZ" dirty="0"/>
              <a:t> Logging Company, which began </a:t>
            </a:r>
            <a:r>
              <a:rPr lang="en-NZ" dirty="0" smtClean="0"/>
              <a:t>in 1981 </a:t>
            </a:r>
            <a:r>
              <a:rPr lang="en-NZ" dirty="0"/>
              <a:t>and resulted in the loss of over 250 jobs over a five year </a:t>
            </a:r>
            <a:r>
              <a:rPr lang="en-NZ" dirty="0" smtClean="0"/>
              <a:t>period, an </a:t>
            </a:r>
            <a:r>
              <a:rPr lang="en-NZ" dirty="0"/>
              <a:t>outflow of population from </a:t>
            </a:r>
            <a:r>
              <a:rPr lang="en-NZ" dirty="0" err="1"/>
              <a:t>Murupara</a:t>
            </a:r>
            <a:r>
              <a:rPr lang="en-NZ" dirty="0"/>
              <a:t> and a downturn in the local </a:t>
            </a:r>
            <a:r>
              <a:rPr lang="en-NZ" dirty="0" smtClean="0"/>
              <a:t>economy.</a:t>
            </a:r>
            <a:endParaRPr lang="en-NZ"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88" t="24802" r="29722" b="56962"/>
          <a:stretch/>
        </p:blipFill>
        <p:spPr bwMode="auto">
          <a:xfrm>
            <a:off x="315799" y="4293096"/>
            <a:ext cx="8605350" cy="19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94864" y="6241143"/>
            <a:ext cx="83699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699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r>
              <a:rPr lang="en-NZ" dirty="0" smtClean="0"/>
              <a:t>As a result, there was a growing </a:t>
            </a:r>
            <a:r>
              <a:rPr lang="en-NZ" dirty="0"/>
              <a:t>incidence of </a:t>
            </a:r>
            <a:r>
              <a:rPr lang="en-NZ" dirty="0" smtClean="0"/>
              <a:t>welfare dependency</a:t>
            </a:r>
            <a:r>
              <a:rPr lang="en-NZ" dirty="0"/>
              <a:t>, unemployment, drug abuse, teenage pregnancy, crime and other social problems </a:t>
            </a:r>
            <a:r>
              <a:rPr lang="en-NZ" dirty="0" smtClean="0"/>
              <a:t>within the </a:t>
            </a:r>
            <a:r>
              <a:rPr lang="en-NZ" dirty="0"/>
              <a:t>community. </a:t>
            </a:r>
          </a:p>
          <a:p>
            <a:r>
              <a:rPr lang="en-NZ" dirty="0"/>
              <a:t>Many workers who were laid off by the </a:t>
            </a:r>
            <a:r>
              <a:rPr lang="en-NZ" dirty="0" err="1"/>
              <a:t>Kaingaroa</a:t>
            </a:r>
            <a:r>
              <a:rPr lang="en-NZ" dirty="0"/>
              <a:t> Logging Company or the Forest Service during </a:t>
            </a:r>
            <a:r>
              <a:rPr lang="en-NZ" dirty="0" smtClean="0"/>
              <a:t>the 1980's </a:t>
            </a:r>
            <a:r>
              <a:rPr lang="en-NZ" dirty="0"/>
              <a:t>were left with mortgages and outstanding debts they had to service on a much reduced income.</a:t>
            </a:r>
          </a:p>
          <a:p>
            <a:r>
              <a:rPr lang="en-NZ" dirty="0"/>
              <a:t>Some families were devastated. They found it difficult to cope with their changed circumstances, </a:t>
            </a:r>
            <a:r>
              <a:rPr lang="en-NZ" dirty="0" smtClean="0"/>
              <a:t>and marital </a:t>
            </a:r>
            <a:r>
              <a:rPr lang="en-NZ" dirty="0"/>
              <a:t>break-ups occurred when they were unable to meet their financial commitments. </a:t>
            </a:r>
            <a:endParaRPr lang="en-NZ" dirty="0" smtClean="0"/>
          </a:p>
          <a:p>
            <a:r>
              <a:rPr lang="en-NZ" dirty="0" smtClean="0"/>
              <a:t>Today there are </a:t>
            </a:r>
            <a:r>
              <a:rPr lang="en-NZ" dirty="0"/>
              <a:t>people who are still working through the events of this period. Another effect of the loss </a:t>
            </a:r>
            <a:r>
              <a:rPr lang="en-NZ" dirty="0" smtClean="0"/>
              <a:t>of employment </a:t>
            </a:r>
            <a:r>
              <a:rPr lang="en-NZ" dirty="0"/>
              <a:t>was low self-esteem amongst both men and women which sometimes manifested </a:t>
            </a:r>
            <a:r>
              <a:rPr lang="en-NZ" dirty="0" smtClean="0"/>
              <a:t>itself in </a:t>
            </a:r>
            <a:r>
              <a:rPr lang="en-NZ" dirty="0"/>
              <a:t>suicide and alcohol abuse. </a:t>
            </a:r>
            <a:endParaRPr lang="en-NZ" dirty="0" smtClean="0"/>
          </a:p>
          <a:p>
            <a:r>
              <a:rPr lang="en-NZ" dirty="0" smtClean="0"/>
              <a:t>The </a:t>
            </a:r>
            <a:r>
              <a:rPr lang="en-NZ" dirty="0"/>
              <a:t>men’s anger was transmitted to the women. They joined </a:t>
            </a:r>
            <a:r>
              <a:rPr lang="en-NZ" dirty="0" smtClean="0"/>
              <a:t>their husbands </a:t>
            </a:r>
            <a:r>
              <a:rPr lang="en-NZ" dirty="0"/>
              <a:t>drinking, the children were left alone, and “it becomes a cycle”. There is now a </a:t>
            </a:r>
            <a:r>
              <a:rPr lang="en-NZ" dirty="0" smtClean="0"/>
              <a:t>third generation </a:t>
            </a:r>
            <a:r>
              <a:rPr lang="en-NZ" dirty="0"/>
              <a:t>of unemployed people in </a:t>
            </a:r>
            <a:r>
              <a:rPr lang="en-NZ" dirty="0" err="1"/>
              <a:t>Murupara</a:t>
            </a:r>
            <a:r>
              <a:rPr lang="en-NZ" dirty="0"/>
              <a:t>, young people with grandparents who were </a:t>
            </a:r>
            <a:r>
              <a:rPr lang="en-NZ" dirty="0" smtClean="0"/>
              <a:t>made redundant</a:t>
            </a:r>
            <a:r>
              <a:rPr lang="en-NZ" dirty="0"/>
              <a:t>, who have grown up in an environment of welfare dependency.</a:t>
            </a:r>
          </a:p>
        </p:txBody>
      </p:sp>
    </p:spTree>
    <p:extLst>
      <p:ext uri="{BB962C8B-B14F-4D97-AF65-F5344CB8AC3E}">
        <p14:creationId xmlns:p14="http://schemas.microsoft.com/office/powerpoint/2010/main" val="1570369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Social</a:t>
            </a:r>
            <a:endParaRPr lang="en-NZ" dirty="0"/>
          </a:p>
        </p:txBody>
      </p:sp>
      <p:sp>
        <p:nvSpPr>
          <p:cNvPr id="3" name="Content Placeholder 2"/>
          <p:cNvSpPr>
            <a:spLocks noGrp="1"/>
          </p:cNvSpPr>
          <p:nvPr>
            <p:ph idx="1"/>
          </p:nvPr>
        </p:nvSpPr>
        <p:spPr>
          <a:xfrm>
            <a:off x="673224" y="6060429"/>
            <a:ext cx="8075240" cy="608931"/>
          </a:xfrm>
        </p:spPr>
        <p:txBody>
          <a:bodyPr>
            <a:normAutofit fontScale="62500" lnSpcReduction="20000"/>
          </a:bodyPr>
          <a:lstStyle/>
          <a:p>
            <a:r>
              <a:rPr lang="en-NZ" dirty="0">
                <a:hlinkClick r:id="rId2"/>
              </a:rPr>
              <a:t>http://www.stuff.co.nz/sunday-star-times/features/feature-archive/466138/Murupara-follows-the-dream-pics</a:t>
            </a:r>
            <a:endParaRPr lang="en-NZ"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02" t="8929" r="38758" b="27579"/>
          <a:stretch/>
        </p:blipFill>
        <p:spPr bwMode="auto">
          <a:xfrm>
            <a:off x="1547664" y="1268760"/>
            <a:ext cx="6081487" cy="464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8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Economy</a:t>
            </a:r>
            <a:endParaRPr lang="en-NZ" dirty="0"/>
          </a:p>
        </p:txBody>
      </p:sp>
      <p:sp>
        <p:nvSpPr>
          <p:cNvPr id="3" name="Content Placeholder 2"/>
          <p:cNvSpPr>
            <a:spLocks noGrp="1"/>
          </p:cNvSpPr>
          <p:nvPr>
            <p:ph idx="1"/>
          </p:nvPr>
        </p:nvSpPr>
        <p:spPr/>
        <p:txBody>
          <a:bodyPr/>
          <a:lstStyle/>
          <a:p>
            <a:r>
              <a:rPr lang="en-NZ" dirty="0"/>
              <a:t>The sector is entering an exciting new phase, as wood production volumes are expected to increase significantly in the coming years as forests planted in recent decades reach maturity.  Our forests are also at the centre of New Zealand’s climate change response efforts, and there is also increasing realisation of the environmental and social benefits delivered by forests.</a:t>
            </a:r>
          </a:p>
        </p:txBody>
      </p:sp>
    </p:spTree>
    <p:extLst>
      <p:ext uri="{BB962C8B-B14F-4D97-AF65-F5344CB8AC3E}">
        <p14:creationId xmlns:p14="http://schemas.microsoft.com/office/powerpoint/2010/main" val="100373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NZ Forestry</a:t>
            </a:r>
            <a:endParaRPr lang="en-NZ" dirty="0"/>
          </a:p>
        </p:txBody>
      </p:sp>
      <p:sp>
        <p:nvSpPr>
          <p:cNvPr id="3" name="Content Placeholder 2"/>
          <p:cNvSpPr>
            <a:spLocks noGrp="1"/>
          </p:cNvSpPr>
          <p:nvPr>
            <p:ph idx="1"/>
          </p:nvPr>
        </p:nvSpPr>
        <p:spPr/>
        <p:txBody>
          <a:bodyPr>
            <a:normAutofit fontScale="92500" lnSpcReduction="10000"/>
          </a:bodyPr>
          <a:lstStyle/>
          <a:p>
            <a:r>
              <a:rPr lang="en-NZ" dirty="0"/>
              <a:t>The industry is based around sustainably managed exotic plantation forests, covering 1.751 million hectares – approximately </a:t>
            </a:r>
            <a:r>
              <a:rPr lang="en-NZ" b="1" dirty="0" smtClean="0"/>
              <a:t>7% </a:t>
            </a:r>
            <a:r>
              <a:rPr lang="en-NZ" dirty="0" smtClean="0"/>
              <a:t>– </a:t>
            </a:r>
            <a:r>
              <a:rPr lang="en-NZ" dirty="0"/>
              <a:t>of New Zealand’s land area</a:t>
            </a:r>
            <a:r>
              <a:rPr lang="en-NZ" dirty="0" smtClean="0"/>
              <a:t>.</a:t>
            </a:r>
          </a:p>
          <a:p>
            <a:r>
              <a:rPr lang="en-NZ" b="1" dirty="0" smtClean="0"/>
              <a:t>90% </a:t>
            </a:r>
            <a:r>
              <a:rPr lang="en-NZ" dirty="0" smtClean="0"/>
              <a:t>of </a:t>
            </a:r>
            <a:r>
              <a:rPr lang="en-NZ" dirty="0"/>
              <a:t>the exotic plantation area comprises </a:t>
            </a:r>
            <a:r>
              <a:rPr lang="en-NZ" dirty="0" err="1"/>
              <a:t>radiata</a:t>
            </a:r>
            <a:r>
              <a:rPr lang="en-NZ" dirty="0"/>
              <a:t> pine (</a:t>
            </a:r>
            <a:r>
              <a:rPr lang="en-NZ" i="1" dirty="0" err="1"/>
              <a:t>Pinus</a:t>
            </a:r>
            <a:r>
              <a:rPr lang="en-NZ" i="1" dirty="0"/>
              <a:t> </a:t>
            </a:r>
            <a:r>
              <a:rPr lang="en-NZ" i="1" dirty="0" err="1"/>
              <a:t>radiata</a:t>
            </a:r>
            <a:r>
              <a:rPr lang="en-NZ" dirty="0"/>
              <a:t>), with Douglas fir (</a:t>
            </a:r>
            <a:r>
              <a:rPr lang="en-NZ" i="1" dirty="0" err="1"/>
              <a:t>Pseudotsuga</a:t>
            </a:r>
            <a:r>
              <a:rPr lang="en-NZ" i="1" dirty="0"/>
              <a:t> </a:t>
            </a:r>
            <a:r>
              <a:rPr lang="en-NZ" i="1" dirty="0" err="1"/>
              <a:t>menziesii</a:t>
            </a:r>
            <a:r>
              <a:rPr lang="en-NZ" dirty="0"/>
              <a:t>) accounting for </a:t>
            </a:r>
            <a:r>
              <a:rPr lang="en-NZ" b="1" dirty="0" smtClean="0"/>
              <a:t>6%</a:t>
            </a:r>
            <a:r>
              <a:rPr lang="en-NZ" dirty="0" smtClean="0"/>
              <a:t> </a:t>
            </a:r>
            <a:r>
              <a:rPr lang="en-NZ" dirty="0"/>
              <a:t>and the remainder of the estate made up of eucalyptus and other softwood and hardwood species.</a:t>
            </a:r>
          </a:p>
        </p:txBody>
      </p:sp>
    </p:spTree>
    <p:extLst>
      <p:ext uri="{BB962C8B-B14F-4D97-AF65-F5344CB8AC3E}">
        <p14:creationId xmlns:p14="http://schemas.microsoft.com/office/powerpoint/2010/main" val="2387751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Pine Forest</a:t>
            </a:r>
            <a:endParaRPr lang="en-NZ" dirty="0"/>
          </a:p>
        </p:txBody>
      </p:sp>
      <p:sp>
        <p:nvSpPr>
          <p:cNvPr id="3" name="Content Placeholder 2"/>
          <p:cNvSpPr>
            <a:spLocks noGrp="1"/>
          </p:cNvSpPr>
          <p:nvPr>
            <p:ph idx="1"/>
          </p:nvPr>
        </p:nvSpPr>
        <p:spPr/>
        <p:txBody>
          <a:bodyPr>
            <a:normAutofit fontScale="92500" lnSpcReduction="20000"/>
          </a:bodyPr>
          <a:lstStyle/>
          <a:p>
            <a:r>
              <a:rPr lang="en-NZ" b="1" dirty="0"/>
              <a:t>The </a:t>
            </a:r>
            <a:r>
              <a:rPr lang="en-NZ" b="1" dirty="0" err="1"/>
              <a:t>Radiata</a:t>
            </a:r>
            <a:r>
              <a:rPr lang="en-NZ" b="1" dirty="0"/>
              <a:t> Pine forest</a:t>
            </a:r>
            <a:r>
              <a:rPr lang="en-NZ" dirty="0"/>
              <a:t> is characterized by its high productivity, which on average reaches 22 m</a:t>
            </a:r>
            <a:r>
              <a:rPr lang="en-NZ" baseline="30000" dirty="0"/>
              <a:t>3</a:t>
            </a:r>
            <a:r>
              <a:rPr lang="en-NZ" dirty="0"/>
              <a:t> per hectare per year, with a growth rate up to 4 times higher than the northern hemisphere. The aim is to maximize the economic return of the forest, for which an intensive </a:t>
            </a:r>
            <a:r>
              <a:rPr lang="en-NZ" dirty="0" err="1"/>
              <a:t>silvicultural</a:t>
            </a:r>
            <a:r>
              <a:rPr lang="en-NZ" dirty="0"/>
              <a:t> management is performed consisting of pruning treatments at different heights, in order to get pieces free of knots, which are of a higher commercial value, to be used in the remanufacturing industry.</a:t>
            </a:r>
          </a:p>
          <a:p>
            <a:endParaRPr lang="en-NZ" dirty="0"/>
          </a:p>
        </p:txBody>
      </p:sp>
    </p:spTree>
    <p:extLst>
      <p:ext uri="{BB962C8B-B14F-4D97-AF65-F5344CB8AC3E}">
        <p14:creationId xmlns:p14="http://schemas.microsoft.com/office/powerpoint/2010/main" val="2330709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Pine Forestry</a:t>
            </a:r>
            <a:endParaRPr lang="en-NZ" dirty="0"/>
          </a:p>
        </p:txBody>
      </p:sp>
      <p:sp>
        <p:nvSpPr>
          <p:cNvPr id="3" name="Content Placeholder 2"/>
          <p:cNvSpPr>
            <a:spLocks noGrp="1"/>
          </p:cNvSpPr>
          <p:nvPr>
            <p:ph idx="1"/>
          </p:nvPr>
        </p:nvSpPr>
        <p:spPr/>
        <p:txBody>
          <a:bodyPr>
            <a:normAutofit fontScale="92500" lnSpcReduction="10000"/>
          </a:bodyPr>
          <a:lstStyle/>
          <a:p>
            <a:r>
              <a:rPr lang="en-NZ" dirty="0"/>
              <a:t>Pruning is accompanied by thinning operations, to concentrate the site potential wood volume in the best trees of the forest. The industrial logs which are not pruned, are used as structural timber as well as a complement to the production of finished or </a:t>
            </a:r>
            <a:r>
              <a:rPr lang="en-NZ" dirty="0" err="1"/>
              <a:t>semifinished</a:t>
            </a:r>
            <a:r>
              <a:rPr lang="en-NZ" dirty="0"/>
              <a:t> products with a high added value, (parts and pieces of furniture, doors, mouldings, among others etc.). Logs of smaller diameter and lesser quality are intended for the pulp and paper industry.</a:t>
            </a:r>
          </a:p>
          <a:p>
            <a:endParaRPr lang="en-NZ" dirty="0"/>
          </a:p>
        </p:txBody>
      </p:sp>
    </p:spTree>
    <p:extLst>
      <p:ext uri="{BB962C8B-B14F-4D97-AF65-F5344CB8AC3E}">
        <p14:creationId xmlns:p14="http://schemas.microsoft.com/office/powerpoint/2010/main" val="135854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038" y="332656"/>
            <a:ext cx="8229600" cy="1143000"/>
          </a:xfrm>
        </p:spPr>
        <p:txBody>
          <a:bodyPr/>
          <a:lstStyle/>
          <a:p>
            <a:r>
              <a:rPr lang="en-NZ" dirty="0" smtClean="0"/>
              <a:t>Production Cycle</a:t>
            </a:r>
            <a:endParaRPr lang="en-NZ" dirty="0"/>
          </a:p>
        </p:txBody>
      </p:sp>
      <p:sp>
        <p:nvSpPr>
          <p:cNvPr id="3" name="Content Placeholder 2"/>
          <p:cNvSpPr>
            <a:spLocks noGrp="1"/>
          </p:cNvSpPr>
          <p:nvPr>
            <p:ph idx="1"/>
          </p:nvPr>
        </p:nvSpPr>
        <p:spPr>
          <a:xfrm>
            <a:off x="4942012" y="620688"/>
            <a:ext cx="4201988" cy="6116488"/>
          </a:xfrm>
        </p:spPr>
        <p:txBody>
          <a:bodyPr>
            <a:normAutofit fontScale="40000" lnSpcReduction="20000"/>
          </a:bodyPr>
          <a:lstStyle/>
          <a:p>
            <a:pPr fontAlgn="base"/>
            <a:r>
              <a:rPr lang="en-NZ" sz="4500" dirty="0"/>
              <a:t>This diagram shows the steps involved in growing a plantation pine, from preparing the planting site to the harvest of the tree for its timber some 25–30 years later.</a:t>
            </a:r>
          </a:p>
          <a:p>
            <a:pPr fontAlgn="base"/>
            <a:r>
              <a:rPr lang="en-NZ" sz="4500" dirty="0"/>
              <a:t>First, land is prepared before planting by clearing away competing shrubs and weeds.</a:t>
            </a:r>
          </a:p>
          <a:p>
            <a:pPr fontAlgn="base"/>
            <a:r>
              <a:rPr lang="en-NZ" sz="4500" dirty="0"/>
              <a:t>Young plants, about 30 centimetres high, are planted out in winter months.</a:t>
            </a:r>
          </a:p>
          <a:p>
            <a:pPr fontAlgn="base"/>
            <a:r>
              <a:rPr lang="en-NZ" sz="4500" dirty="0"/>
              <a:t>The young trees are pruned one to three times. The lower branches are removed when they are young to produce knot-free timber.</a:t>
            </a:r>
          </a:p>
          <a:p>
            <a:pPr fontAlgn="base"/>
            <a:r>
              <a:rPr lang="en-NZ" sz="4500" dirty="0"/>
              <a:t>The stand of forest trees is thinned to around 300 trees per hectare, giving the best specimens more space to grow well.</a:t>
            </a:r>
          </a:p>
          <a:p>
            <a:pPr fontAlgn="base"/>
            <a:r>
              <a:rPr lang="en-NZ" sz="4500" dirty="0"/>
              <a:t>Most pruning and thinning occurs within the first 12–15 years, and for the next 10–15 years the remaining trees are left to grow until harvest.</a:t>
            </a:r>
          </a:p>
          <a:p>
            <a:pPr fontAlgn="base"/>
            <a:r>
              <a:rPr lang="en-NZ" sz="4500" dirty="0"/>
              <a:t>The trees are felled and </a:t>
            </a:r>
            <a:r>
              <a:rPr lang="en-NZ" sz="4500" dirty="0" err="1"/>
              <a:t>delimbed</a:t>
            </a:r>
            <a:r>
              <a:rPr lang="en-NZ" sz="4500" dirty="0"/>
              <a:t>, and the logs are transported to a timber mill or port for shipping overseas.</a:t>
            </a:r>
          </a:p>
          <a:p>
            <a:pPr marL="0" indent="0">
              <a:buNone/>
            </a:pPr>
            <a:endParaRPr lang="en-NZ" dirty="0"/>
          </a:p>
        </p:txBody>
      </p:sp>
      <p:pic>
        <p:nvPicPr>
          <p:cNvPr id="4098" name="Picture 2" descr="Life cycle of a managed radiata p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72952"/>
            <a:ext cx="47625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46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Production Outputs</a:t>
            </a:r>
            <a:endParaRPr lang="en-NZ"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86" t="21032" r="21428" b="35714"/>
          <a:stretch/>
        </p:blipFill>
        <p:spPr bwMode="auto">
          <a:xfrm>
            <a:off x="673970" y="1340768"/>
            <a:ext cx="7786462" cy="514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900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2031</Words>
  <Application>Microsoft Office PowerPoint</Application>
  <PresentationFormat>On-screen Show (4:3)</PresentationFormat>
  <Paragraphs>141</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Forestry</vt:lpstr>
      <vt:lpstr>PowerPoint Presentation</vt:lpstr>
      <vt:lpstr>Economy</vt:lpstr>
      <vt:lpstr>Economy</vt:lpstr>
      <vt:lpstr>NZ Forestry</vt:lpstr>
      <vt:lpstr>Pine Forest</vt:lpstr>
      <vt:lpstr>Pine Forestry</vt:lpstr>
      <vt:lpstr>Production Cycle</vt:lpstr>
      <vt:lpstr>Production Outputs</vt:lpstr>
      <vt:lpstr>Land and Climate</vt:lpstr>
      <vt:lpstr>Economy</vt:lpstr>
      <vt:lpstr>Economy</vt:lpstr>
      <vt:lpstr>Technology</vt:lpstr>
      <vt:lpstr>Technology</vt:lpstr>
      <vt:lpstr>PowerPoint Presentation</vt:lpstr>
      <vt:lpstr>Technology</vt:lpstr>
      <vt:lpstr>Politics</vt:lpstr>
      <vt:lpstr>Politics</vt:lpstr>
      <vt:lpstr>Future Forestry?</vt:lpstr>
      <vt:lpstr>Politics</vt:lpstr>
      <vt:lpstr>Politics</vt:lpstr>
      <vt:lpstr>Environment</vt:lpstr>
      <vt:lpstr>Environment</vt:lpstr>
      <vt:lpstr>Environment</vt:lpstr>
      <vt:lpstr>Labour</vt:lpstr>
      <vt:lpstr>Labour</vt:lpstr>
      <vt:lpstr>Labour</vt:lpstr>
      <vt:lpstr>Social</vt:lpstr>
      <vt:lpstr>Social</vt:lpstr>
      <vt:lpstr>Social</vt:lpstr>
      <vt:lpstr>Social</vt:lpstr>
      <vt:lpstr>Social</vt:lpstr>
      <vt:lpstr>Social</vt:lpstr>
    </vt:vector>
  </TitlesOfParts>
  <Company>Ministry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Forestry</dc:title>
  <dc:creator>Student Teacher1</dc:creator>
  <cp:lastModifiedBy>Student Teacher1</cp:lastModifiedBy>
  <cp:revision>16</cp:revision>
  <dcterms:created xsi:type="dcterms:W3CDTF">2013-09-08T20:38:13Z</dcterms:created>
  <dcterms:modified xsi:type="dcterms:W3CDTF">2013-10-18T01:02:06Z</dcterms:modified>
</cp:coreProperties>
</file>