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F12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F658C4-7618-4233-AF4E-0E83500F7D9D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69D3BE-11D3-460B-A23A-BB2706F28A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066800"/>
            <a:ext cx="7772400" cy="4267200"/>
          </a:xfrm>
        </p:spPr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219200"/>
          </a:xfrm>
        </p:spPr>
        <p:txBody>
          <a:bodyPr/>
          <a:lstStyle/>
          <a:p>
            <a:r>
              <a:rPr lang="en-US" dirty="0" smtClean="0"/>
              <a:t>Are we done yet?</a:t>
            </a:r>
          </a:p>
          <a:p>
            <a:r>
              <a:rPr lang="en-US" dirty="0" smtClean="0"/>
              <a:t>Answer: Almost.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0"/>
            <a:ext cx="76962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90600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2" y="1238403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362200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05977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31477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84645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Katie\Local Settings\Temporary Internet Files\Content.IE5\HLYH0N94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78392"/>
            <a:ext cx="465138" cy="48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1673570"/>
            <a:ext cx="5722938" cy="383830"/>
          </a:xfrm>
          <a:prstGeom prst="rect">
            <a:avLst/>
          </a:prstGeom>
          <a:solidFill>
            <a:srgbClr val="74F12F">
              <a:alpha val="38039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238159"/>
            <a:ext cx="6984106" cy="1001808"/>
          </a:xfrm>
          <a:prstGeom prst="rect">
            <a:avLst/>
          </a:prstGeom>
          <a:solidFill>
            <a:srgbClr val="74F12F">
              <a:alpha val="38039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4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114800" cy="2667000"/>
          </a:xfrm>
        </p:spPr>
        <p:txBody>
          <a:bodyPr/>
          <a:lstStyle/>
          <a:p>
            <a:r>
              <a:rPr lang="en-US" dirty="0" smtClean="0"/>
              <a:t>Double Helix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4114800" cy="3581400"/>
          </a:xfrm>
        </p:spPr>
        <p:txBody>
          <a:bodyPr/>
          <a:lstStyle/>
          <a:p>
            <a:r>
              <a:rPr lang="en-US" dirty="0" smtClean="0"/>
              <a:t>Most of the time, DNA is coiled into a double helix – like two waterslides curling around each other.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4" name="Picture 2" descr="http://www.daviddarling.info/images/DNA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2087"/>
            <a:ext cx="4286250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0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600" dirty="0" smtClean="0"/>
              <a:t>DNA</a:t>
            </a:r>
          </a:p>
          <a:p>
            <a:r>
              <a:rPr lang="en-US" sz="3600" dirty="0" smtClean="0"/>
              <a:t>Nucleotide</a:t>
            </a:r>
          </a:p>
          <a:p>
            <a:r>
              <a:rPr lang="en-US" sz="3600" dirty="0" smtClean="0"/>
              <a:t>Nitrogenous base</a:t>
            </a:r>
          </a:p>
          <a:p>
            <a:r>
              <a:rPr lang="en-US" sz="3600" dirty="0" smtClean="0"/>
              <a:t>Adenine</a:t>
            </a:r>
          </a:p>
          <a:p>
            <a:r>
              <a:rPr lang="en-US" sz="3600" dirty="0" smtClean="0"/>
              <a:t>Thymine</a:t>
            </a:r>
          </a:p>
          <a:p>
            <a:r>
              <a:rPr lang="en-US" sz="3600" dirty="0" smtClean="0"/>
              <a:t>Guanine</a:t>
            </a:r>
          </a:p>
          <a:p>
            <a:r>
              <a:rPr lang="en-US" sz="3600" dirty="0" smtClean="0"/>
              <a:t>Cytosine</a:t>
            </a:r>
          </a:p>
          <a:p>
            <a:r>
              <a:rPr lang="en-US" sz="3600" dirty="0" smtClean="0"/>
              <a:t>Phosphate</a:t>
            </a:r>
          </a:p>
          <a:p>
            <a:r>
              <a:rPr lang="en-US" sz="3600" dirty="0" err="1" smtClean="0"/>
              <a:t>Deoxyribose</a:t>
            </a:r>
            <a:r>
              <a:rPr lang="en-US" sz="3600" dirty="0" smtClean="0"/>
              <a:t> sugar</a:t>
            </a:r>
          </a:p>
          <a:p>
            <a:r>
              <a:rPr lang="en-US" sz="3600" dirty="0" smtClean="0"/>
              <a:t>Double helix</a:t>
            </a:r>
          </a:p>
          <a:p>
            <a:r>
              <a:rPr lang="en-US" sz="3600" dirty="0" smtClean="0"/>
              <a:t>Genome</a:t>
            </a:r>
          </a:p>
          <a:p>
            <a:r>
              <a:rPr lang="en-US" sz="3600" dirty="0" smtClean="0"/>
              <a:t>Chromosome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4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DNA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the genetic material which </a:t>
            </a:r>
            <a:r>
              <a:rPr lang="en-US" dirty="0" err="1" smtClean="0"/>
              <a:t>organises</a:t>
            </a:r>
            <a:r>
              <a:rPr lang="en-US" dirty="0" smtClean="0"/>
              <a:t> all cell processes.</a:t>
            </a:r>
          </a:p>
          <a:p>
            <a:r>
              <a:rPr lang="en-US" dirty="0" smtClean="0"/>
              <a:t>DNA is a code which contains all the information to build proteins to make different cells perform different functions.</a:t>
            </a:r>
          </a:p>
          <a:p>
            <a:r>
              <a:rPr lang="en-US" dirty="0" smtClean="0"/>
              <a:t>All the cells in an organism’s body (except sex cells) contain </a:t>
            </a:r>
            <a:r>
              <a:rPr lang="en-US" u="sng" dirty="0" smtClean="0"/>
              <a:t>the same</a:t>
            </a:r>
            <a:r>
              <a:rPr lang="en-US" dirty="0" smtClean="0"/>
              <a:t> DNA….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…..BUT …. </a:t>
            </a:r>
            <a:r>
              <a:rPr lang="en-US" dirty="0"/>
              <a:t>e</a:t>
            </a:r>
            <a:r>
              <a:rPr lang="en-US" dirty="0" smtClean="0"/>
              <a:t>ach cell only “turns on” the 	information which relates to its 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is like a set of Recipe </a:t>
            </a:r>
            <a:r>
              <a:rPr lang="en-US" dirty="0" err="1" smtClean="0"/>
              <a:t>Encyclopaedias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DNA is the letters.</a:t>
            </a:r>
          </a:p>
          <a:p>
            <a:endParaRPr lang="en-US" dirty="0" smtClean="0"/>
          </a:p>
          <a:p>
            <a:r>
              <a:rPr lang="en-US" dirty="0" smtClean="0"/>
              <a:t>Codons are words.</a:t>
            </a:r>
          </a:p>
          <a:p>
            <a:endParaRPr lang="en-US" dirty="0" smtClean="0"/>
          </a:p>
          <a:p>
            <a:r>
              <a:rPr lang="en-US" dirty="0" smtClean="0"/>
              <a:t>Gene is a recipe.</a:t>
            </a:r>
          </a:p>
          <a:p>
            <a:endParaRPr lang="en-US" dirty="0" smtClean="0"/>
          </a:p>
          <a:p>
            <a:r>
              <a:rPr lang="en-US" dirty="0" smtClean="0"/>
              <a:t>Chromosome is a volume.</a:t>
            </a:r>
          </a:p>
          <a:p>
            <a:endParaRPr lang="en-US" dirty="0" smtClean="0"/>
          </a:p>
          <a:p>
            <a:r>
              <a:rPr lang="en-US" dirty="0" smtClean="0"/>
              <a:t>Genome is the whole set.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054794">
            <a:off x="3387071" y="1690353"/>
            <a:ext cx="2209800" cy="60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AC 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1329" y="2581759"/>
            <a:ext cx="97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lgerian" pitchFamily="82" charset="0"/>
              </a:rPr>
              <a:t>cat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2052" name="Picture 4" descr="http://buzzworthy.mtv.com/wp-content/uploads/2010/11/kitty-gaga-large-msg-126690098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671" y="1782611"/>
            <a:ext cx="1550312" cy="232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Katie\Local Settings\Temporary Internet Files\Content.IE5\HLYH0N94\MP9003143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10" y="2797933"/>
            <a:ext cx="1836458" cy="13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8678" y="3126710"/>
            <a:ext cx="1601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Gag a Gaga</a:t>
            </a:r>
          </a:p>
          <a:p>
            <a:r>
              <a:rPr lang="en-US" dirty="0"/>
              <a:t>c</a:t>
            </a:r>
            <a:r>
              <a:rPr lang="en-US" dirty="0" smtClean="0"/>
              <a:t>at.</a:t>
            </a:r>
            <a:endParaRPr lang="en-US" dirty="0"/>
          </a:p>
        </p:txBody>
      </p:sp>
      <p:pic>
        <p:nvPicPr>
          <p:cNvPr id="2055" name="Picture 7" descr="http://payload.cargocollective.com/1/3/125736/2175893/THE%20CAT%20COOK%20BOOK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725" y="4197337"/>
            <a:ext cx="1838868" cy="276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i15.ebayimg.com/07/i/000/b7/d3/4e3c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971" y="5715000"/>
            <a:ext cx="3810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1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is like a set of Recipe </a:t>
            </a:r>
            <a:r>
              <a:rPr lang="en-US" dirty="0" err="1" smtClean="0"/>
              <a:t>Encyclopaedias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105400"/>
          </a:xfrm>
        </p:spPr>
        <p:txBody>
          <a:bodyPr/>
          <a:lstStyle/>
          <a:p>
            <a:r>
              <a:rPr lang="en-US" dirty="0"/>
              <a:t>DNA is the letters.</a:t>
            </a:r>
          </a:p>
          <a:p>
            <a:endParaRPr lang="en-US" dirty="0"/>
          </a:p>
          <a:p>
            <a:r>
              <a:rPr lang="en-US" dirty="0"/>
              <a:t>Codons are words.</a:t>
            </a:r>
          </a:p>
          <a:p>
            <a:endParaRPr lang="en-US" dirty="0"/>
          </a:p>
          <a:p>
            <a:r>
              <a:rPr lang="en-US" dirty="0"/>
              <a:t>Gene is a recipe.</a:t>
            </a:r>
          </a:p>
          <a:p>
            <a:endParaRPr lang="en-US" dirty="0"/>
          </a:p>
          <a:p>
            <a:r>
              <a:rPr lang="en-US" dirty="0"/>
              <a:t>Chromosome is a volume.</a:t>
            </a:r>
          </a:p>
          <a:p>
            <a:endParaRPr lang="en-US" dirty="0"/>
          </a:p>
          <a:p>
            <a:r>
              <a:rPr lang="en-US" dirty="0"/>
              <a:t>Genome is the whole set.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807266"/>
            <a:ext cx="310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GATTATCGGAGTGCGATG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99925" y="2768958"/>
            <a:ext cx="395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   TAT   CGG   AGT   GCG   ATG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50158" y="4205296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enzyme to make digestion faster; A protein which makes cell blue; A muscle cell; A neuron; A growth hormone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10657" y="357247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enzyme to make digestion faster</a:t>
            </a:r>
            <a:endParaRPr lang="en-US" dirty="0"/>
          </a:p>
        </p:txBody>
      </p:sp>
      <p:pic>
        <p:nvPicPr>
          <p:cNvPr id="3074" name="Picture 2" descr="http://upload.wikimedia.org/wikipedia/commons/thumb/5/53/NHGRI_human_male_karyotype.png/250px-NHGRI_human_male_karyoty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5125517"/>
            <a:ext cx="2038350" cy="159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6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DNA is deoxyribonucleic acid.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78299" y="2133600"/>
            <a:ext cx="13555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78299" y="2119648"/>
            <a:ext cx="635894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69217" y="2138966"/>
            <a:ext cx="878983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63631" y="2133600"/>
            <a:ext cx="45078" cy="4572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92203" y="2119648"/>
            <a:ext cx="1556197" cy="13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46879" y="2119648"/>
            <a:ext cx="123422" cy="471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56608" y="2136820"/>
            <a:ext cx="1010992" cy="214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962104" y="2119648"/>
            <a:ext cx="200696" cy="39495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55489" y="2552111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oxygen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27504" y="256123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Ribose = sugar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48237" y="2552648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</a:t>
            </a:r>
          </a:p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48642" y="2514600"/>
            <a:ext cx="179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acidic</a:t>
            </a:r>
          </a:p>
          <a:p>
            <a:r>
              <a:rPr lang="en-US" dirty="0" smtClean="0"/>
              <a:t>(phosphate ion)</a:t>
            </a:r>
            <a:endParaRPr lang="en-US" dirty="0"/>
          </a:p>
        </p:txBody>
      </p:sp>
      <p:pic>
        <p:nvPicPr>
          <p:cNvPr id="4098" name="Picture 2" descr="http://2.bp.blogspot.com/-xPuNVM4cKX8/UWnyfXlVm2I/AAAAAAAAAGM/XsOazwduK9I/s1600/three+parts+of+nucleot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59" y="3039015"/>
            <a:ext cx="5129600" cy="39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na02.wikispaces.com/file/view/i_am_a_whore.jpg/229173532/i_am_a_wh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032" y="3962400"/>
            <a:ext cx="2857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2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nucleotide: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has three parts: a phosphate, a sugar and a base.</a:t>
            </a:r>
          </a:p>
          <a:p>
            <a:r>
              <a:rPr lang="en-US" dirty="0" smtClean="0"/>
              <a:t>Cut out your nucleotides and make groups with people with different </a:t>
            </a:r>
            <a:r>
              <a:rPr lang="en-US" dirty="0" err="1" smtClean="0"/>
              <a:t>coloured</a:t>
            </a:r>
            <a:r>
              <a:rPr lang="en-US" dirty="0" smtClean="0"/>
              <a:t> nucleotides.</a:t>
            </a:r>
          </a:p>
          <a:p>
            <a:r>
              <a:rPr lang="en-US" dirty="0" smtClean="0"/>
              <a:t>Put rubbish in the bin now!</a:t>
            </a:r>
            <a:endParaRPr lang="en-US" dirty="0"/>
          </a:p>
        </p:txBody>
      </p:sp>
      <p:pic>
        <p:nvPicPr>
          <p:cNvPr id="4" name="Picture 4" descr="http://dna02.wikispaces.com/file/view/i_am_a_whore.jpg/229173532/i_am_a_wh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2857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41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parts are the same?</a:t>
            </a:r>
          </a:p>
          <a:p>
            <a:r>
              <a:rPr lang="en-US" dirty="0" smtClean="0"/>
              <a:t>Which part is different?</a:t>
            </a:r>
          </a:p>
          <a:p>
            <a:r>
              <a:rPr lang="en-US" dirty="0" smtClean="0"/>
              <a:t>What are the different types of that part?</a:t>
            </a:r>
          </a:p>
          <a:p>
            <a:endParaRPr lang="en-US" dirty="0"/>
          </a:p>
          <a:p>
            <a:r>
              <a:rPr lang="en-US" dirty="0" smtClean="0"/>
              <a:t>As a group, fit your pieces together.</a:t>
            </a:r>
          </a:p>
          <a:p>
            <a:endParaRPr lang="en-US" dirty="0" smtClean="0"/>
          </a:p>
          <a:p>
            <a:r>
              <a:rPr lang="en-US" dirty="0" smtClean="0"/>
              <a:t>Where do they connect?</a:t>
            </a:r>
          </a:p>
          <a:p>
            <a:r>
              <a:rPr lang="en-US" dirty="0" smtClean="0"/>
              <a:t>Which bases pair together?</a:t>
            </a:r>
          </a:p>
          <a:p>
            <a:r>
              <a:rPr lang="en-US" dirty="0" smtClean="0"/>
              <a:t>Write down the pattern of bases on one side of your DNA. Without looking at your DNA, fill in their matching bases. Did you get it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Straight vs. Curvy</a:t>
            </a:r>
          </a:p>
          <a:p>
            <a:endParaRPr lang="en-US" dirty="0"/>
          </a:p>
          <a:p>
            <a:r>
              <a:rPr lang="en-US" dirty="0" smtClean="0"/>
              <a:t>Adenine and Thymine are bonded with two hydrogen bonds.</a:t>
            </a:r>
          </a:p>
          <a:p>
            <a:r>
              <a:rPr lang="en-US" dirty="0" smtClean="0"/>
              <a:t>Guanine and Cytosine are bonded with three.</a:t>
            </a:r>
          </a:p>
          <a:p>
            <a:endParaRPr lang="en-US" dirty="0" smtClean="0"/>
          </a:p>
          <a:p>
            <a:r>
              <a:rPr lang="en-US" dirty="0" smtClean="0"/>
              <a:t>Copy this code into your book:</a:t>
            </a:r>
          </a:p>
          <a:p>
            <a:r>
              <a:rPr lang="en-US" dirty="0" smtClean="0"/>
              <a:t>AAC  TAG CAT TTG CGC ATC</a:t>
            </a:r>
          </a:p>
          <a:p>
            <a:endParaRPr lang="en-US" dirty="0"/>
          </a:p>
          <a:p>
            <a:r>
              <a:rPr lang="en-US" dirty="0" smtClean="0"/>
              <a:t>Now write the corresponding bases underneath:</a:t>
            </a:r>
          </a:p>
          <a:p>
            <a:r>
              <a:rPr lang="en-US" dirty="0" smtClean="0"/>
              <a:t>TTG  ATC   GTA  AAC  GCG  TAG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1493966"/>
            <a:ext cx="1056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1447800"/>
            <a:ext cx="8146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tyle Script" pitchFamily="66" charset="0"/>
              </a:rPr>
              <a:t>GC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s://encrypted-tbn2.gstatic.com/images?q=tbn:ANd9GcSrO3ijPLcqWf17mt-XsHb-_gGosCetZJ6dH-ksqAHhRIIHCKALF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24" b="35498"/>
          <a:stretch/>
        </p:blipFill>
        <p:spPr bwMode="auto">
          <a:xfrm>
            <a:off x="6550887" y="381000"/>
            <a:ext cx="2590060" cy="205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3142" y="-78140"/>
            <a:ext cx="8229600" cy="1600200"/>
          </a:xfrm>
        </p:spPr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268" y="1707593"/>
            <a:ext cx="5190429" cy="497205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DNA is like a ladder</a:t>
            </a:r>
          </a:p>
          <a:p>
            <a:endParaRPr lang="en-US" b="1" dirty="0"/>
          </a:p>
          <a:p>
            <a:r>
              <a:rPr lang="en-US" b="1" dirty="0" smtClean="0"/>
              <a:t>It has a strong alternating sugar-phosphate backbone to form the sides.</a:t>
            </a:r>
          </a:p>
          <a:p>
            <a:r>
              <a:rPr lang="en-US" b="1" dirty="0" smtClean="0"/>
              <a:t>The sugars are held together by the phosphate groups connecting the 3’ and 5’ carbons.</a:t>
            </a:r>
          </a:p>
          <a:p>
            <a:endParaRPr lang="en-US" b="1" dirty="0"/>
          </a:p>
          <a:p>
            <a:r>
              <a:rPr lang="en-US" b="1" dirty="0" smtClean="0"/>
              <a:t>It has complementary bases as rungs. These are attracted to each other by weak hydrogen bonds.</a:t>
            </a:r>
            <a:endParaRPr lang="en-US" b="1" dirty="0"/>
          </a:p>
        </p:txBody>
      </p:sp>
      <p:pic>
        <p:nvPicPr>
          <p:cNvPr id="7170" name="Picture 2" descr="http://www.daviddarling.info/images/DNA_diagra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52400" y="1803248"/>
            <a:ext cx="1560868" cy="423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click4biology.info/c4b/3/images/3.3/pn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921" y="2743201"/>
            <a:ext cx="187115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67527" y="133933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rlin Sans FB Demi" pitchFamily="34" charset="0"/>
              </a:rPr>
              <a:t>1’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381" y="17968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rlin Sans FB Demi" pitchFamily="34" charset="0"/>
              </a:rPr>
              <a:t>2</a:t>
            </a:r>
            <a:r>
              <a:rPr lang="en-US" dirty="0" smtClean="0">
                <a:latin typeface="Berlin Sans FB Demi" pitchFamily="34" charset="0"/>
              </a:rPr>
              <a:t>’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19498" y="1745431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rlin Sans FB Demi" pitchFamily="34" charset="0"/>
              </a:rPr>
              <a:t>3</a:t>
            </a:r>
            <a:r>
              <a:rPr lang="en-US" dirty="0" smtClean="0">
                <a:latin typeface="Berlin Sans FB Demi" pitchFamily="34" charset="0"/>
              </a:rPr>
              <a:t>’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12954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rlin Sans FB Demi" pitchFamily="34" charset="0"/>
              </a:rPr>
              <a:t>4</a:t>
            </a:r>
            <a:r>
              <a:rPr lang="en-US" dirty="0" smtClean="0">
                <a:latin typeface="Berlin Sans FB Demi" pitchFamily="34" charset="0"/>
              </a:rPr>
              <a:t>’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3697" y="94216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rlin Sans FB Demi" pitchFamily="34" charset="0"/>
              </a:rPr>
              <a:t>5</a:t>
            </a:r>
            <a:r>
              <a:rPr lang="en-US" dirty="0" smtClean="0">
                <a:latin typeface="Berlin Sans FB Demi" pitchFamily="34" charset="0"/>
              </a:rPr>
              <a:t>’</a:t>
            </a:r>
            <a:endParaRPr lang="en-US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126</TotalTime>
  <Words>485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Cells</vt:lpstr>
      <vt:lpstr>What do we need DNA for?</vt:lpstr>
      <vt:lpstr>Genome is like a set of Recipe Encyclopaedias</vt:lpstr>
      <vt:lpstr>Genome is like a set of Recipe Encyclopaedias</vt:lpstr>
      <vt:lpstr>So what is DNA?</vt:lpstr>
      <vt:lpstr>Nucleotides</vt:lpstr>
      <vt:lpstr>Nucleotides</vt:lpstr>
      <vt:lpstr>Bases</vt:lpstr>
      <vt:lpstr>DNA Structure</vt:lpstr>
      <vt:lpstr>Double Helix</vt:lpstr>
      <vt:lpstr>New Vocabulary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Katie</dc:creator>
  <cp:lastModifiedBy>Katie</cp:lastModifiedBy>
  <cp:revision>12</cp:revision>
  <dcterms:created xsi:type="dcterms:W3CDTF">2013-07-22T20:57:00Z</dcterms:created>
  <dcterms:modified xsi:type="dcterms:W3CDTF">2013-07-22T23:03:46Z</dcterms:modified>
</cp:coreProperties>
</file>