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58" r:id="rId6"/>
    <p:sldId id="265" r:id="rId7"/>
    <p:sldId id="270" r:id="rId8"/>
    <p:sldId id="262" r:id="rId9"/>
    <p:sldId id="266" r:id="rId10"/>
    <p:sldId id="267" r:id="rId11"/>
    <p:sldId id="261" r:id="rId12"/>
    <p:sldId id="264" r:id="rId13"/>
    <p:sldId id="269" r:id="rId14"/>
    <p:sldId id="271" r:id="rId15"/>
    <p:sldId id="26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F679-F4A2-4697-BFE8-B3B786971AFB}" type="datetimeFigureOut">
              <a:rPr lang="en-NZ" smtClean="0"/>
              <a:t>25/10/2013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5E6D-F957-4616-9D97-61FE706A96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60314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F679-F4A2-4697-BFE8-B3B786971AFB}" type="datetimeFigureOut">
              <a:rPr lang="en-NZ" smtClean="0"/>
              <a:t>25/10/2013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5E6D-F957-4616-9D97-61FE706A96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03489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F679-F4A2-4697-BFE8-B3B786971AFB}" type="datetimeFigureOut">
              <a:rPr lang="en-NZ" smtClean="0"/>
              <a:t>25/10/2013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5E6D-F957-4616-9D97-61FE706A96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85035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F679-F4A2-4697-BFE8-B3B786971AFB}" type="datetimeFigureOut">
              <a:rPr lang="en-NZ" smtClean="0"/>
              <a:t>25/10/2013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5E6D-F957-4616-9D97-61FE706A96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67404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F679-F4A2-4697-BFE8-B3B786971AFB}" type="datetimeFigureOut">
              <a:rPr lang="en-NZ" smtClean="0"/>
              <a:t>25/10/2013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5E6D-F957-4616-9D97-61FE706A96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4388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F679-F4A2-4697-BFE8-B3B786971AFB}" type="datetimeFigureOut">
              <a:rPr lang="en-NZ" smtClean="0"/>
              <a:t>25/10/2013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5E6D-F957-4616-9D97-61FE706A96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206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F679-F4A2-4697-BFE8-B3B786971AFB}" type="datetimeFigureOut">
              <a:rPr lang="en-NZ" smtClean="0"/>
              <a:t>25/10/2013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5E6D-F957-4616-9D97-61FE706A96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2537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F679-F4A2-4697-BFE8-B3B786971AFB}" type="datetimeFigureOut">
              <a:rPr lang="en-NZ" smtClean="0"/>
              <a:t>25/10/2013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5E6D-F957-4616-9D97-61FE706A96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69391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F679-F4A2-4697-BFE8-B3B786971AFB}" type="datetimeFigureOut">
              <a:rPr lang="en-NZ" smtClean="0"/>
              <a:t>25/10/2013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5E6D-F957-4616-9D97-61FE706A96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8851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F679-F4A2-4697-BFE8-B3B786971AFB}" type="datetimeFigureOut">
              <a:rPr lang="en-NZ" smtClean="0"/>
              <a:t>25/10/2013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5E6D-F957-4616-9D97-61FE706A96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28878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F679-F4A2-4697-BFE8-B3B786971AFB}" type="datetimeFigureOut">
              <a:rPr lang="en-NZ" smtClean="0"/>
              <a:t>25/10/2013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5E6D-F957-4616-9D97-61FE706A96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11747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EF679-F4A2-4697-BFE8-B3B786971AFB}" type="datetimeFigureOut">
              <a:rPr lang="en-NZ" smtClean="0"/>
              <a:t>25/10/2013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B5E6D-F957-4616-9D97-61FE706A96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2987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irynz.co.nz/file/fileid/2732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oiceless.org.au/the-issues/dairy-cow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thernlocal.co.nz/your-southern-farming-resources/seasonal-checklist/seasonal-checklist-october-november" TargetMode="External"/><Relationship Id="rId2" Type="http://schemas.openxmlformats.org/officeDocument/2006/relationships/hyperlink" Target="http://www.godairy.co.nz/life-on-the-farm/a-day-in-the-lif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iryinfo.biz/images/Content/M5/402Social_Expansion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dairy.co.nz/life-on-the-farm/a-year-on-the-far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ara.govt.nz/en/dairying-and-dairy-products/page-5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dfarm.org.nz/publications/media-releases/article.asp?id=856" TargetMode="External"/><Relationship Id="rId2" Type="http://schemas.openxmlformats.org/officeDocument/2006/relationships/hyperlink" Target="http://www.dairynz.co.nz/file/fileid/4727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AutoShape 2" descr="data:image/jpeg;base64,/9j/4AAQSkZJRgABAQAAAQABAAD/2wCEAAkGBxISEhIUEBIWFBQUFBYVFBYUFBUVFBUUFBUWGBQUFBQYHCggGBwlHRcUITEhJSkrLi4uGR8zODMsNygtLisBCgoKDg0OGxAQGiwkHCUsLCwsLCwsLCwsLCwsLCwsLCwsLCwsLCwsLCwsLCwsLCwsLCwsLCwsLCwsLCwsLCssLP/AABEIAOYA2wMBIgACEQEDEQH/xAAcAAEAAQUBAQAAAAAAAAAAAAAABgEDBAUHAgj/xAA+EAABAwIDBAgDBgQGAwAAAAABAAIDBBEFEiEGMUFRBxMiYXGBkaEyscEUQlJykvAjJGLRM2OCsuHiNXOz/8QAGAEBAAMBAAAAAAAAAAAAAAAAAAECAwT/xAAgEQEBAAICAgIDAAAAAAAAAAAAAQIRAyESMSJBE1Fh/9oADAMBAAIRAxEAPwDuKIiAiIgIiICIiAiIgIiICIiAiIgIiICIiAiIgIiICIiAiIgIiICIiAiIgIiICIiAix6qoy2AsXOvYHdpvJ7tQrLZpANS1x5AFvvcpsZyoSsekrGyXAPaHxNNsw8uXeo/t5tjHhsGdwzSvuIY72zO4k8mjifJBjbddIVNhpax7XSzOF+rjIBa2/xOcdBfWw3mykOBYtHVU8VRFfJK3MM2hHAg94IIXyhi2Jy1U75pnZnvN3Hd4ADgAAAAutYRtR9jwSmBBBs8NbcXeXPeW/6baol1eoxiBnxSBQ/b7bWopomuw+nFRoTJI67mRAW+JjSHEn0C4lim09VK8vz2B3NGoAWds7tk6NwE246XbpYHmNxCi7h0keFdNFdcGaKne3iGNkjf5OL3D2XXaLaumlp46hruy9uax+JvAtdyIIIXzRtRQtgqT1X+FL22W4A7x6/NZFJtJJBA6Jn3nlwJ+6CBe3mFPudD6CdtxT3t9Vn0O08EltS2/E7vUL5ZfiMzj8bue/mttg20E9PYA5m3uWnw3A8FElOn1U14Oo1BXpQjo/2jZO1oa67XXsDva8b2qbqUCIiAiIgIiICIiAiIgIiICoVVeZHAAkmwGpPIDegj0szXzSFrwSxzY25XXykNDnty87nW9+Cz3E2UX2PxzD5Xysp5AZJZpZi03GbM86tJ39kA2HNTGypZ2tK+f+lKgkgrpZC538W0rHBxa62gLdDcWIUAq68yO7bnuI0DnOc4+HaPcFNOk2UuxOpGe9ni17mwbG2zbcr3UFq4rOzWsSAbd/FX+kL0QcdGjfoL8zuUw6RJg2aGBugghay3AaDd6KNbNsMtVTs/FNGPLML/ACWx25qesrqg8A/L+kAfRPsaZztFaAXpUyqRm10pfDCTva4tB7tCsR5v6Lb43TNjpaW29+ZxPfc2+notW6EhgcdxJAPOwF/mogtMOqul6ttCOUwS3o6x0wVTW2uJXNHg4HQ/RfTMD8zQeYB9QvkbZ4/zMFuErT6G/wBF9YYLJmghPONvySoZqIigEREBERAREQEREBUKqo10ix1TsPqW0IJnc0BobYOyFw6zLfjkzIIlt70uxUr3QUTWzzNuHvcT1LHfhs03eRxsQO9ctxvpLxOrBZJP1cbtHMhb1YLTvBNy63motPSOiu2VroyOD2lp9wpTsdsFWV5BZGYodLzSAhtv6GnV58NO9EtLTYm+JzXx5mPaew9p1aeBuvobYLa5tfTlx0miAbM3cL2Nnt1+EgexUY2x6IYhRt+wX6+AFzg43NRxdc8Hb7cOCjvQy9z5qmDdHPA4vcNHtLSGix3j4nXCgQrGZ3VFTPNJ8T3udp4mw8tFpHg63N1ucThMEk0Tr3ie5motcNJFyOdrLRyPU0iTdGDQcVogdR1pPpG8j3C97eUwZW1AG7rX/wC4p0U/+Wovzyf/ABkWf0kttW1H/td76/VIIi0q9BA6Rwa0EucbADvVlpW+2PY81TMu4Al5tublPooqYubdWbLDC3dFEL+LrW9h7re1WzRfQQMjt1jRnI01Lhdwv5qMS3qaxznA/wASXT8rNB7NC6LS3FgeCjLLRJtyKaItJB0IJBB3gjerTnrrG0OARVTTZobLbsvGmvJ1t4XN8XwCenP8SM2/E3tN9Ru81MyLF/ZEA1UV+Fz6NK+otlT/ACkH5behIXzFsUxwqA7KSMpANtBe2t/UL6R2BqM9FGTvDntPk4/3Cb7R9JEiIpQIiICIiAiIgIiICIiDw+IHeAfEXXoNVUQUIXPMI2S+yYtV1DbCGWPPHbTK+Vw61v6mF3+pdEXMdtNpp4amaMtYGNaHNcdbtsL8QL3NrKKtjNsTb3YmCsk6+OdkEjhZ4eOxIWg2I1BDtw46WXFcewSWmkMcjTmGmm48i08QeCn1RjQq3tEsoYGEOJdpdrbktaBoCdO9THGzSSUzHygHq2iSNxb2mEC4Nt4Hcq+Wuqt49bc72Ew90OM4bE74mxve78zop3uHpYeSmXSDsHJNKZoHi8riXh2mUWAuDx3HRRnYfGm1OPUz2jsiKZjCd5tBKb+5XacUP8MeBTd0rrtwFuxFQJ8ji3ILOL9bEXsR49yn+G0MYeGxsa3M67g0WvbiVfq5N6vbNsu58h3MGniVTytX1prdpo4xURsY0Dqg5xsOL7f9itcyoyv00+qysOPXySzbw951/pb2Rb0KynUILy63glhF2OS404rxUm41seYO5euqIvwWLVTEDcoqYxg1oboA0a6AaBT7oolvSPHKZ3u1pXO5pRr4aein/RG0/Zpj/nEejG/3VuNXNOkRFqzEREBERAREQEREBERAREQFAtv9laqsDxA5jBcEXdbPYWLXDL571PUUWbTLpwvBeiKpe/8AmnhjQdS117jT4dF13AtnYKWPq4230Ac53ac6w3Enh3LboomMhctoXWdHlG2piq6Vgp54n5yIxlikBBa9roxoCWl2otrvutjjY0aB+7qROUZxp/a/eijNOKC4po49xKu4jUmmoCfvyA2HEl2jR7hXJqXrJg3hmufBa/aKoE9VHEPgiILuV7aD5lZRpWywKh6qCNp3hoWblGvirfX9k+BWAa7W29W8jxX69/EcFo5Z7tJO5Zz6q5N/BaOuzAOZw+IDx/ZWeVTIsRSZ5ADzC6/0dUnV0Y0tnke7x1yg+jQuK0z7O5aWXcNgqgyUMBO8Bzf0uIC142eaQoiLVQREQEREBERAREQEREBERAREQEREHl24qHY65xJtvv8AJTNRbG4BdwGl3eduKpmtii00vUxvlJ7TtG3+ahuASlzpHne57j72+S3e1lYHktb8LNB3niVoNm5AG2P4nf7iubPLTbGJDWVJay1+DlqIanta66f3WdXzAt8dFp6YguKWrxsaiW/gdfZYRqc0jWnk4HT981fqY9P3yWHTazM52P0UWq6WXQFru15aLtnR7Hagg/qzO9XuXNMSos7NB2hu9Rddc2cg6ulp2fhiZ65Rf3uujjY5tkiItVBERAREQEREBERAREQEREBERARFaqZ2saXONgP3ZB5q6kRtLj5d55BQvGax9iR/iSnK0chz8gthV1RldmOgG4cv+VhtiDnvPFkeVvi7efTL6rK5brSTSDYjBvvw9+9R/B3kOkuPv9nwNv8AlSfGW2c8LQVjssgAFrNaCO8DVYZRriuVbrDRa+ilIJVyrqQVhU0tnFVXjdNnLgb8vXerGGm87fD3urP2m27z8OSyMCYTOD+9SntFiZ1bQ0DuXSMEN6eE/wCW35Bc9xdti0c7jztf6LpFFHljY38LGj0AXVh7c2S+iItFRERAREQEREBERAREQEREBEWnx3FepBDbZrak7hy04lRbJN1Mm2bX17IRd58BxKiNbi7pXguFmj4W8B3k81oKrGszyXkvJO/h4W/YWUw5wOHHXX5Llz5fLqNscNe2eKvQ929biOk6qJrnfEWOc/8AM8jTyAAWs2fwzrZWkj+Gw5jyc4bh6ra7ZuLYw6+m424cjZaYSzHdVt70gmON7RPNa7FcNa52hyusO8HT2V+WYyHXgsvaBlpGkC2jVne1p0ieMYJLTtY+QdmQXYRqHeYVvAsEdUF7r9lmUOtvGfNa36V0TaLBJ6jC6bqmF8kZLsg+Ite524cTYtV/Z7ZWSjpZTKWufI5jsrfuhrSLE8Tc8FP4+1vyfH+uW11A+Bxa8acDzC3WxceaW/DRZ+0VCZX5GDtaZRzJ3BSKl2fdR09O17QJXdY6S1j2iRYE8bCw9VXx+03OWaXMUs5zRcXDmkeN93ouisXJPtn8VunwkG/Mjcur0kwexrxuc0O9RddHHdsMovIiLRQREQEREBERAREQEREBEVEFHmy57j1aHufmOUAm+t/Sy6ESo5juz4mN25WgAkjLq479bLPlxtnS+FkqAthDnDKOyADr7ea31PRus0AXe+wAHLmQsbD6Qvd2RcNOptpcaABTTDaIR9p2rz7dwWHFx7aZ5s7DqUQxtYOA1PM8StJtJd3WNPw5TbvNr/3W7Mq0uPW7J8vmujOdMsfbn1HFdwb/AFW97KW7a4eAGkcXtHtYqKU1zMGt3mQAeN1NdtHXibbeHA+izxnVXvtKmNAAaNwAA8BuVJmBzS07iLLFpqoPY1w3OaD6hXetW7JCaWhBxJgO4dr9IJHuApHtW0dW08nH3atRBIBiDSeIIHiQVvcepzLC4N+Iajy3j0us9fGrb7cyqSMxPPVdZwdpEEIOhETAfJoXK8EDZqiKN1iC8B3G4GpHsuutUcX7WzXEXm6qtWaqIiAiIgIiICIiAiKiASvJKqSrbigo5ytPkXmR6xJpUFWBrGhrRYD93Xl9QsOaoWHJUoNm6pWPVvD2kHx9FrXVKo2e5t4/JRfSY0mzLR9rkcfuBxHcSbfVbDavGYgOrLgZLE5bgEX+8b911p8Bdlnm77/MLRbcCnfMHBwEgZ2ySd+4AcBosfWDTXyT7ZDEg+mbZwcA5zQQe/d7rduqtDquZ7EYkyMmnBG4vAHO+uvn7KXzShzXNcbBwLTrwcLLWX4s7O0dxfaBgqGvBADXgA5hqQeHNdJjqL+f1XzxLhjRKQNWte479bA7/YLsGz+Mtmha5pvl7Lu5zf2FXCrZTSO4FDkxBo5Sn5FdVZIuWy1AZVNePxtP910SOZOP0ZtmHL2CsOORX2uWii+EXkFeroKoiICIiAiIgKiqqIPBVmQq85WJEGLM5a6okWdMtZUoMGolWFJKr1QsF6D2ZFk4c7tEng0n6fVYC81FRkjkduFtdCq5XUTjN1qaKe1Q7k6491gY/se2pkL+tcy+8CxF/MLBZXj7QyxuM7b+uqmypx9xbPqo5s/soymk6zrHPdawvawvv3BbjGKd8sTmMflJ4rLVAtNKOfybD1TiT9oGosdDqO/VSrZXCXUUUgfIXk9rQWAsOAW3C1+PVnVwvJvaxBIvcX0voo1JE720VVX3cSTrfQcfBdHwKv6yGN19coB/MND7grgj8ZOY5ZASR8RAv3ldU6OKrNSjW9nuF9eQ48eKz45pfPToMMizonLU0zlsYStmbNaV7urLCrqC4iIgIiICIiAqKqog8OVmQLIIVtzUGBM1a6ojW4kYsSWJBH54lgyRKQTQLDkpkGmLFGtt5XNiGR+V2bUb8zSDcb7cFNn0yje0uyX2pwcJXRkC2gBBHgVXOWzUWxsl7ctfUPNgTYA3tz3cV07Zqs66BjjqR2b87aX+S1tJ0awtIMsj5D3mw9ApZR4c2JgZG0Bo0AUY46MstrNkssswqnUq6rFsvD4wdCLhZnUqogQaUbO0xNzCz9IUgw+naxoaxoa0bgBYKsVOs6CFBlUwWxgWNBGs6JqC/GroXhgVxB7REQEREBERAREQUXkhe1RBZc1WXxrLIXgtQYD4VYfAtoWK2YkGpdTK0aVbkxLwYUGnNKvJpVuTAvJgQaY0q8mlW6MCp1CDS/ZV6bSrb9QqiBBro6ZZMUCzGwq42JBajiWQxi9NYrgCAAvVksqoKoiICIiAiIgIiICIiCiIiCllSyIgplVC1EQMqpkREDIqZERAyJkREFQ1eg1URB6AXpEQFVE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5" name="AutoShape 4" descr="data:image/jpeg;base64,/9j/4AAQSkZJRgABAQAAAQABAAD/2wCEAAkGBxISEhIUEBIWFBQUFBYVFBYUFBUVFBUUFBUWGBQUFBQYHCggGBwlHRcUITEhJSkrLi4uGR8zODMsNygtLisBCgoKDg0OGxAQGiwkHCUsLCwsLCwsLCwsLCwsLCwsLCwsLCwsLCwsLCwsLCwsLCwsLCwsLCwsLCwsLCwsLCssLP/AABEIAOYA2wMBIgACEQEDEQH/xAAcAAEAAQUBAQAAAAAAAAAAAAAABgEDBAUHAgj/xAA+EAABAwIDBAgDBgQGAwAAAAABAAIDBBEFEiEGMUFRBxMiYXGBkaEyscEUQlJykvAjJGLRM2OCsuHiNXOz/8QAGAEBAAMBAAAAAAAAAAAAAAAAAAECAwT/xAAgEQEBAAICAgIDAAAAAAAAAAAAAQIRAyESMSJBE1Fh/9oADAMBAAIRAxEAPwDuKIiAiIgIiICIiAiIgIiICIiAiIgIiICIiAiIgIiICIiAiIgIiICIiAiIgIiICIiAix6qoy2AsXOvYHdpvJ7tQrLZpANS1x5AFvvcpsZyoSsekrGyXAPaHxNNsw8uXeo/t5tjHhsGdwzSvuIY72zO4k8mjifJBjbddIVNhpax7XSzOF+rjIBa2/xOcdBfWw3mykOBYtHVU8VRFfJK3MM2hHAg94IIXyhi2Jy1U75pnZnvN3Hd4ADgAAAAutYRtR9jwSmBBBs8NbcXeXPeW/6baol1eoxiBnxSBQ/b7bWopomuw+nFRoTJI67mRAW+JjSHEn0C4lim09VK8vz2B3NGoAWds7tk6NwE246XbpYHmNxCi7h0keFdNFdcGaKne3iGNkjf5OL3D2XXaLaumlp46hruy9uax+JvAtdyIIIXzRtRQtgqT1X+FL22W4A7x6/NZFJtJJBA6Jn3nlwJ+6CBe3mFPudD6CdtxT3t9Vn0O08EltS2/E7vUL5ZfiMzj8bue/mttg20E9PYA5m3uWnw3A8FElOn1U14Oo1BXpQjo/2jZO1oa67XXsDva8b2qbqUCIiAiIgIiICIiAiIgIiICoVVeZHAAkmwGpPIDegj0szXzSFrwSxzY25XXykNDnty87nW9+Cz3E2UX2PxzD5Xysp5AZJZpZi03GbM86tJ39kA2HNTGypZ2tK+f+lKgkgrpZC538W0rHBxa62gLdDcWIUAq68yO7bnuI0DnOc4+HaPcFNOk2UuxOpGe9ni17mwbG2zbcr3UFq4rOzWsSAbd/FX+kL0QcdGjfoL8zuUw6RJg2aGBugghay3AaDd6KNbNsMtVTs/FNGPLML/ACWx25qesrqg8A/L+kAfRPsaZztFaAXpUyqRm10pfDCTva4tB7tCsR5v6Lb43TNjpaW29+ZxPfc2+notW6EhgcdxJAPOwF/mogtMOqul6ttCOUwS3o6x0wVTW2uJXNHg4HQ/RfTMD8zQeYB9QvkbZ4/zMFuErT6G/wBF9YYLJmghPONvySoZqIigEREBERAREQEREBUKqo10ix1TsPqW0IJnc0BobYOyFw6zLfjkzIIlt70uxUr3QUTWzzNuHvcT1LHfhs03eRxsQO9ctxvpLxOrBZJP1cbtHMhb1YLTvBNy63motPSOiu2VroyOD2lp9wpTsdsFWV5BZGYodLzSAhtv6GnV58NO9EtLTYm+JzXx5mPaew9p1aeBuvobYLa5tfTlx0miAbM3cL2Nnt1+EgexUY2x6IYhRt+wX6+AFzg43NRxdc8Hb7cOCjvQy9z5qmDdHPA4vcNHtLSGix3j4nXCgQrGZ3VFTPNJ8T3udp4mw8tFpHg63N1ucThMEk0Tr3ie5motcNJFyOdrLRyPU0iTdGDQcVogdR1pPpG8j3C97eUwZW1AG7rX/wC4p0U/+Wovzyf/ABkWf0kttW1H/td76/VIIi0q9BA6Rwa0EucbADvVlpW+2PY81TMu4Al5tublPooqYubdWbLDC3dFEL+LrW9h7re1WzRfQQMjt1jRnI01Lhdwv5qMS3qaxznA/wASXT8rNB7NC6LS3FgeCjLLRJtyKaItJB0IJBB3gjerTnrrG0OARVTTZobLbsvGmvJ1t4XN8XwCenP8SM2/E3tN9Ru81MyLF/ZEA1UV+Fz6NK+otlT/ACkH5behIXzFsUxwqA7KSMpANtBe2t/UL6R2BqM9FGTvDntPk4/3Cb7R9JEiIpQIiICIiAiIgIiICIiDw+IHeAfEXXoNVUQUIXPMI2S+yYtV1DbCGWPPHbTK+Vw61v6mF3+pdEXMdtNpp4amaMtYGNaHNcdbtsL8QL3NrKKtjNsTb3YmCsk6+OdkEjhZ4eOxIWg2I1BDtw46WXFcewSWmkMcjTmGmm48i08QeCn1RjQq3tEsoYGEOJdpdrbktaBoCdO9THGzSSUzHygHq2iSNxb2mEC4Nt4Hcq+Wuqt49bc72Ew90OM4bE74mxve78zop3uHpYeSmXSDsHJNKZoHi8riXh2mUWAuDx3HRRnYfGm1OPUz2jsiKZjCd5tBKb+5XacUP8MeBTd0rrtwFuxFQJ8ji3ILOL9bEXsR49yn+G0MYeGxsa3M67g0WvbiVfq5N6vbNsu58h3MGniVTytX1prdpo4xURsY0Dqg5xsOL7f9itcyoyv00+qysOPXySzbw951/pb2Rb0KynUILy63glhF2OS404rxUm41seYO5euqIvwWLVTEDcoqYxg1oboA0a6AaBT7oolvSPHKZ3u1pXO5pRr4aein/RG0/Zpj/nEejG/3VuNXNOkRFqzEREBERAREQEREBERAREQFAtv9laqsDxA5jBcEXdbPYWLXDL571PUUWbTLpwvBeiKpe/8AmnhjQdS117jT4dF13AtnYKWPq4230Ac53ac6w3Enh3LboomMhctoXWdHlG2piq6Vgp54n5yIxlikBBa9roxoCWl2otrvutjjY0aB+7qROUZxp/a/eijNOKC4po49xKu4jUmmoCfvyA2HEl2jR7hXJqXrJg3hmufBa/aKoE9VHEPgiILuV7aD5lZRpWywKh6qCNp3hoWblGvirfX9k+BWAa7W29W8jxX69/EcFo5Z7tJO5Zz6q5N/BaOuzAOZw+IDx/ZWeVTIsRSZ5ADzC6/0dUnV0Y0tnke7x1yg+jQuK0z7O5aWXcNgqgyUMBO8Bzf0uIC142eaQoiLVQREQEREBERAREQEREBERAREQEREHl24qHY65xJtvv8AJTNRbG4BdwGl3eduKpmtii00vUxvlJ7TtG3+ahuASlzpHne57j72+S3e1lYHktb8LNB3niVoNm5AG2P4nf7iubPLTbGJDWVJay1+DlqIanta66f3WdXzAt8dFp6YguKWrxsaiW/gdfZYRqc0jWnk4HT981fqY9P3yWHTazM52P0UWq6WXQFru15aLtnR7Hagg/qzO9XuXNMSos7NB2hu9Rddc2cg6ulp2fhiZ65Rf3uujjY5tkiItVBERAREQEREBERAREQEREBERARFaqZ2saXONgP3ZB5q6kRtLj5d55BQvGax9iR/iSnK0chz8gthV1RldmOgG4cv+VhtiDnvPFkeVvi7efTL6rK5brSTSDYjBvvw9+9R/B3kOkuPv9nwNv8AlSfGW2c8LQVjssgAFrNaCO8DVYZRriuVbrDRa+ilIJVyrqQVhU0tnFVXjdNnLgb8vXerGGm87fD3urP2m27z8OSyMCYTOD+9SntFiZ1bQ0DuXSMEN6eE/wCW35Bc9xdti0c7jztf6LpFFHljY38LGj0AXVh7c2S+iItFRERAREQEREBERAREQEREBEWnx3FepBDbZrak7hy04lRbJN1Mm2bX17IRd58BxKiNbi7pXguFmj4W8B3k81oKrGszyXkvJO/h4W/YWUw5wOHHXX5Llz5fLqNscNe2eKvQ929biOk6qJrnfEWOc/8AM8jTyAAWs2fwzrZWkj+Gw5jyc4bh6ra7ZuLYw6+m424cjZaYSzHdVt70gmON7RPNa7FcNa52hyusO8HT2V+WYyHXgsvaBlpGkC2jVne1p0ieMYJLTtY+QdmQXYRqHeYVvAsEdUF7r9lmUOtvGfNa36V0TaLBJ6jC6bqmF8kZLsg+Ite524cTYtV/Z7ZWSjpZTKWufI5jsrfuhrSLE8Tc8FP4+1vyfH+uW11A+Bxa8acDzC3WxceaW/DRZ+0VCZX5GDtaZRzJ3BSKl2fdR09O17QJXdY6S1j2iRYE8bCw9VXx+03OWaXMUs5zRcXDmkeN93ouisXJPtn8VunwkG/Mjcur0kwexrxuc0O9RddHHdsMovIiLRQREQEREBERAREQEREBEVEFHmy57j1aHufmOUAm+t/Sy6ESo5juz4mN25WgAkjLq479bLPlxtnS+FkqAthDnDKOyADr7ea31PRus0AXe+wAHLmQsbD6Qvd2RcNOptpcaABTTDaIR9p2rz7dwWHFx7aZ5s7DqUQxtYOA1PM8StJtJd3WNPw5TbvNr/3W7Mq0uPW7J8vmujOdMsfbn1HFdwb/AFW97KW7a4eAGkcXtHtYqKU1zMGt3mQAeN1NdtHXibbeHA+izxnVXvtKmNAAaNwAA8BuVJmBzS07iLLFpqoPY1w3OaD6hXetW7JCaWhBxJgO4dr9IJHuApHtW0dW08nH3atRBIBiDSeIIHiQVvcepzLC4N+Iajy3j0us9fGrb7cyqSMxPPVdZwdpEEIOhETAfJoXK8EDZqiKN1iC8B3G4GpHsuutUcX7WzXEXm6qtWaqIiAiIgIiICIiAiKiASvJKqSrbigo5ytPkXmR6xJpUFWBrGhrRYD93Xl9QsOaoWHJUoNm6pWPVvD2kHx9FrXVKo2e5t4/JRfSY0mzLR9rkcfuBxHcSbfVbDavGYgOrLgZLE5bgEX+8b911p8Bdlnm77/MLRbcCnfMHBwEgZ2ySd+4AcBosfWDTXyT7ZDEg+mbZwcA5zQQe/d7rduqtDquZ7EYkyMmnBG4vAHO+uvn7KXzShzXNcbBwLTrwcLLWX4s7O0dxfaBgqGvBADXgA5hqQeHNdJjqL+f1XzxLhjRKQNWte479bA7/YLsGz+Mtmha5pvl7Lu5zf2FXCrZTSO4FDkxBo5Sn5FdVZIuWy1AZVNePxtP910SOZOP0ZtmHL2CsOORX2uWii+EXkFeroKoiICIiAiIgKiqqIPBVmQq85WJEGLM5a6okWdMtZUoMGolWFJKr1QsF6D2ZFk4c7tEng0n6fVYC81FRkjkduFtdCq5XUTjN1qaKe1Q7k6491gY/se2pkL+tcy+8CxF/MLBZXj7QyxuM7b+uqmypx9xbPqo5s/soymk6zrHPdawvawvv3BbjGKd8sTmMflJ4rLVAtNKOfybD1TiT9oGosdDqO/VSrZXCXUUUgfIXk9rQWAsOAW3C1+PVnVwvJvaxBIvcX0voo1JE720VVX3cSTrfQcfBdHwKv6yGN19coB/MND7grgj8ZOY5ZASR8RAv3ldU6OKrNSjW9nuF9eQ48eKz45pfPToMMizonLU0zlsYStmbNaV7urLCrqC4iIgIiICIiAqKqog8OVmQLIIVtzUGBM1a6ojW4kYsSWJBH54lgyRKQTQLDkpkGmLFGtt5XNiGR+V2bUb8zSDcb7cFNn0yje0uyX2pwcJXRkC2gBBHgVXOWzUWxsl7ctfUPNgTYA3tz3cV07Zqs66BjjqR2b87aX+S1tJ0awtIMsj5D3mw9ApZR4c2JgZG0Bo0AUY46MstrNkssswqnUq6rFsvD4wdCLhZnUqogQaUbO0xNzCz9IUgw+naxoaxoa0bgBYKsVOs6CFBlUwWxgWNBGs6JqC/GroXhgVxB7REQEREBERAREQUXkhe1RBZc1WXxrLIXgtQYD4VYfAtoWK2YkGpdTK0aVbkxLwYUGnNKvJpVuTAvJgQaY0q8mlW6MCp1CDS/ZV6bSrb9QqiBBro6ZZMUCzGwq42JBajiWQxi9NYrgCAAvVksqoKoiICIiAiIgIiICIiCiIiCllSyIgplVC1EQMqpkREDIqZERAyJkREFQ1eg1URB6AXpEQFVEQ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99592" y="5487920"/>
            <a:ext cx="7772400" cy="1139297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Land Use for Dairy Production in New Zealand</a:t>
            </a:r>
            <a:endParaRPr lang="en-NZ" dirty="0"/>
          </a:p>
        </p:txBody>
      </p:sp>
      <p:pic>
        <p:nvPicPr>
          <p:cNvPr id="1033" name="Picture 9" descr="http://thesmashable.com/wp-content/uploads/2012/12/milk_the_cow_free_android_apps_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937" y="836712"/>
            <a:ext cx="9532272" cy="465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96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Environment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Methane</a:t>
            </a:r>
          </a:p>
          <a:p>
            <a:pPr lvl="1"/>
            <a:r>
              <a:rPr lang="en-NZ" dirty="0" smtClean="0">
                <a:hlinkClick r:id="rId2"/>
              </a:rPr>
              <a:t>http://www.dairynz.co.nz/file/fileid/27325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92957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Politics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>
                <a:hlinkClick r:id="rId2"/>
              </a:rPr>
              <a:t>Dairy cow welfare</a:t>
            </a:r>
          </a:p>
          <a:p>
            <a:r>
              <a:rPr lang="en-NZ" dirty="0" smtClean="0">
                <a:hlinkClick r:id="rId2"/>
              </a:rPr>
              <a:t>https://www.voiceless.org.au/the-issues/dairy-cows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92675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Labour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>
                <a:hlinkClick r:id="rId2"/>
              </a:rPr>
              <a:t>http://www.godairy.co.nz/life-on-the-farm/a-day-in-the-life</a:t>
            </a:r>
            <a:endParaRPr lang="en-NZ" dirty="0" smtClean="0"/>
          </a:p>
          <a:p>
            <a:r>
              <a:rPr lang="en-NZ" dirty="0" smtClean="0">
                <a:hlinkClick r:id="rId3"/>
              </a:rPr>
              <a:t>http://www.southernlocal.co.nz/your-southern-farming-resources/seasonal-checklist/seasonal-checklist-october-november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84271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Social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NZ" sz="3800" dirty="0" err="1" smtClean="0"/>
              <a:t>Sharemilking</a:t>
            </a:r>
            <a:endParaRPr lang="en-NZ" sz="3800" dirty="0" smtClean="0"/>
          </a:p>
          <a:p>
            <a:pPr fontAlgn="base"/>
            <a:r>
              <a:rPr lang="en-NZ" sz="1600" dirty="0"/>
              <a:t>With the average price of a farm at almost $2 million, plus the cost of cows and dairy-company shares, it is difficult for young people to acquire properties. However, many young New Zealanders have followed the </a:t>
            </a:r>
            <a:r>
              <a:rPr lang="en-NZ" sz="1600" dirty="0" err="1"/>
              <a:t>sharemilking</a:t>
            </a:r>
            <a:r>
              <a:rPr lang="en-NZ" sz="1600" dirty="0"/>
              <a:t> route into farm ownership. It begins with practical training as a farm worker, followed by responsibility as a herd manager, and then cow ownership and </a:t>
            </a:r>
            <a:r>
              <a:rPr lang="en-NZ" sz="1600" dirty="0" err="1"/>
              <a:t>sharemilking</a:t>
            </a:r>
            <a:r>
              <a:rPr lang="en-NZ" sz="1600" dirty="0"/>
              <a:t>. The farm owner, usually an older and experienced dairy industry operator, offers a contract of one to five years to a </a:t>
            </a:r>
            <a:r>
              <a:rPr lang="en-NZ" sz="1600" dirty="0" err="1"/>
              <a:t>sharemilker</a:t>
            </a:r>
            <a:r>
              <a:rPr lang="en-NZ" sz="1600" dirty="0"/>
              <a:t> who owns all or part of the herd, operates the farm, and shares the income. They have equal share of the revenue in the common ‘50% </a:t>
            </a:r>
            <a:r>
              <a:rPr lang="en-NZ" sz="1600" dirty="0" err="1"/>
              <a:t>sharemilker</a:t>
            </a:r>
            <a:r>
              <a:rPr lang="en-NZ" sz="1600" dirty="0"/>
              <a:t> agreement’.</a:t>
            </a:r>
          </a:p>
          <a:p>
            <a:pPr fontAlgn="base"/>
            <a:r>
              <a:rPr lang="en-NZ" sz="1600" dirty="0" err="1"/>
              <a:t>Sharemilking</a:t>
            </a:r>
            <a:r>
              <a:rPr lang="en-NZ" sz="1600" dirty="0"/>
              <a:t> allows someone with little money to invest in cows, accumulate expertise and finance, and eventually buy a farm. Some have gone on to buy sheep or beef farms.</a:t>
            </a:r>
          </a:p>
          <a:p>
            <a:pPr fontAlgn="base"/>
            <a:r>
              <a:rPr lang="en-NZ" sz="1600" dirty="0"/>
              <a:t>New Zealand dairy farms usually have two full-time workers, mostly family members. Sometimes the </a:t>
            </a:r>
            <a:r>
              <a:rPr lang="en-NZ" sz="1600" dirty="0" err="1"/>
              <a:t>sharemilker</a:t>
            </a:r>
            <a:r>
              <a:rPr lang="en-NZ" sz="1600" dirty="0"/>
              <a:t> is a son or daughter of the owner, intent on increasing equity so they can pay out siblings and take over the family farm. More than 90% of all New Zealand dairy farms are owned by a family rather than a company or city-based investor. </a:t>
            </a:r>
            <a:r>
              <a:rPr lang="en-NZ" sz="1600" dirty="0" err="1"/>
              <a:t>Sharemilkers</a:t>
            </a:r>
            <a:r>
              <a:rPr lang="en-NZ" sz="1600" dirty="0"/>
              <a:t> operate 35% of all farms, allowing owners to step back from hard daily work and concentrate on farm maintenance or other interests.</a:t>
            </a: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27469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Social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Opinions about lifestyle and living with uncertainty.</a:t>
            </a:r>
          </a:p>
          <a:p>
            <a:r>
              <a:rPr lang="en-NZ" dirty="0">
                <a:hlinkClick r:id="rId2"/>
              </a:rPr>
              <a:t>http://www.dairyinfo.biz/images/Content/M5/402Social_Expansion.pdf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10180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SUMMARY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Land Use with Irrigatio</a:t>
            </a:r>
            <a:r>
              <a:rPr lang="en-NZ" dirty="0"/>
              <a:t>n</a:t>
            </a:r>
            <a:r>
              <a:rPr lang="en-NZ" dirty="0" smtClean="0"/>
              <a:t> in New Zealand</a:t>
            </a:r>
            <a:endParaRPr lang="en-N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0" t="20833" r="50917" b="19886"/>
          <a:stretch/>
        </p:blipFill>
        <p:spPr bwMode="auto">
          <a:xfrm>
            <a:off x="1691680" y="2204864"/>
            <a:ext cx="5361050" cy="433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553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SUMMARY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Export NZ$M</a:t>
            </a:r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2" t="11706" r="46901" b="8144"/>
          <a:stretch/>
        </p:blipFill>
        <p:spPr bwMode="auto">
          <a:xfrm>
            <a:off x="3635896" y="1344700"/>
            <a:ext cx="4429726" cy="489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968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SUMMARY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5" t="19245" r="32399" b="27274"/>
          <a:stretch/>
        </p:blipFill>
        <p:spPr bwMode="auto">
          <a:xfrm>
            <a:off x="899592" y="1628800"/>
            <a:ext cx="7119257" cy="3912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77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SUMMARY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t="38492" r="32622" b="9524"/>
          <a:stretch/>
        </p:blipFill>
        <p:spPr bwMode="auto">
          <a:xfrm>
            <a:off x="899592" y="1772816"/>
            <a:ext cx="7141029" cy="380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926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8" t="32143" r="48463" b="17659"/>
          <a:stretch/>
        </p:blipFill>
        <p:spPr bwMode="auto">
          <a:xfrm>
            <a:off x="1378856" y="2351314"/>
            <a:ext cx="5326743" cy="367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409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Production Cycle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NZ" dirty="0" smtClean="0"/>
              <a:t>Read the dairy basics </a:t>
            </a:r>
            <a:r>
              <a:rPr lang="en-NZ" dirty="0" err="1" smtClean="0"/>
              <a:t>handout</a:t>
            </a:r>
            <a:r>
              <a:rPr lang="en-NZ" dirty="0" smtClean="0"/>
              <a:t> and answer the questions on the board to find out about the Dairy production cycle and management.</a:t>
            </a:r>
          </a:p>
          <a:p>
            <a:pPr fontAlgn="base"/>
            <a:r>
              <a:rPr lang="en-NZ" dirty="0" smtClean="0"/>
              <a:t>In </a:t>
            </a:r>
            <a:r>
              <a:rPr lang="en-NZ" dirty="0"/>
              <a:t>2007 New Zealand had more than 4.2 million dairy cows producing over 15 billion litres of milk.</a:t>
            </a:r>
          </a:p>
          <a:p>
            <a:pPr fontAlgn="base"/>
            <a:r>
              <a:rPr lang="en-NZ" dirty="0" smtClean="0"/>
              <a:t>The national dairy herd was made up of Holstein-Friesian (47%, although declining), Jersey (15%), Ayrshire (2%), and some minor breeds such as Guernsey, Brown Swiss and Meuse Rhine </a:t>
            </a:r>
            <a:r>
              <a:rPr lang="en-NZ" dirty="0" err="1" smtClean="0"/>
              <a:t>Issel</a:t>
            </a:r>
            <a:r>
              <a:rPr lang="en-NZ" dirty="0" smtClean="0"/>
              <a:t>.</a:t>
            </a:r>
            <a:r>
              <a:rPr lang="en-NZ" dirty="0">
                <a:hlinkClick r:id="rId2"/>
              </a:rPr>
              <a:t> </a:t>
            </a:r>
            <a:endParaRPr lang="en-NZ" dirty="0" smtClean="0">
              <a:hlinkClick r:id="rId2"/>
            </a:endParaRPr>
          </a:p>
          <a:p>
            <a:pPr fontAlgn="base"/>
            <a:endParaRPr lang="en-NZ" dirty="0">
              <a:hlinkClick r:id="rId2"/>
            </a:endParaRPr>
          </a:p>
          <a:p>
            <a:pPr fontAlgn="base"/>
            <a:r>
              <a:rPr lang="en-NZ" dirty="0" smtClean="0">
                <a:hlinkClick r:id="rId2"/>
              </a:rPr>
              <a:t>http</a:t>
            </a:r>
            <a:r>
              <a:rPr lang="en-NZ" dirty="0">
                <a:hlinkClick r:id="rId2"/>
              </a:rPr>
              <a:t>://www.godairy.co.nz/life-on-the-farm/a-year-on-the-farm</a:t>
            </a:r>
            <a:endParaRPr lang="en-NZ" dirty="0"/>
          </a:p>
          <a:p>
            <a:pPr fontAlgn="base"/>
            <a:endParaRPr lang="en-NZ" dirty="0" smtClean="0"/>
          </a:p>
          <a:p>
            <a:endParaRPr lang="en-NZ" dirty="0" smtClean="0"/>
          </a:p>
          <a:p>
            <a:pPr marL="457200" lvl="1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80652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0" t="29563" r="48686" b="35219"/>
          <a:stretch/>
        </p:blipFill>
        <p:spPr bwMode="auto">
          <a:xfrm>
            <a:off x="1306286" y="2162628"/>
            <a:ext cx="5370285" cy="257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743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6" t="18849" r="48574" b="25000"/>
          <a:stretch/>
        </p:blipFill>
        <p:spPr bwMode="auto">
          <a:xfrm>
            <a:off x="1316182" y="1378857"/>
            <a:ext cx="5374904" cy="410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08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7" t="24603" r="48463" b="23611"/>
          <a:stretch/>
        </p:blipFill>
        <p:spPr bwMode="auto">
          <a:xfrm>
            <a:off x="1277256" y="1799771"/>
            <a:ext cx="5428343" cy="378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081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84003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Land &amp; Climate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7" t="18253" r="29722" b="11509"/>
          <a:stretch/>
        </p:blipFill>
        <p:spPr bwMode="auto">
          <a:xfrm>
            <a:off x="683568" y="1399089"/>
            <a:ext cx="3744686" cy="513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7" t="17519" r="30194" b="12405"/>
          <a:stretch/>
        </p:blipFill>
        <p:spPr bwMode="auto">
          <a:xfrm>
            <a:off x="4860032" y="1412776"/>
            <a:ext cx="3629890" cy="512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138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704" y="0"/>
            <a:ext cx="8229600" cy="1143000"/>
          </a:xfrm>
        </p:spPr>
        <p:txBody>
          <a:bodyPr/>
          <a:lstStyle/>
          <a:p>
            <a:r>
              <a:rPr lang="en-NZ" dirty="0" smtClean="0"/>
              <a:t>Dairy Future - Sustainability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5" t="8135" r="17004" b="11174"/>
          <a:stretch/>
        </p:blipFill>
        <p:spPr bwMode="auto">
          <a:xfrm>
            <a:off x="1043608" y="955304"/>
            <a:ext cx="6877793" cy="590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350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Economy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4487233"/>
              </p:ext>
            </p:extLst>
          </p:nvPr>
        </p:nvGraphicFramePr>
        <p:xfrm>
          <a:off x="323528" y="1196753"/>
          <a:ext cx="8640960" cy="5411152"/>
        </p:xfrm>
        <a:graphic>
          <a:graphicData uri="http://schemas.openxmlformats.org/drawingml/2006/table">
            <a:tbl>
              <a:tblPr/>
              <a:tblGrid>
                <a:gridCol w="5256584"/>
                <a:gridCol w="3384376"/>
              </a:tblGrid>
              <a:tr h="342068">
                <a:tc>
                  <a:txBody>
                    <a:bodyPr/>
                    <a:lstStyle/>
                    <a:p>
                      <a:r>
                        <a:rPr lang="en-NZ" sz="2400" b="1" i="0" dirty="0">
                          <a:solidFill>
                            <a:srgbClr val="20282B"/>
                          </a:solidFill>
                          <a:effectLst/>
                          <a:latin typeface="arial"/>
                        </a:rPr>
                        <a:t>NZ Dairy Industry by Numbers</a:t>
                      </a:r>
                      <a:endParaRPr lang="en-NZ" sz="2400" b="0" i="0" dirty="0">
                        <a:solidFill>
                          <a:srgbClr val="20282B"/>
                        </a:solidFill>
                        <a:effectLst/>
                        <a:latin typeface="arial"/>
                      </a:endParaRPr>
                    </a:p>
                  </a:txBody>
                  <a:tcPr marL="26623" marR="26623" marT="13312" marB="1331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2400" b="1" i="0">
                          <a:solidFill>
                            <a:srgbClr val="20282B"/>
                          </a:solidFill>
                          <a:effectLst/>
                          <a:latin typeface="arial"/>
                        </a:rPr>
                        <a:t>2011-12</a:t>
                      </a:r>
                      <a:endParaRPr lang="en-NZ" sz="2400" b="0" i="0">
                        <a:solidFill>
                          <a:srgbClr val="20282B"/>
                        </a:solidFill>
                        <a:effectLst/>
                        <a:latin typeface="arial"/>
                      </a:endParaRPr>
                    </a:p>
                  </a:txBody>
                  <a:tcPr marL="26623" marR="26623" marT="13312" marB="1331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9784">
                <a:tc>
                  <a:txBody>
                    <a:bodyPr/>
                    <a:lstStyle/>
                    <a:p>
                      <a:r>
                        <a:rPr lang="en-NZ" sz="2400" b="0" i="0" dirty="0">
                          <a:solidFill>
                            <a:srgbClr val="20282B"/>
                          </a:solidFill>
                          <a:effectLst/>
                          <a:latin typeface="arial"/>
                        </a:rPr>
                        <a:t>Cows (milking)</a:t>
                      </a:r>
                    </a:p>
                  </a:txBody>
                  <a:tcPr marL="26623" marR="26623" marT="13312" marB="1331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2400" b="0" i="0">
                          <a:solidFill>
                            <a:srgbClr val="20282B"/>
                          </a:solidFill>
                          <a:effectLst/>
                          <a:latin typeface="arial"/>
                        </a:rPr>
                        <a:t>4.6 million (63% in North Island; 37% in South Island)</a:t>
                      </a:r>
                    </a:p>
                  </a:txBody>
                  <a:tcPr marL="26623" marR="26623" marT="13312" marB="1331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68">
                <a:tc>
                  <a:txBody>
                    <a:bodyPr/>
                    <a:lstStyle/>
                    <a:p>
                      <a:r>
                        <a:rPr lang="en-NZ" sz="2400" b="0" i="0">
                          <a:solidFill>
                            <a:srgbClr val="20282B"/>
                          </a:solidFill>
                          <a:effectLst/>
                          <a:latin typeface="arial"/>
                        </a:rPr>
                        <a:t>Number of herds</a:t>
                      </a:r>
                    </a:p>
                  </a:txBody>
                  <a:tcPr marL="26623" marR="26623" marT="13312" marB="1331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2400" b="0" i="0">
                          <a:solidFill>
                            <a:srgbClr val="20282B"/>
                          </a:solidFill>
                          <a:effectLst/>
                          <a:latin typeface="arial"/>
                        </a:rPr>
                        <a:t>11,798</a:t>
                      </a:r>
                    </a:p>
                  </a:txBody>
                  <a:tcPr marL="26623" marR="26623" marT="13312" marB="1331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68">
                <a:tc>
                  <a:txBody>
                    <a:bodyPr/>
                    <a:lstStyle/>
                    <a:p>
                      <a:r>
                        <a:rPr lang="en-NZ" sz="2400" b="0" i="0">
                          <a:solidFill>
                            <a:srgbClr val="20282B"/>
                          </a:solidFill>
                          <a:effectLst/>
                          <a:latin typeface="arial"/>
                        </a:rPr>
                        <a:t>Average herd size</a:t>
                      </a:r>
                    </a:p>
                  </a:txBody>
                  <a:tcPr marL="26623" marR="26623" marT="13312" marB="1331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2400" b="0" i="0">
                          <a:solidFill>
                            <a:srgbClr val="20282B"/>
                          </a:solidFill>
                          <a:effectLst/>
                          <a:latin typeface="arial"/>
                        </a:rPr>
                        <a:t>393</a:t>
                      </a:r>
                    </a:p>
                  </a:txBody>
                  <a:tcPr marL="26623" marR="26623" marT="13312" marB="1331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68">
                <a:tc>
                  <a:txBody>
                    <a:bodyPr/>
                    <a:lstStyle/>
                    <a:p>
                      <a:r>
                        <a:rPr lang="en-NZ" sz="2400" b="0" i="0">
                          <a:solidFill>
                            <a:srgbClr val="20282B"/>
                          </a:solidFill>
                          <a:effectLst/>
                          <a:latin typeface="arial"/>
                        </a:rPr>
                        <a:t>Total effective dairy farmland</a:t>
                      </a:r>
                    </a:p>
                  </a:txBody>
                  <a:tcPr marL="26623" marR="26623" marT="13312" marB="1331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2400" b="0" i="0">
                          <a:solidFill>
                            <a:srgbClr val="20282B"/>
                          </a:solidFill>
                          <a:effectLst/>
                          <a:latin typeface="arial"/>
                        </a:rPr>
                        <a:t>1.64 million ha</a:t>
                      </a:r>
                    </a:p>
                  </a:txBody>
                  <a:tcPr marL="26623" marR="26623" marT="13312" marB="1331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926">
                <a:tc>
                  <a:txBody>
                    <a:bodyPr/>
                    <a:lstStyle/>
                    <a:p>
                      <a:r>
                        <a:rPr lang="en-NZ" sz="2400" b="0" i="0">
                          <a:solidFill>
                            <a:srgbClr val="20282B"/>
                          </a:solidFill>
                          <a:effectLst/>
                          <a:latin typeface="arial"/>
                        </a:rPr>
                        <a:t>Billions of milk litres processed (annually)</a:t>
                      </a:r>
                    </a:p>
                  </a:txBody>
                  <a:tcPr marL="26623" marR="26623" marT="13312" marB="1331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2400" b="0" i="0">
                          <a:solidFill>
                            <a:srgbClr val="20282B"/>
                          </a:solidFill>
                          <a:effectLst/>
                          <a:latin typeface="arial"/>
                        </a:rPr>
                        <a:t>19.1 billion</a:t>
                      </a:r>
                    </a:p>
                  </a:txBody>
                  <a:tcPr marL="26623" marR="26623" marT="13312" marB="1331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8642">
                <a:tc>
                  <a:txBody>
                    <a:bodyPr/>
                    <a:lstStyle/>
                    <a:p>
                      <a:r>
                        <a:rPr lang="en-NZ" sz="2400" b="0" i="0">
                          <a:solidFill>
                            <a:srgbClr val="20282B"/>
                          </a:solidFill>
                          <a:effectLst/>
                          <a:latin typeface="arial"/>
                        </a:rPr>
                        <a:t>Export earnings (largest dairy exporter in the world but 8th largest producer – 2.5 % of world dairy production)</a:t>
                      </a:r>
                    </a:p>
                  </a:txBody>
                  <a:tcPr marL="26623" marR="26623" marT="13312" marB="1331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2400" b="0" i="0">
                          <a:solidFill>
                            <a:srgbClr val="20282B"/>
                          </a:solidFill>
                          <a:effectLst/>
                          <a:latin typeface="arial"/>
                        </a:rPr>
                        <a:t>$13.7 billion NZ dollars</a:t>
                      </a:r>
                    </a:p>
                  </a:txBody>
                  <a:tcPr marL="26623" marR="26623" marT="13312" marB="1331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926">
                <a:tc>
                  <a:txBody>
                    <a:bodyPr/>
                    <a:lstStyle/>
                    <a:p>
                      <a:r>
                        <a:rPr lang="en-NZ" sz="2400" b="0" i="0">
                          <a:solidFill>
                            <a:srgbClr val="20282B"/>
                          </a:solidFill>
                          <a:effectLst/>
                          <a:latin typeface="arial"/>
                        </a:rPr>
                        <a:t>Share of world trade in dairy products</a:t>
                      </a:r>
                    </a:p>
                  </a:txBody>
                  <a:tcPr marL="26623" marR="26623" marT="13312" marB="1331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2400" b="0" i="0" dirty="0">
                          <a:solidFill>
                            <a:srgbClr val="20282B"/>
                          </a:solidFill>
                          <a:effectLst/>
                          <a:latin typeface="arial"/>
                        </a:rPr>
                        <a:t> 36%</a:t>
                      </a:r>
                    </a:p>
                  </a:txBody>
                  <a:tcPr marL="26623" marR="26623" marT="13312" marB="1331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842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Economy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0" t="13690" r="21913" b="17658"/>
          <a:stretch/>
        </p:blipFill>
        <p:spPr bwMode="auto">
          <a:xfrm>
            <a:off x="971600" y="1556792"/>
            <a:ext cx="7445829" cy="502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6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Technology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>
                <a:hlinkClick r:id="rId2"/>
              </a:rPr>
              <a:t>http://www.teara.govt.nz/en/dairying-and-dairy-products/page-5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85557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Environment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Water Accord</a:t>
            </a:r>
          </a:p>
          <a:p>
            <a:pPr lvl="1"/>
            <a:r>
              <a:rPr lang="en-NZ" dirty="0" smtClean="0">
                <a:hlinkClick r:id="rId2"/>
              </a:rPr>
              <a:t>http://www.dairynz.co.nz/file/fileid/47273</a:t>
            </a:r>
            <a:endParaRPr lang="en-NZ" dirty="0" smtClean="0"/>
          </a:p>
          <a:p>
            <a:pPr lvl="1"/>
            <a:r>
              <a:rPr lang="en-NZ" dirty="0" smtClean="0">
                <a:hlinkClick r:id="rId3"/>
              </a:rPr>
              <a:t>http://www.fedfarm.org.nz/publications/media-releases/article.asp?id=856#.UmCBI3BmiSp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00681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Environment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err="1" smtClean="0"/>
              <a:t>Enviro</a:t>
            </a:r>
            <a:r>
              <a:rPr lang="en-NZ" dirty="0" smtClean="0"/>
              <a:t> south effluent guide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57041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453</Words>
  <Application>Microsoft Office PowerPoint</Application>
  <PresentationFormat>On-screen Show (4:3)</PresentationFormat>
  <Paragraphs>59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Land Use for Dairy Production in New Zealand</vt:lpstr>
      <vt:lpstr>Production Cycle</vt:lpstr>
      <vt:lpstr>Land &amp; Climate</vt:lpstr>
      <vt:lpstr>Dairy Future - Sustainability</vt:lpstr>
      <vt:lpstr>Economy</vt:lpstr>
      <vt:lpstr>Economy</vt:lpstr>
      <vt:lpstr>Technology</vt:lpstr>
      <vt:lpstr>Environment</vt:lpstr>
      <vt:lpstr>Environment</vt:lpstr>
      <vt:lpstr>Environment</vt:lpstr>
      <vt:lpstr>Politics</vt:lpstr>
      <vt:lpstr>Labour</vt:lpstr>
      <vt:lpstr>Social</vt:lpstr>
      <vt:lpstr>Social</vt:lpstr>
      <vt:lpstr>SUMMARY</vt:lpstr>
      <vt:lpstr>SUMMARY</vt:lpstr>
      <vt:lpstr>SUMMARY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Ministry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 Use for Dairy Production in New Zealand</dc:title>
  <dc:creator>Student Teacher1</dc:creator>
  <cp:lastModifiedBy>Student Teacher1</cp:lastModifiedBy>
  <cp:revision>10</cp:revision>
  <dcterms:created xsi:type="dcterms:W3CDTF">2013-10-18T00:02:15Z</dcterms:created>
  <dcterms:modified xsi:type="dcterms:W3CDTF">2013-10-25T02:29:05Z</dcterms:modified>
</cp:coreProperties>
</file>